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5" r:id="rId6"/>
    <p:sldId id="278" r:id="rId7"/>
    <p:sldId id="287" r:id="rId8"/>
    <p:sldId id="261" r:id="rId9"/>
    <p:sldId id="283" r:id="rId10"/>
    <p:sldId id="286" r:id="rId11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1EE"/>
    <a:srgbClr val="C0C9C2"/>
    <a:srgbClr val="A5A5A5"/>
    <a:srgbClr val="BEB9AA"/>
    <a:srgbClr val="AA9D92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252438-D667-4C38-BF75-FE2529BF7A1D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6C6B-D6BA-4B99-A9D8-61BDEA902623}" type="datetime1">
              <a:rPr lang="en-GB" smtClean="0"/>
              <a:pPr/>
              <a:t>26/04/2023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9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1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48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87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59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3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GB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3497F88-F998-41A5-BC0A-E2A29362C110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/>
              <a:t>Click to add title</a:t>
            </a:r>
            <a:endParaRPr lang="en-GB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182D509-9528-4261-83F4-67DE45097B71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BC12EAE-6163-46B0-965C-FF1F9535DB54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7F6B3C-B259-4C25-8B1A-5E5583912D40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CFE58C8-5EFC-4EA4-ADE6-76CFBA08C1D9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8218FD1-0D8C-44DA-BDCB-F602AF0F2A77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8D97C3D-3189-471F-B6F0-BAF2DE1A9F28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2CC581-0E81-499A-8A7A-9F28C5DB5D31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5A1939-91BF-40FE-B9AD-CBB20D475D42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0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F0773E1-7C4B-4C59-BEC6-FC5196EB0414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7455E70-3AD3-40C3-B441-2AA3E33898D9}" type="datetime1">
              <a:rPr lang="en-GB" noProof="0" smtClean="0"/>
              <a:t>26/04/2023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295" y="774699"/>
            <a:ext cx="4236098" cy="2917084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4000" dirty="0"/>
              <a:t>BIG DATA AND DATA MINING.</a:t>
            </a:r>
            <a:br>
              <a:rPr lang="en-GB" sz="4000" dirty="0"/>
            </a:br>
            <a:br>
              <a:rPr lang="en-GB" sz="4000" dirty="0"/>
            </a:br>
            <a:r>
              <a:rPr lang="en-GB" sz="4000" dirty="0"/>
              <a:t>SQL PRESENTATION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14" y="4522211"/>
            <a:ext cx="5714858" cy="991314"/>
          </a:xfrm>
        </p:spPr>
        <p:txBody>
          <a:bodyPr rtlCol="0"/>
          <a:lstStyle/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pic>
        <p:nvPicPr>
          <p:cNvPr id="6" name="Picture Placeholder 5" descr="A picture containing text, computer, subway, walkway&#10;&#10;Description automatically generated">
            <a:extLst>
              <a:ext uri="{FF2B5EF4-FFF2-40B4-BE49-F238E27FC236}">
                <a16:creationId xmlns:a16="http://schemas.microsoft.com/office/drawing/2014/main" id="{F8456EBB-7C88-1CE1-05B7-7ACE598303F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551" r="20551"/>
          <a:stretch>
            <a:fillRect/>
          </a:stretch>
        </p:blipFill>
        <p:spPr>
          <a:xfrm>
            <a:off x="6443529" y="147783"/>
            <a:ext cx="4630871" cy="53657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79665-6611-8749-997F-6A2642F1BF4F}"/>
              </a:ext>
            </a:extLst>
          </p:cNvPr>
          <p:cNvSpPr txBox="1"/>
          <p:nvPr/>
        </p:nvSpPr>
        <p:spPr>
          <a:xfrm>
            <a:off x="307649" y="4443814"/>
            <a:ext cx="5930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Electronics Annual Review </a:t>
            </a:r>
          </a:p>
          <a:p>
            <a:pPr algn="ctr"/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By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 </a:t>
            </a:r>
            <a:b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Christian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Somtoo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Obiechina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.</a:t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highlight>
                  <a:srgbClr val="C0C9C2"/>
                </a:highlight>
                <a:uLnTx/>
                <a:uFillTx/>
                <a:latin typeface="Biome Light"/>
                <a:ea typeface="+mn-ea"/>
                <a:cs typeface="+mn-cs"/>
              </a:rPr>
              <a:t>202214049.</a:t>
            </a:r>
            <a:endParaRPr lang="en-GB" sz="2400" dirty="0">
              <a:highlight>
                <a:srgbClr val="C0C9C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5181486" cy="1422520"/>
          </a:xfrm>
        </p:spPr>
        <p:txBody>
          <a:bodyPr rtlCol="0"/>
          <a:lstStyle/>
          <a:p>
            <a:pPr rtl="0"/>
            <a:r>
              <a:rPr lang="en-GB" dirty="0"/>
              <a:t>Contents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n-GB" sz="2400" dirty="0"/>
              <a:t>01 Introduction</a:t>
            </a:r>
          </a:p>
          <a:p>
            <a:pPr rtl="0"/>
            <a:r>
              <a:rPr lang="en-GB" sz="2400" dirty="0"/>
              <a:t>02 ER Diagram</a:t>
            </a:r>
          </a:p>
          <a:p>
            <a:pPr rtl="0"/>
            <a:r>
              <a:rPr lang="en-GB" sz="2400" dirty="0"/>
              <a:t>03 Queries.</a:t>
            </a:r>
          </a:p>
          <a:p>
            <a:pPr rtl="0"/>
            <a:r>
              <a:rPr lang="en-GB" sz="2400" dirty="0"/>
              <a:t>04 Feedbacks &amp; Opportunities.</a:t>
            </a:r>
          </a:p>
          <a:p>
            <a:pPr rt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6D76F34-980B-4388-B6BA-46CACDF7A85F}" type="datetime1">
              <a:rPr lang="en-GB" smtClean="0"/>
              <a:t>26/04/2023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199" y="299831"/>
            <a:ext cx="1401861" cy="813397"/>
          </a:xfrm>
        </p:spPr>
        <p:txBody>
          <a:bodyPr rtlCol="0"/>
          <a:lstStyle/>
          <a:p>
            <a:pPr rtl="0"/>
            <a:r>
              <a:rPr lang="en-GB" sz="5400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060" y="254922"/>
            <a:ext cx="3354452" cy="813397"/>
          </a:xfrm>
        </p:spPr>
        <p:txBody>
          <a:bodyPr rtlCol="0"/>
          <a:lstStyle/>
          <a:p>
            <a:pPr algn="ctr" rtl="0"/>
            <a:r>
              <a:rPr lang="en-GB" sz="3200" b="1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081208F-C88E-42D8-A9F1-DCFACD6C1F23}" type="datetime1">
              <a:rPr lang="en-GB" smtClean="0"/>
              <a:t>26/04/2023</a:t>
            </a:fld>
            <a:endParaRPr lang="en-GB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57D68345-873E-9AFA-ECDA-EC6C1012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3875595"/>
            <a:ext cx="3155938" cy="2727483"/>
          </a:xfrm>
          <a:prstGeom prst="rect">
            <a:avLst/>
          </a:prstGeom>
        </p:spPr>
      </p:pic>
      <p:pic>
        <p:nvPicPr>
          <p:cNvPr id="26" name="Picture 25" descr="Text, table&#10;&#10;Description automatically generated">
            <a:extLst>
              <a:ext uri="{FF2B5EF4-FFF2-40B4-BE49-F238E27FC236}">
                <a16:creationId xmlns:a16="http://schemas.microsoft.com/office/drawing/2014/main" id="{9A389059-5A88-2021-DEBC-ADF10984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64" y="1188072"/>
            <a:ext cx="4871406" cy="2111309"/>
          </a:xfrm>
          <a:prstGeom prst="rect">
            <a:avLst/>
          </a:prstGeom>
        </p:spPr>
      </p:pic>
      <p:pic>
        <p:nvPicPr>
          <p:cNvPr id="30" name="Picture 29" descr="Text, table&#10;&#10;Description automatically generated">
            <a:extLst>
              <a:ext uri="{FF2B5EF4-FFF2-40B4-BE49-F238E27FC236}">
                <a16:creationId xmlns:a16="http://schemas.microsoft.com/office/drawing/2014/main" id="{8B277002-A435-BC71-D5EA-9A208FC8E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675" y="3987538"/>
            <a:ext cx="4988877" cy="21775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FD6444-CF61-CD8B-F944-E48F67713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160" y="931233"/>
            <a:ext cx="3180290" cy="291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301" y="219701"/>
            <a:ext cx="805757" cy="697117"/>
          </a:xfrm>
        </p:spPr>
        <p:txBody>
          <a:bodyPr rtlCol="0"/>
          <a:lstStyle/>
          <a:p>
            <a:pPr rtl="0"/>
            <a:r>
              <a:rPr lang="en-GB" sz="3600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173" y="219701"/>
            <a:ext cx="3372698" cy="697117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ER Diagram.</a:t>
            </a:r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E614D9E-A87A-EA4F-A5FF-6320457B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03" y="916818"/>
            <a:ext cx="6010254" cy="523888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5121631-5C08-DDEA-82FD-4F595E8D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42" y="916818"/>
            <a:ext cx="2980347" cy="52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08189"/>
            <a:ext cx="781050" cy="524730"/>
          </a:xfrm>
        </p:spPr>
        <p:txBody>
          <a:bodyPr rtlCol="0">
            <a:normAutofit/>
          </a:bodyPr>
          <a:lstStyle/>
          <a:p>
            <a:pPr rtl="0"/>
            <a:r>
              <a:rPr lang="en-GB" sz="2400" b="1" dirty="0">
                <a:solidFill>
                  <a:schemeClr val="bg1"/>
                </a:solidFill>
                <a:highlight>
                  <a:srgbClr val="808080"/>
                </a:highlight>
              </a:rPr>
              <a:t>03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F098497-2A5E-428D-984D-01F98E57B2CA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73850-5262-37CA-BD14-F0468641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743" y="2142429"/>
            <a:ext cx="2156925" cy="1677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0568B8-4DBA-BA76-9E95-50EAD105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041" y="3218656"/>
            <a:ext cx="2418744" cy="1881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668F2B-02AC-8638-74CA-A88EA1E99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15" y="3066256"/>
            <a:ext cx="932769" cy="725487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727314DB-6367-0F08-6454-AA7A8C282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67" y="1366711"/>
            <a:ext cx="2846227" cy="1699546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3036B2FB-426F-839F-291E-41BE115E1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127" y="1390750"/>
            <a:ext cx="3022907" cy="971046"/>
          </a:xfrm>
          <a:prstGeom prst="rect">
            <a:avLst/>
          </a:prstGeom>
        </p:spPr>
      </p:pic>
      <p:pic>
        <p:nvPicPr>
          <p:cNvPr id="19" name="Picture 1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3F48967-01F6-8719-C147-D7A291D77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391" y="3905657"/>
            <a:ext cx="2734203" cy="2108049"/>
          </a:xfrm>
          <a:prstGeom prst="rect">
            <a:avLst/>
          </a:prstGeom>
        </p:spPr>
      </p:pic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5C6BDF4D-EFDD-1F3F-3ABC-B2A6D3D03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321" y="827417"/>
            <a:ext cx="5217329" cy="5186289"/>
          </a:xfrm>
          <a:prstGeom prst="rect">
            <a:avLst/>
          </a:prstGeom>
        </p:spPr>
      </p:pic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FA8F7F07-DAD6-B5F6-F26A-B6D0E5833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290859"/>
              </p:ext>
            </p:extLst>
          </p:nvPr>
        </p:nvGraphicFramePr>
        <p:xfrm>
          <a:off x="3369557" y="285797"/>
          <a:ext cx="393825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257">
                  <a:extLst>
                    <a:ext uri="{9D8B030D-6E8A-4147-A177-3AD203B41FA5}">
                      <a16:colId xmlns:a16="http://schemas.microsoft.com/office/drawing/2014/main" val="2800825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Queries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948239"/>
                  </a:ext>
                </a:extLst>
              </a:tr>
            </a:tbl>
          </a:graphicData>
        </a:graphic>
      </p:graphicFrame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F8712E46-0BBD-D121-2B1F-CB7B9A87D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114118"/>
              </p:ext>
            </p:extLst>
          </p:nvPr>
        </p:nvGraphicFramePr>
        <p:xfrm>
          <a:off x="1193338" y="748587"/>
          <a:ext cx="9070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66">
                  <a:extLst>
                    <a:ext uri="{9D8B030D-6E8A-4147-A177-3AD203B41FA5}">
                      <a16:colId xmlns:a16="http://schemas.microsoft.com/office/drawing/2014/main" val="393988788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GB" dirty="0"/>
                        <a:t>Task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6760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239C9E8-F6D4-3564-5F6D-80027F1DF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97763"/>
              </p:ext>
            </p:extLst>
          </p:nvPr>
        </p:nvGraphicFramePr>
        <p:xfrm>
          <a:off x="4748251" y="748587"/>
          <a:ext cx="9070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66">
                  <a:extLst>
                    <a:ext uri="{9D8B030D-6E8A-4147-A177-3AD203B41FA5}">
                      <a16:colId xmlns:a16="http://schemas.microsoft.com/office/drawing/2014/main" val="393988788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GB" dirty="0"/>
                        <a:t>Task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6760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036E7C3-73C8-4C11-29D3-5DFA94032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92964"/>
              </p:ext>
            </p:extLst>
          </p:nvPr>
        </p:nvGraphicFramePr>
        <p:xfrm>
          <a:off x="1253174" y="3287837"/>
          <a:ext cx="9070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066">
                  <a:extLst>
                    <a:ext uri="{9D8B030D-6E8A-4147-A177-3AD203B41FA5}">
                      <a16:colId xmlns:a16="http://schemas.microsoft.com/office/drawing/2014/main" val="393988788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GB" dirty="0"/>
                        <a:t>Task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46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A931-F348-4A41-A5F4-69657F3C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30" y="539226"/>
            <a:ext cx="3108960" cy="58027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4800" b="1" dirty="0"/>
              <a:t>Feedbacks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D264-B274-4D4C-8E2B-C6F7606B25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28700" y="1119500"/>
            <a:ext cx="3108960" cy="5498276"/>
          </a:xfrm>
        </p:spPr>
        <p:txBody>
          <a:bodyPr rtlCol="0">
            <a:normAutofit fontScale="85000" lnSpcReduction="10000"/>
          </a:bodyPr>
          <a:lstStyle/>
          <a:p>
            <a:pPr rtl="0">
              <a:defRPr/>
            </a:pPr>
            <a:r>
              <a:rPr lang="en-US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First query offers details on a particular subset of PCs that fit specified requirements, which may be helpful for several tasks including price analysis or inventory management.</a:t>
            </a:r>
          </a:p>
          <a:p>
            <a:pPr rtl="0">
              <a:defRPr/>
            </a:pPr>
            <a:r>
              <a:rPr lang="en-US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Second query could be useful for locating the most affordable PC with the most RAM.</a:t>
            </a:r>
          </a:p>
          <a:p>
            <a:pPr rtl="0">
              <a:defRPr/>
            </a:pPr>
            <a:r>
              <a:rPr lang="en-US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This query may be helpful in determining which HD capabilities are most prevalent among the PCs in stock, which may help with marketing or purchasing decisions</a:t>
            </a:r>
          </a:p>
          <a:p>
            <a:pPr marL="0" indent="0" rtl="0">
              <a:buNone/>
              <a:defRPr/>
            </a:pPr>
            <a:endParaRPr lang="en-GB" sz="1600" dirty="0">
              <a:solidFill>
                <a:srgbClr val="C0C9C2">
                  <a:lumMod val="50000"/>
                </a:srgbClr>
              </a:solidFill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  <a:p>
            <a:pPr rtl="0"/>
            <a:endParaRPr lang="en-GB" sz="1600" dirty="0">
              <a:solidFill>
                <a:schemeClr val="tx2">
                  <a:lumMod val="50000"/>
                </a:schemeClr>
              </a:solidFill>
              <a:cs typeface="Biome Light" panose="020B0303030204020804" pitchFamily="34" charset="0"/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4CC2084-FCB9-4F4B-8B47-44B2A81D52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49492" y="3556001"/>
            <a:ext cx="6513808" cy="2571334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Principal</a:t>
            </a:r>
            <a:r>
              <a:rPr lang="en-GB" sz="2400" b="0" i="0" u="none" strike="noStrike" kern="1200" cap="none" spc="0" normalizeH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ea typeface="+mn-ea"/>
                <a:cs typeface="Biome Light" panose="020B0303030204020804" pitchFamily="34" charset="0"/>
              </a:rPr>
              <a:t> Opportunities</a:t>
            </a:r>
          </a:p>
          <a:p>
            <a:pPr marL="228600" indent="-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Increase the stock of PCs with 12x and 24x.</a:t>
            </a:r>
          </a:p>
          <a:p>
            <a:pPr marL="228600" indent="-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Reduce the price of PC model with the lowest price. </a:t>
            </a:r>
          </a:p>
          <a:p>
            <a:pPr marL="228600" indent="-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Stock more models with higher HD to meet demands. </a:t>
            </a:r>
          </a:p>
          <a:p>
            <a:pPr marL="228600" indent="-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C0C9C2">
                    <a:lumMod val="50000"/>
                  </a:srgbClr>
                </a:solidFill>
                <a:cs typeface="Biome Light" panose="020B0303030204020804" pitchFamily="34" charset="0"/>
              </a:rPr>
              <a:t>A better price-performance ratio than the present models is something to keep in mind while launching new PC models.</a:t>
            </a:r>
            <a:endParaRPr lang="en-GB" sz="1600" dirty="0">
              <a:solidFill>
                <a:srgbClr val="C0C9C2">
                  <a:lumMod val="50000"/>
                </a:srgbClr>
              </a:solidFill>
              <a:cs typeface="Biome Light" panose="020B0303030204020804" pitchFamily="34" charset="0"/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4BB509D-E79A-48CF-9C7A-2B385FD379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B5F58870-55B2-4A79-A5BE-0711BD8113D7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25AC8E0E-F9A1-4D3C-8AB5-4C215FD5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9" name="Picture 8" descr="A picture containing indoor, wall, ceiling, floor&#10;&#10;Description automatically generated">
            <a:extLst>
              <a:ext uri="{FF2B5EF4-FFF2-40B4-BE49-F238E27FC236}">
                <a16:creationId xmlns:a16="http://schemas.microsoft.com/office/drawing/2014/main" id="{DFE34F5D-25FB-FAFD-9CA0-68917331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081"/>
            <a:ext cx="5105220" cy="33592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DD9C12-18BF-05D1-416C-B2BCF08B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80" y="0"/>
            <a:ext cx="822175" cy="6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12" y="1851472"/>
            <a:ext cx="3935647" cy="1340615"/>
          </a:xfrm>
        </p:spPr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44F37A8B-D75E-4D39-A5CF-CA636B62C3DF}" type="datetime1">
              <a:rPr lang="en-GB" smtClean="0"/>
              <a:t>26/04/2023</a:t>
            </a:fld>
            <a:endParaRPr lang="en-GB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B708BDE-190C-CC22-1D5E-80B2DB6832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1917" y="517972"/>
            <a:ext cx="998517" cy="575890"/>
          </a:xfrm>
        </p:spPr>
        <p:txBody>
          <a:bodyPr/>
          <a:lstStyle/>
          <a:p>
            <a:r>
              <a:rPr lang="en-GB" sz="4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80_TF16411245_Win32" id="{33C70362-BA4B-4895-927F-CB48CBF7D6C5}" vid="{56BF4597-7B40-4E55-A252-C139064E8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colour presentation</Template>
  <TotalTime>454</TotalTime>
  <Words>202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Biome Light</vt:lpstr>
      <vt:lpstr>Calibri</vt:lpstr>
      <vt:lpstr>Office Theme</vt:lpstr>
      <vt:lpstr>BIG DATA AND DATA MINING.  SQL PRESENTATION </vt:lpstr>
      <vt:lpstr>Contents</vt:lpstr>
      <vt:lpstr>INTRODUCTION</vt:lpstr>
      <vt:lpstr>ER Diagram.</vt:lpstr>
      <vt:lpstr>03</vt:lpstr>
      <vt:lpstr>Feedbacks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DATA MINING.  SQL PRESENTATION</dc:title>
  <dc:creator>CHRISTIAN OBIECHINA</dc:creator>
  <cp:lastModifiedBy>CHRISTIAN OBIECHINA</cp:lastModifiedBy>
  <cp:revision>6</cp:revision>
  <dcterms:created xsi:type="dcterms:W3CDTF">2023-04-26T12:38:46Z</dcterms:created>
  <dcterms:modified xsi:type="dcterms:W3CDTF">2023-04-26T20:13:11Z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