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Oswald Bold" charset="1" panose="00000800000000000000"/>
      <p:regular r:id="rId14"/>
    </p:embeddedFont>
    <p:embeddedFont>
      <p:font typeface="Open Sauce Bold" charset="1" panose="00000800000000000000"/>
      <p:regular r:id="rId15"/>
    </p:embeddedFont>
    <p:embeddedFont>
      <p:font typeface="Open Sauce" charset="1" panose="00000500000000000000"/>
      <p:regular r:id="rId16"/>
    </p:embeddedFont>
    <p:embeddedFont>
      <p:font typeface="Oswald" charset="1" panose="00000500000000000000"/>
      <p:regular r:id="rId17"/>
    </p:embeddedFont>
    <p:embeddedFont>
      <p:font typeface="DM Sans" charset="1" panose="00000000000000000000"/>
      <p:regular r:id="rId18"/>
    </p:embeddedFont>
    <p:embeddedFont>
      <p:font typeface="DM Sans Bold" charset="1" panose="00000000000000000000"/>
      <p:regular r:id="rId19"/>
    </p:embeddedFont>
    <p:embeddedFont>
      <p:font typeface="DM Sans Italics" charset="1" panose="00000000000000000000"/>
      <p:regular r:id="rId20"/>
    </p:embeddedFont>
    <p:embeddedFont>
      <p:font typeface="Montserrat Light" charset="1" panose="000004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13.png" Type="http://schemas.openxmlformats.org/officeDocument/2006/relationships/image"/><Relationship Id="rId2" Target="../media/image1.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2.png" Type="http://schemas.openxmlformats.org/officeDocument/2006/relationships/image"/><Relationship Id="rId9"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2.png" Type="http://schemas.openxmlformats.org/officeDocument/2006/relationships/image"/><Relationship Id="rId12" Target="../media/image23.svg" Type="http://schemas.openxmlformats.org/officeDocument/2006/relationships/image"/><Relationship Id="rId13" Target="../media/image2.png" Type="http://schemas.openxmlformats.org/officeDocument/2006/relationships/image"/><Relationship Id="rId14" Target="../media/image3.svg" Type="http://schemas.openxmlformats.org/officeDocument/2006/relationships/image"/><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2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26.png" Type="http://schemas.openxmlformats.org/officeDocument/2006/relationships/image"/><Relationship Id="rId6" Target="../media/image27.png" Type="http://schemas.openxmlformats.org/officeDocument/2006/relationships/image"/><Relationship Id="rId7" Target="../media/image28.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9.png" Type="http://schemas.openxmlformats.org/officeDocument/2006/relationships/image"/><Relationship Id="rId6" Target="../media/image30.svg" Type="http://schemas.openxmlformats.org/officeDocument/2006/relationships/image"/><Relationship Id="rId7" Target="../media/image31.jpeg" Type="http://schemas.openxmlformats.org/officeDocument/2006/relationships/image"/><Relationship Id="rId8" Target="../media/image32.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3.png" Type="http://schemas.openxmlformats.org/officeDocument/2006/relationships/image"/><Relationship Id="rId6" Target="../media/image3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611903" y="6640503"/>
            <a:ext cx="7629294" cy="7828566"/>
          </a:xfrm>
          <a:custGeom>
            <a:avLst/>
            <a:gdLst/>
            <a:ahLst/>
            <a:cxnLst/>
            <a:rect r="r" b="b" t="t" l="l"/>
            <a:pathLst>
              <a:path h="7828566" w="7629294">
                <a:moveTo>
                  <a:pt x="0" y="0"/>
                </a:moveTo>
                <a:lnTo>
                  <a:pt x="7629294" y="0"/>
                </a:lnTo>
                <a:lnTo>
                  <a:pt x="7629294" y="7828567"/>
                </a:lnTo>
                <a:lnTo>
                  <a:pt x="0" y="782856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2278179"/>
            <a:ext cx="13022953" cy="4208864"/>
            <a:chOff x="0" y="0"/>
            <a:chExt cx="2514944" cy="812800"/>
          </a:xfrm>
        </p:grpSpPr>
        <p:sp>
          <p:nvSpPr>
            <p:cNvPr name="Freeform 6" id="6"/>
            <p:cNvSpPr/>
            <p:nvPr/>
          </p:nvSpPr>
          <p:spPr>
            <a:xfrm flipH="false" flipV="false" rot="0">
              <a:off x="0" y="0"/>
              <a:ext cx="2514944" cy="812800"/>
            </a:xfrm>
            <a:custGeom>
              <a:avLst/>
              <a:gdLst/>
              <a:ahLst/>
              <a:cxnLst/>
              <a:rect r="r" b="b" t="t" l="l"/>
              <a:pathLst>
                <a:path h="812800" w="2514944">
                  <a:moveTo>
                    <a:pt x="0" y="0"/>
                  </a:moveTo>
                  <a:lnTo>
                    <a:pt x="2514944" y="0"/>
                  </a:lnTo>
                  <a:lnTo>
                    <a:pt x="2514944"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2514944" cy="831850"/>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15913454" y="0"/>
            <a:ext cx="2374546" cy="1827287"/>
          </a:xfrm>
          <a:custGeom>
            <a:avLst/>
            <a:gdLst/>
            <a:ahLst/>
            <a:cxnLst/>
            <a:rect r="r" b="b" t="t" l="l"/>
            <a:pathLst>
              <a:path h="1827287" w="2374546">
                <a:moveTo>
                  <a:pt x="0" y="0"/>
                </a:moveTo>
                <a:lnTo>
                  <a:pt x="2374546" y="0"/>
                </a:lnTo>
                <a:lnTo>
                  <a:pt x="2374546" y="1827287"/>
                </a:lnTo>
                <a:lnTo>
                  <a:pt x="0" y="1827287"/>
                </a:lnTo>
                <a:lnTo>
                  <a:pt x="0" y="0"/>
                </a:lnTo>
                <a:close/>
              </a:path>
            </a:pathLst>
          </a:custGeom>
          <a:blipFill>
            <a:blip r:embed="rId5"/>
            <a:stretch>
              <a:fillRect l="0" t="0" r="0" b="0"/>
            </a:stretch>
          </a:blipFill>
        </p:spPr>
      </p:sp>
      <p:sp>
        <p:nvSpPr>
          <p:cNvPr name="TextBox 9" id="9"/>
          <p:cNvSpPr txBox="true"/>
          <p:nvPr/>
        </p:nvSpPr>
        <p:spPr>
          <a:xfrm rot="0">
            <a:off x="4236347" y="3870868"/>
            <a:ext cx="13022953" cy="2616174"/>
          </a:xfrm>
          <a:prstGeom prst="rect">
            <a:avLst/>
          </a:prstGeom>
        </p:spPr>
        <p:txBody>
          <a:bodyPr anchor="t" rtlCol="false" tIns="0" lIns="0" bIns="0" rIns="0">
            <a:spAutoFit/>
          </a:bodyPr>
          <a:lstStyle/>
          <a:p>
            <a:pPr algn="ctr">
              <a:lnSpc>
                <a:spcPts val="10543"/>
              </a:lnSpc>
            </a:pPr>
            <a:r>
              <a:rPr lang="en-US" sz="7640" spc="748">
                <a:solidFill>
                  <a:srgbClr val="231F20"/>
                </a:solidFill>
                <a:latin typeface="Oswald Bold"/>
              </a:rPr>
              <a:t>V-MOVE: VOICE-ACTIVATED WHEELCHAIR</a:t>
            </a:r>
          </a:p>
        </p:txBody>
      </p:sp>
      <p:sp>
        <p:nvSpPr>
          <p:cNvPr name="TextBox 10" id="10"/>
          <p:cNvSpPr txBox="true"/>
          <p:nvPr/>
        </p:nvSpPr>
        <p:spPr>
          <a:xfrm rot="0">
            <a:off x="5840170" y="2386889"/>
            <a:ext cx="9815307" cy="1181547"/>
          </a:xfrm>
          <a:prstGeom prst="rect">
            <a:avLst/>
          </a:prstGeom>
        </p:spPr>
        <p:txBody>
          <a:bodyPr anchor="t" rtlCol="false" tIns="0" lIns="0" bIns="0" rIns="0">
            <a:spAutoFit/>
          </a:bodyPr>
          <a:lstStyle/>
          <a:p>
            <a:pPr algn="l">
              <a:lnSpc>
                <a:spcPts val="9748"/>
              </a:lnSpc>
            </a:pPr>
            <a:r>
              <a:rPr lang="en-US" sz="7063" spc="692">
                <a:solidFill>
                  <a:srgbClr val="231F20"/>
                </a:solidFill>
                <a:latin typeface="Oswald Bold"/>
              </a:rPr>
              <a:t>GRADUATION PROJECT</a:t>
            </a:r>
          </a:p>
        </p:txBody>
      </p:sp>
      <p:sp>
        <p:nvSpPr>
          <p:cNvPr name="TextBox 11" id="11"/>
          <p:cNvSpPr txBox="true"/>
          <p:nvPr/>
        </p:nvSpPr>
        <p:spPr>
          <a:xfrm rot="0">
            <a:off x="4236347" y="6787297"/>
            <a:ext cx="13022953" cy="1228091"/>
          </a:xfrm>
          <a:prstGeom prst="rect">
            <a:avLst/>
          </a:prstGeom>
        </p:spPr>
        <p:txBody>
          <a:bodyPr anchor="t" rtlCol="false" tIns="0" lIns="0" bIns="0" rIns="0">
            <a:spAutoFit/>
          </a:bodyPr>
          <a:lstStyle/>
          <a:p>
            <a:pPr algn="ctr">
              <a:lnSpc>
                <a:spcPts val="4939"/>
              </a:lnSpc>
              <a:spcBef>
                <a:spcPct val="0"/>
              </a:spcBef>
            </a:pPr>
            <a:r>
              <a:rPr lang="en-US" sz="3799">
                <a:solidFill>
                  <a:srgbClr val="231F20"/>
                </a:solidFill>
                <a:latin typeface="Open Sauce Bold"/>
              </a:rPr>
              <a:t>Supervised:</a:t>
            </a:r>
            <a:r>
              <a:rPr lang="en-US" sz="3799">
                <a:solidFill>
                  <a:srgbClr val="231F20"/>
                </a:solidFill>
                <a:latin typeface="Open Sauce"/>
              </a:rPr>
              <a:t> Dr. Saeed Alshahrani</a:t>
            </a:r>
          </a:p>
          <a:p>
            <a:pPr algn="ctr">
              <a:lnSpc>
                <a:spcPts val="4939"/>
              </a:lnSpc>
              <a:spcBef>
                <a:spcPct val="0"/>
              </a:spcBef>
            </a:pPr>
            <a:r>
              <a:rPr lang="en-US" sz="3799">
                <a:solidFill>
                  <a:srgbClr val="231F20"/>
                </a:solidFill>
                <a:latin typeface="Open Sauce Bold"/>
              </a:rPr>
              <a:t>Co-Supervised:</a:t>
            </a:r>
            <a:r>
              <a:rPr lang="en-US" sz="3799">
                <a:solidFill>
                  <a:srgbClr val="231F20"/>
                </a:solidFill>
                <a:latin typeface="Open Sauce"/>
              </a:rPr>
              <a:t> Dr. Nayyar Ahmed Khan</a:t>
            </a:r>
          </a:p>
        </p:txBody>
      </p:sp>
      <p:sp>
        <p:nvSpPr>
          <p:cNvPr name="TextBox 12" id="12"/>
          <p:cNvSpPr txBox="true"/>
          <p:nvPr/>
        </p:nvSpPr>
        <p:spPr>
          <a:xfrm rot="0">
            <a:off x="5764563" y="8315642"/>
            <a:ext cx="9570387" cy="1847216"/>
          </a:xfrm>
          <a:prstGeom prst="rect">
            <a:avLst/>
          </a:prstGeom>
        </p:spPr>
        <p:txBody>
          <a:bodyPr anchor="t" rtlCol="false" tIns="0" lIns="0" bIns="0" rIns="0">
            <a:spAutoFit/>
          </a:bodyPr>
          <a:lstStyle/>
          <a:p>
            <a:pPr algn="ctr">
              <a:lnSpc>
                <a:spcPts val="4939"/>
              </a:lnSpc>
              <a:spcBef>
                <a:spcPct val="0"/>
              </a:spcBef>
            </a:pPr>
            <a:r>
              <a:rPr lang="en-US" sz="3799">
                <a:solidFill>
                  <a:srgbClr val="231F20"/>
                </a:solidFill>
                <a:latin typeface="Open Sauce Bold"/>
              </a:rPr>
              <a:t>Project Members :</a:t>
            </a:r>
          </a:p>
          <a:p>
            <a:pPr algn="ctr">
              <a:lnSpc>
                <a:spcPts val="4939"/>
              </a:lnSpc>
              <a:spcBef>
                <a:spcPct val="0"/>
              </a:spcBef>
            </a:pPr>
            <a:r>
              <a:rPr lang="en-US" sz="3799">
                <a:solidFill>
                  <a:srgbClr val="231F20"/>
                </a:solidFill>
                <a:latin typeface="Open Sauce"/>
              </a:rPr>
              <a:t>Abdulrahmna Abdullah AL-Duaij</a:t>
            </a:r>
          </a:p>
          <a:p>
            <a:pPr algn="ctr">
              <a:lnSpc>
                <a:spcPts val="4939"/>
              </a:lnSpc>
              <a:spcBef>
                <a:spcPct val="0"/>
              </a:spcBef>
            </a:pPr>
            <a:r>
              <a:rPr lang="en-US" sz="3799">
                <a:solidFill>
                  <a:srgbClr val="231F20"/>
                </a:solidFill>
                <a:latin typeface="Open Sauce"/>
              </a:rPr>
              <a:t>Fahad mathkar Alotibi</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2901697"/>
            <a:ext cx="1400485" cy="4572463"/>
            <a:chOff x="0" y="0"/>
            <a:chExt cx="368852" cy="1204270"/>
          </a:xfrm>
        </p:grpSpPr>
        <p:sp>
          <p:nvSpPr>
            <p:cNvPr name="Freeform 4" id="4"/>
            <p:cNvSpPr/>
            <p:nvPr/>
          </p:nvSpPr>
          <p:spPr>
            <a:xfrm flipH="false" flipV="false" rot="0">
              <a:off x="0" y="0"/>
              <a:ext cx="368852" cy="1204270"/>
            </a:xfrm>
            <a:custGeom>
              <a:avLst/>
              <a:gdLst/>
              <a:ahLst/>
              <a:cxnLst/>
              <a:rect r="r" b="b" t="t" l="l"/>
              <a:pathLst>
                <a:path h="1204270" w="368852">
                  <a:moveTo>
                    <a:pt x="0" y="0"/>
                  </a:moveTo>
                  <a:lnTo>
                    <a:pt x="368852" y="0"/>
                  </a:lnTo>
                  <a:lnTo>
                    <a:pt x="368852" y="1204270"/>
                  </a:lnTo>
                  <a:lnTo>
                    <a:pt x="0" y="1204270"/>
                  </a:lnTo>
                  <a:close/>
                </a:path>
              </a:pathLst>
            </a:custGeom>
            <a:solidFill>
              <a:srgbClr val="CCCCCC"/>
            </a:solidFill>
          </p:spPr>
        </p:sp>
        <p:sp>
          <p:nvSpPr>
            <p:cNvPr name="TextBox 5" id="5"/>
            <p:cNvSpPr txBox="true"/>
            <p:nvPr/>
          </p:nvSpPr>
          <p:spPr>
            <a:xfrm>
              <a:off x="0" y="-19050"/>
              <a:ext cx="368852" cy="1223320"/>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36994"/>
            <a:ext cx="7416941" cy="1683727"/>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rPr>
              <a:t>CONTENT</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31353" y="322518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01</a:t>
            </a:r>
          </a:p>
        </p:txBody>
      </p:sp>
      <p:sp>
        <p:nvSpPr>
          <p:cNvPr name="TextBox 9" id="9"/>
          <p:cNvSpPr txBox="true"/>
          <p:nvPr/>
        </p:nvSpPr>
        <p:spPr>
          <a:xfrm rot="0">
            <a:off x="5231353" y="4022304"/>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02</a:t>
            </a:r>
          </a:p>
        </p:txBody>
      </p:sp>
      <p:sp>
        <p:nvSpPr>
          <p:cNvPr name="TextBox 10" id="10"/>
          <p:cNvSpPr txBox="true"/>
          <p:nvPr/>
        </p:nvSpPr>
        <p:spPr>
          <a:xfrm rot="0">
            <a:off x="5231353" y="490346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03</a:t>
            </a:r>
          </a:p>
        </p:txBody>
      </p:sp>
      <p:sp>
        <p:nvSpPr>
          <p:cNvPr name="TextBox 11" id="11"/>
          <p:cNvSpPr txBox="true"/>
          <p:nvPr/>
        </p:nvSpPr>
        <p:spPr>
          <a:xfrm rot="0">
            <a:off x="5231353" y="5700580"/>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04</a:t>
            </a:r>
          </a:p>
        </p:txBody>
      </p:sp>
      <p:sp>
        <p:nvSpPr>
          <p:cNvPr name="TextBox 12" id="12"/>
          <p:cNvSpPr txBox="true"/>
          <p:nvPr/>
        </p:nvSpPr>
        <p:spPr>
          <a:xfrm rot="0">
            <a:off x="5250954" y="6492957"/>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05</a:t>
            </a:r>
          </a:p>
        </p:txBody>
      </p:sp>
      <p:sp>
        <p:nvSpPr>
          <p:cNvPr name="TextBox 13" id="13"/>
          <p:cNvSpPr txBox="true"/>
          <p:nvPr/>
        </p:nvSpPr>
        <p:spPr>
          <a:xfrm rot="0">
            <a:off x="6607430" y="3333137"/>
            <a:ext cx="5790503"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rPr>
              <a:t>INTRODUCTION</a:t>
            </a:r>
          </a:p>
        </p:txBody>
      </p:sp>
      <p:sp>
        <p:nvSpPr>
          <p:cNvPr name="TextBox 14" id="14"/>
          <p:cNvSpPr txBox="true"/>
          <p:nvPr/>
        </p:nvSpPr>
        <p:spPr>
          <a:xfrm rot="0">
            <a:off x="6607430" y="4127355"/>
            <a:ext cx="6076629"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rPr>
              <a:t>REQUIREMENTS</a:t>
            </a:r>
          </a:p>
        </p:txBody>
      </p:sp>
      <p:sp>
        <p:nvSpPr>
          <p:cNvPr name="TextBox 15" id="15"/>
          <p:cNvSpPr txBox="true"/>
          <p:nvPr/>
        </p:nvSpPr>
        <p:spPr>
          <a:xfrm rot="0">
            <a:off x="6607430" y="5047445"/>
            <a:ext cx="10651870"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MATERIALS AND METHODS</a:t>
            </a:r>
          </a:p>
        </p:txBody>
      </p:sp>
      <p:sp>
        <p:nvSpPr>
          <p:cNvPr name="TextBox 16" id="16"/>
          <p:cNvSpPr txBox="true"/>
          <p:nvPr/>
        </p:nvSpPr>
        <p:spPr>
          <a:xfrm rot="0">
            <a:off x="6607430" y="5841663"/>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RESULTS </a:t>
            </a:r>
          </a:p>
        </p:txBody>
      </p:sp>
      <p:sp>
        <p:nvSpPr>
          <p:cNvPr name="TextBox 17" id="17"/>
          <p:cNvSpPr txBox="true"/>
          <p:nvPr/>
        </p:nvSpPr>
        <p:spPr>
          <a:xfrm rot="0">
            <a:off x="6607430" y="6642507"/>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CONCLUSIONS AND FUTURE WORK</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182057" y="61919"/>
            <a:ext cx="5105943" cy="10225081"/>
            <a:chOff x="0" y="0"/>
            <a:chExt cx="1344775" cy="2693025"/>
          </a:xfrm>
        </p:grpSpPr>
        <p:sp>
          <p:nvSpPr>
            <p:cNvPr name="Freeform 4" id="4"/>
            <p:cNvSpPr/>
            <p:nvPr/>
          </p:nvSpPr>
          <p:spPr>
            <a:xfrm flipH="false" flipV="false" rot="0">
              <a:off x="0" y="0"/>
              <a:ext cx="1344775" cy="2693026"/>
            </a:xfrm>
            <a:custGeom>
              <a:avLst/>
              <a:gdLst/>
              <a:ahLst/>
              <a:cxnLst/>
              <a:rect r="r" b="b" t="t" l="l"/>
              <a:pathLst>
                <a:path h="2693026" w="1344775">
                  <a:moveTo>
                    <a:pt x="0" y="0"/>
                  </a:moveTo>
                  <a:lnTo>
                    <a:pt x="1344775" y="0"/>
                  </a:lnTo>
                  <a:lnTo>
                    <a:pt x="1344775" y="2693026"/>
                  </a:lnTo>
                  <a:lnTo>
                    <a:pt x="0" y="2693026"/>
                  </a:lnTo>
                  <a:close/>
                </a:path>
              </a:pathLst>
            </a:custGeom>
            <a:solidFill>
              <a:srgbClr val="FDFBFB"/>
            </a:solidFill>
          </p:spPr>
        </p:sp>
        <p:sp>
          <p:nvSpPr>
            <p:cNvPr name="TextBox 5" id="5"/>
            <p:cNvSpPr txBox="true"/>
            <p:nvPr/>
          </p:nvSpPr>
          <p:spPr>
            <a:xfrm>
              <a:off x="0" y="-19050"/>
              <a:ext cx="1344775" cy="2712075"/>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7" id="7"/>
          <p:cNvGrpSpPr/>
          <p:nvPr/>
        </p:nvGrpSpPr>
        <p:grpSpPr>
          <a:xfrm rot="0">
            <a:off x="2142191" y="3396305"/>
            <a:ext cx="9610044" cy="1948998"/>
            <a:chOff x="0" y="0"/>
            <a:chExt cx="3682024" cy="746746"/>
          </a:xfrm>
        </p:grpSpPr>
        <p:sp>
          <p:nvSpPr>
            <p:cNvPr name="Freeform 8" id="8"/>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9" id="9"/>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Freeform 10" id="10"/>
          <p:cNvSpPr/>
          <p:nvPr/>
        </p:nvSpPr>
        <p:spPr>
          <a:xfrm flipH="false" flipV="false" rot="0">
            <a:off x="2474235" y="3673321"/>
            <a:ext cx="1156649" cy="1173721"/>
          </a:xfrm>
          <a:custGeom>
            <a:avLst/>
            <a:gdLst/>
            <a:ahLst/>
            <a:cxnLst/>
            <a:rect r="r" b="b" t="t" l="l"/>
            <a:pathLst>
              <a:path h="1173721" w="1156649">
                <a:moveTo>
                  <a:pt x="0" y="0"/>
                </a:moveTo>
                <a:lnTo>
                  <a:pt x="1156649" y="0"/>
                </a:lnTo>
                <a:lnTo>
                  <a:pt x="1156649" y="1173721"/>
                </a:lnTo>
                <a:lnTo>
                  <a:pt x="0" y="11737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2142191" y="721002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12" id="12"/>
          <p:cNvGrpSpPr/>
          <p:nvPr/>
        </p:nvGrpSpPr>
        <p:grpSpPr>
          <a:xfrm rot="0">
            <a:off x="2142191" y="5777447"/>
            <a:ext cx="9610044" cy="1948998"/>
            <a:chOff x="0" y="0"/>
            <a:chExt cx="3682024" cy="746746"/>
          </a:xfrm>
        </p:grpSpPr>
        <p:sp>
          <p:nvSpPr>
            <p:cNvPr name="Freeform 13" id="13"/>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14" id="14"/>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Freeform 15" id="15"/>
          <p:cNvSpPr/>
          <p:nvPr/>
        </p:nvSpPr>
        <p:spPr>
          <a:xfrm flipH="false" flipV="false" rot="0">
            <a:off x="2371799" y="6162574"/>
            <a:ext cx="1159455" cy="1178744"/>
          </a:xfrm>
          <a:custGeom>
            <a:avLst/>
            <a:gdLst/>
            <a:ahLst/>
            <a:cxnLst/>
            <a:rect r="r" b="b" t="t" l="l"/>
            <a:pathLst>
              <a:path h="1178744" w="1159455">
                <a:moveTo>
                  <a:pt x="0" y="0"/>
                </a:moveTo>
                <a:lnTo>
                  <a:pt x="1159455" y="0"/>
                </a:lnTo>
                <a:lnTo>
                  <a:pt x="1159455" y="1178744"/>
                </a:lnTo>
                <a:lnTo>
                  <a:pt x="0" y="11787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3773805" y="6005886"/>
            <a:ext cx="7978430" cy="1925300"/>
          </a:xfrm>
          <a:prstGeom prst="rect">
            <a:avLst/>
          </a:prstGeom>
        </p:spPr>
        <p:txBody>
          <a:bodyPr anchor="t" rtlCol="false" tIns="0" lIns="0" bIns="0" rIns="0">
            <a:spAutoFit/>
          </a:bodyPr>
          <a:lstStyle/>
          <a:p>
            <a:pPr algn="l">
              <a:lnSpc>
                <a:spcPts val="3050"/>
              </a:lnSpc>
            </a:pPr>
            <a:r>
              <a:rPr lang="en-US" sz="2210" spc="216">
                <a:solidFill>
                  <a:srgbClr val="231F20"/>
                </a:solidFill>
                <a:latin typeface="DM Sans"/>
              </a:rPr>
              <a:t>-The demand for wheelchairs will increase to $2.3 billion in 2027, and the World Health Organization estimates that only 5% to 15% of the 75 million people need assistive technologies.</a:t>
            </a:r>
          </a:p>
          <a:p>
            <a:pPr algn="l" marL="0" indent="0" lvl="0">
              <a:lnSpc>
                <a:spcPts val="3050"/>
              </a:lnSpc>
              <a:spcBef>
                <a:spcPct val="0"/>
              </a:spcBef>
            </a:pPr>
          </a:p>
        </p:txBody>
      </p:sp>
      <p:sp>
        <p:nvSpPr>
          <p:cNvPr name="Freeform 17" id="17"/>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3012015" y="-392074"/>
            <a:ext cx="5446026" cy="5446026"/>
          </a:xfrm>
          <a:custGeom>
            <a:avLst/>
            <a:gdLst/>
            <a:ahLst/>
            <a:cxnLst/>
            <a:rect r="r" b="b" t="t" l="l"/>
            <a:pathLst>
              <a:path h="5446026" w="5446026">
                <a:moveTo>
                  <a:pt x="0" y="0"/>
                </a:moveTo>
                <a:lnTo>
                  <a:pt x="5446026" y="0"/>
                </a:lnTo>
                <a:lnTo>
                  <a:pt x="5446026" y="5446026"/>
                </a:lnTo>
                <a:lnTo>
                  <a:pt x="0" y="5446026"/>
                </a:lnTo>
                <a:lnTo>
                  <a:pt x="0" y="0"/>
                </a:lnTo>
                <a:close/>
              </a:path>
            </a:pathLst>
          </a:custGeom>
          <a:blipFill>
            <a:blip r:embed="rId10"/>
            <a:stretch>
              <a:fillRect l="0" t="0" r="0" b="0"/>
            </a:stretch>
          </a:blipFill>
        </p:spPr>
      </p:sp>
      <p:sp>
        <p:nvSpPr>
          <p:cNvPr name="Freeform 19" id="19"/>
          <p:cNvSpPr/>
          <p:nvPr/>
        </p:nvSpPr>
        <p:spPr>
          <a:xfrm flipH="false" flipV="false" rot="0">
            <a:off x="13257725" y="5698610"/>
            <a:ext cx="4954607" cy="3022824"/>
          </a:xfrm>
          <a:custGeom>
            <a:avLst/>
            <a:gdLst/>
            <a:ahLst/>
            <a:cxnLst/>
            <a:rect r="r" b="b" t="t" l="l"/>
            <a:pathLst>
              <a:path h="3022824" w="4954607">
                <a:moveTo>
                  <a:pt x="0" y="0"/>
                </a:moveTo>
                <a:lnTo>
                  <a:pt x="4954607" y="0"/>
                </a:lnTo>
                <a:lnTo>
                  <a:pt x="4954607" y="3022824"/>
                </a:lnTo>
                <a:lnTo>
                  <a:pt x="0" y="3022824"/>
                </a:lnTo>
                <a:lnTo>
                  <a:pt x="0" y="0"/>
                </a:lnTo>
                <a:close/>
              </a:path>
            </a:pathLst>
          </a:custGeom>
          <a:blipFill>
            <a:blip r:embed="rId11"/>
            <a:stretch>
              <a:fillRect l="0" t="0" r="0" b="0"/>
            </a:stretch>
          </a:blipFill>
        </p:spPr>
      </p:sp>
      <p:sp>
        <p:nvSpPr>
          <p:cNvPr name="TextBox 20" id="20"/>
          <p:cNvSpPr txBox="true"/>
          <p:nvPr/>
        </p:nvSpPr>
        <p:spPr>
          <a:xfrm rot="0">
            <a:off x="807457" y="530505"/>
            <a:ext cx="9951329" cy="3429417"/>
          </a:xfrm>
          <a:prstGeom prst="rect">
            <a:avLst/>
          </a:prstGeom>
        </p:spPr>
        <p:txBody>
          <a:bodyPr anchor="t" rtlCol="false" tIns="0" lIns="0" bIns="0" rIns="0">
            <a:spAutoFit/>
          </a:bodyPr>
          <a:lstStyle/>
          <a:p>
            <a:pPr algn="l">
              <a:lnSpc>
                <a:spcPts val="13774"/>
              </a:lnSpc>
            </a:pPr>
            <a:r>
              <a:rPr lang="en-US" sz="9981" spc="978">
                <a:solidFill>
                  <a:srgbClr val="231F20"/>
                </a:solidFill>
                <a:latin typeface="Oswald Bold"/>
              </a:rPr>
              <a:t>INTRODUCTION</a:t>
            </a:r>
          </a:p>
          <a:p>
            <a:pPr algn="l">
              <a:lnSpc>
                <a:spcPts val="13774"/>
              </a:lnSpc>
            </a:pPr>
          </a:p>
        </p:txBody>
      </p:sp>
      <p:sp>
        <p:nvSpPr>
          <p:cNvPr name="TextBox 21" id="21"/>
          <p:cNvSpPr txBox="true"/>
          <p:nvPr/>
        </p:nvSpPr>
        <p:spPr>
          <a:xfrm rot="0">
            <a:off x="3773805" y="3420004"/>
            <a:ext cx="7978430" cy="1925300"/>
          </a:xfrm>
          <a:prstGeom prst="rect">
            <a:avLst/>
          </a:prstGeom>
        </p:spPr>
        <p:txBody>
          <a:bodyPr anchor="t" rtlCol="false" tIns="0" lIns="0" bIns="0" rIns="0">
            <a:spAutoFit/>
          </a:bodyPr>
          <a:lstStyle/>
          <a:p>
            <a:pPr algn="l">
              <a:lnSpc>
                <a:spcPts val="3050"/>
              </a:lnSpc>
            </a:pPr>
            <a:r>
              <a:rPr lang="en-US" sz="2210" spc="216">
                <a:solidFill>
                  <a:srgbClr val="231F20"/>
                </a:solidFill>
                <a:latin typeface="DM Sans"/>
              </a:rPr>
              <a:t>- The rapid advancement of modern technology.</a:t>
            </a:r>
          </a:p>
          <a:p>
            <a:pPr algn="l" marL="0" indent="0" lvl="0">
              <a:lnSpc>
                <a:spcPts val="3050"/>
              </a:lnSpc>
              <a:spcBef>
                <a:spcPct val="0"/>
              </a:spcBef>
            </a:pPr>
            <a:r>
              <a:rPr lang="en-US" sz="2210" spc="216">
                <a:solidFill>
                  <a:srgbClr val="231F20"/>
                </a:solidFill>
                <a:latin typeface="DM Sans"/>
              </a:rPr>
              <a:t>- Assistive technologies that aim to improve the lives of people with disabilities, and wheelchairs in particular stand out as a development of assistive technologies that provide independence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5307472" y="6672678"/>
            <a:ext cx="7673056" cy="7673056"/>
          </a:xfrm>
          <a:custGeom>
            <a:avLst/>
            <a:gdLst/>
            <a:ahLst/>
            <a:cxnLst/>
            <a:rect r="r" b="b" t="t" l="l"/>
            <a:pathLst>
              <a:path h="7673056" w="7673056">
                <a:moveTo>
                  <a:pt x="0" y="0"/>
                </a:moveTo>
                <a:lnTo>
                  <a:pt x="7673056" y="0"/>
                </a:lnTo>
                <a:lnTo>
                  <a:pt x="7673056" y="7673056"/>
                </a:lnTo>
                <a:lnTo>
                  <a:pt x="0" y="76730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024816" y="5501099"/>
            <a:ext cx="2238367" cy="2238367"/>
          </a:xfrm>
          <a:custGeom>
            <a:avLst/>
            <a:gdLst/>
            <a:ahLst/>
            <a:cxnLst/>
            <a:rect r="r" b="b" t="t" l="l"/>
            <a:pathLst>
              <a:path h="2238367" w="2238367">
                <a:moveTo>
                  <a:pt x="0" y="0"/>
                </a:moveTo>
                <a:lnTo>
                  <a:pt x="2238368" y="0"/>
                </a:lnTo>
                <a:lnTo>
                  <a:pt x="2238368" y="2238367"/>
                </a:lnTo>
                <a:lnTo>
                  <a:pt x="0" y="22383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8663659" y="6071953"/>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1539534" y="7377531"/>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4510099" y="7377531"/>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4994936" y="7891202"/>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0" id="10"/>
          <p:cNvGrpSpPr/>
          <p:nvPr/>
        </p:nvGrpSpPr>
        <p:grpSpPr>
          <a:xfrm rot="0">
            <a:off x="1774426" y="3206190"/>
            <a:ext cx="3474003" cy="647719"/>
            <a:chOff x="0" y="0"/>
            <a:chExt cx="914964" cy="170593"/>
          </a:xfrm>
        </p:grpSpPr>
        <p:sp>
          <p:nvSpPr>
            <p:cNvPr name="Freeform 11" id="11"/>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12" id="12"/>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rPr>
                <a:t>Hardware</a:t>
              </a:r>
            </a:p>
          </p:txBody>
        </p:sp>
      </p:grpSp>
      <p:sp>
        <p:nvSpPr>
          <p:cNvPr name="TextBox 13" id="13"/>
          <p:cNvSpPr txBox="true"/>
          <p:nvPr/>
        </p:nvSpPr>
        <p:spPr>
          <a:xfrm rot="0">
            <a:off x="3847853" y="914400"/>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REQUIREMENTS</a:t>
            </a:r>
          </a:p>
        </p:txBody>
      </p:sp>
      <p:sp>
        <p:nvSpPr>
          <p:cNvPr name="TextBox 14" id="14"/>
          <p:cNvSpPr txBox="true"/>
          <p:nvPr/>
        </p:nvSpPr>
        <p:spPr>
          <a:xfrm rot="0">
            <a:off x="1830975" y="4045241"/>
            <a:ext cx="3360904" cy="4106942"/>
          </a:xfrm>
          <a:prstGeom prst="rect">
            <a:avLst/>
          </a:prstGeom>
        </p:spPr>
        <p:txBody>
          <a:bodyPr anchor="t" rtlCol="false" tIns="0" lIns="0" bIns="0" rIns="0">
            <a:spAutoFit/>
          </a:bodyPr>
          <a:lstStyle/>
          <a:p>
            <a:pPr algn="ctr">
              <a:lnSpc>
                <a:spcPts val="2774"/>
              </a:lnSpc>
            </a:pPr>
            <a:r>
              <a:rPr lang="en-US" sz="2010" spc="197">
                <a:solidFill>
                  <a:srgbClr val="231F20"/>
                </a:solidFill>
                <a:latin typeface="DM Sans"/>
              </a:rPr>
              <a:t>1. Arduino UNO Board. </a:t>
            </a:r>
          </a:p>
          <a:p>
            <a:pPr algn="ctr">
              <a:lnSpc>
                <a:spcPts val="2774"/>
              </a:lnSpc>
            </a:pPr>
            <a:r>
              <a:rPr lang="en-US" sz="2010" spc="197">
                <a:solidFill>
                  <a:srgbClr val="231F20"/>
                </a:solidFill>
                <a:latin typeface="DM Sans"/>
              </a:rPr>
              <a:t>2. L293D Motor Shield</a:t>
            </a:r>
            <a:r>
              <a:rPr lang="ar-EG" sz="2010" spc="197">
                <a:solidFill>
                  <a:srgbClr val="231F20"/>
                </a:solidFill>
                <a:cs typeface="DM Sans"/>
                <a:rtl val="true"/>
              </a:rPr>
              <a:t>ز</a:t>
            </a:r>
          </a:p>
          <a:p>
            <a:pPr algn="ctr">
              <a:lnSpc>
                <a:spcPts val="2774"/>
              </a:lnSpc>
            </a:pPr>
            <a:r>
              <a:rPr lang="en-US" sz="2010" spc="197">
                <a:solidFill>
                  <a:srgbClr val="231F20"/>
                </a:solidFill>
                <a:latin typeface="DM Sans"/>
              </a:rPr>
              <a:t>3. Bluetooth Module HC-05.</a:t>
            </a:r>
          </a:p>
          <a:p>
            <a:pPr algn="ctr">
              <a:lnSpc>
                <a:spcPts val="2774"/>
              </a:lnSpc>
            </a:pPr>
            <a:r>
              <a:rPr lang="en-US" sz="2010" spc="197">
                <a:solidFill>
                  <a:srgbClr val="231F20"/>
                </a:solidFill>
                <a:latin typeface="DM Sans"/>
              </a:rPr>
              <a:t>4. Ultrasonic Sensor HC-SR-04.</a:t>
            </a:r>
          </a:p>
          <a:p>
            <a:pPr algn="ctr">
              <a:lnSpc>
                <a:spcPts val="2774"/>
              </a:lnSpc>
            </a:pPr>
            <a:r>
              <a:rPr lang="en-US" sz="2010" spc="197">
                <a:solidFill>
                  <a:srgbClr val="231F20"/>
                </a:solidFill>
                <a:latin typeface="DM Sans"/>
              </a:rPr>
              <a:t>5. 18650 Holder and Battery.</a:t>
            </a:r>
          </a:p>
          <a:p>
            <a:pPr algn="ctr">
              <a:lnSpc>
                <a:spcPts val="2774"/>
              </a:lnSpc>
            </a:pPr>
            <a:r>
              <a:rPr lang="en-US" sz="2010" spc="197">
                <a:solidFill>
                  <a:srgbClr val="231F20"/>
                </a:solidFill>
                <a:latin typeface="DM Sans"/>
              </a:rPr>
              <a:t>6. DC Geared Motors.</a:t>
            </a:r>
          </a:p>
          <a:p>
            <a:pPr algn="ctr">
              <a:lnSpc>
                <a:spcPts val="2774"/>
              </a:lnSpc>
            </a:pPr>
            <a:r>
              <a:rPr lang="en-US" sz="2010" spc="197">
                <a:solidFill>
                  <a:srgbClr val="231F20"/>
                </a:solidFill>
                <a:latin typeface="DM Sans"/>
              </a:rPr>
              <a:t>7. Jumper Wires.</a:t>
            </a:r>
          </a:p>
          <a:p>
            <a:pPr algn="ctr">
              <a:lnSpc>
                <a:spcPts val="2774"/>
              </a:lnSpc>
            </a:pPr>
            <a:r>
              <a:rPr lang="en-US" sz="2010" spc="197">
                <a:solidFill>
                  <a:srgbClr val="231F20"/>
                </a:solidFill>
                <a:latin typeface="DM Sans"/>
              </a:rPr>
              <a:t>8. Caster wheel.</a:t>
            </a:r>
          </a:p>
          <a:p>
            <a:pPr algn="ctr" marL="0" indent="0" lvl="0">
              <a:lnSpc>
                <a:spcPts val="2774"/>
              </a:lnSpc>
              <a:spcBef>
                <a:spcPct val="0"/>
              </a:spcBef>
            </a:pPr>
            <a:r>
              <a:rPr lang="en-US" sz="2010" spc="197">
                <a:solidFill>
                  <a:srgbClr val="231F20"/>
                </a:solidFill>
                <a:latin typeface="DM Sans"/>
              </a:rPr>
              <a:t>9. Wheel</a:t>
            </a:r>
          </a:p>
        </p:txBody>
      </p:sp>
      <p:grpSp>
        <p:nvGrpSpPr>
          <p:cNvPr name="Group 15" id="15"/>
          <p:cNvGrpSpPr/>
          <p:nvPr/>
        </p:nvGrpSpPr>
        <p:grpSpPr>
          <a:xfrm rot="0">
            <a:off x="7276067" y="3206190"/>
            <a:ext cx="3735866" cy="647719"/>
            <a:chOff x="0" y="0"/>
            <a:chExt cx="983932" cy="170593"/>
          </a:xfrm>
        </p:grpSpPr>
        <p:sp>
          <p:nvSpPr>
            <p:cNvPr name="Freeform 16" id="16"/>
            <p:cNvSpPr/>
            <p:nvPr/>
          </p:nvSpPr>
          <p:spPr>
            <a:xfrm flipH="false" flipV="false" rot="0">
              <a:off x="0" y="0"/>
              <a:ext cx="983932" cy="170593"/>
            </a:xfrm>
            <a:custGeom>
              <a:avLst/>
              <a:gdLst/>
              <a:ahLst/>
              <a:cxnLst/>
              <a:rect r="r" b="b" t="t" l="l"/>
              <a:pathLst>
                <a:path h="170593" w="983932">
                  <a:moveTo>
                    <a:pt x="0" y="0"/>
                  </a:moveTo>
                  <a:lnTo>
                    <a:pt x="983932" y="0"/>
                  </a:lnTo>
                  <a:lnTo>
                    <a:pt x="983932" y="170593"/>
                  </a:lnTo>
                  <a:lnTo>
                    <a:pt x="0" y="170593"/>
                  </a:lnTo>
                  <a:close/>
                </a:path>
              </a:pathLst>
            </a:custGeom>
            <a:solidFill>
              <a:srgbClr val="1A1A1A"/>
            </a:solidFill>
          </p:spPr>
        </p:sp>
        <p:sp>
          <p:nvSpPr>
            <p:cNvPr name="TextBox 17" id="17"/>
            <p:cNvSpPr txBox="true"/>
            <p:nvPr/>
          </p:nvSpPr>
          <p:spPr>
            <a:xfrm>
              <a:off x="0" y="-57150"/>
              <a:ext cx="983932"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rPr>
                <a:t>System &amp; Software</a:t>
              </a:r>
            </a:p>
          </p:txBody>
        </p:sp>
      </p:grpSp>
      <p:sp>
        <p:nvSpPr>
          <p:cNvPr name="TextBox 18" id="18"/>
          <p:cNvSpPr txBox="true"/>
          <p:nvPr/>
        </p:nvSpPr>
        <p:spPr>
          <a:xfrm rot="0">
            <a:off x="6138875" y="4042536"/>
            <a:ext cx="6373916" cy="1706642"/>
          </a:xfrm>
          <a:prstGeom prst="rect">
            <a:avLst/>
          </a:prstGeom>
        </p:spPr>
        <p:txBody>
          <a:bodyPr anchor="t" rtlCol="false" tIns="0" lIns="0" bIns="0" rIns="0">
            <a:spAutoFit/>
          </a:bodyPr>
          <a:lstStyle/>
          <a:p>
            <a:pPr algn="ctr">
              <a:lnSpc>
                <a:spcPts val="2774"/>
              </a:lnSpc>
            </a:pPr>
            <a:r>
              <a:rPr lang="en-US" sz="2010" spc="197">
                <a:solidFill>
                  <a:srgbClr val="231F20"/>
                </a:solidFill>
                <a:latin typeface="DM Sans"/>
              </a:rPr>
              <a:t>1. Arduino Software IDE.</a:t>
            </a:r>
          </a:p>
          <a:p>
            <a:pPr algn="ctr">
              <a:lnSpc>
                <a:spcPts val="2774"/>
              </a:lnSpc>
            </a:pPr>
            <a:r>
              <a:rPr lang="en-US" sz="2010" spc="197">
                <a:solidFill>
                  <a:srgbClr val="231F20"/>
                </a:solidFill>
                <a:latin typeface="DM Sans"/>
              </a:rPr>
              <a:t>2. Android Application.</a:t>
            </a:r>
          </a:p>
          <a:p>
            <a:pPr algn="ctr">
              <a:lnSpc>
                <a:spcPts val="2774"/>
              </a:lnSpc>
            </a:pPr>
            <a:r>
              <a:rPr lang="en-US" sz="2010" spc="197">
                <a:solidFill>
                  <a:srgbClr val="231F20"/>
                </a:solidFill>
                <a:latin typeface="DM Sans"/>
              </a:rPr>
              <a:t>An application in the Android operating system written in java and C++.</a:t>
            </a:r>
          </a:p>
          <a:p>
            <a:pPr algn="ctr" marL="0" indent="0" lvl="0">
              <a:lnSpc>
                <a:spcPts val="2774"/>
              </a:lnSpc>
              <a:spcBef>
                <a:spcPct val="0"/>
              </a:spcBef>
            </a:pPr>
          </a:p>
        </p:txBody>
      </p:sp>
      <p:grpSp>
        <p:nvGrpSpPr>
          <p:cNvPr name="Group 19" id="19"/>
          <p:cNvGrpSpPr/>
          <p:nvPr/>
        </p:nvGrpSpPr>
        <p:grpSpPr>
          <a:xfrm rot="0">
            <a:off x="12980528" y="3206190"/>
            <a:ext cx="3975091" cy="647719"/>
            <a:chOff x="0" y="0"/>
            <a:chExt cx="1046938" cy="170593"/>
          </a:xfrm>
        </p:grpSpPr>
        <p:sp>
          <p:nvSpPr>
            <p:cNvPr name="Freeform 20" id="20"/>
            <p:cNvSpPr/>
            <p:nvPr/>
          </p:nvSpPr>
          <p:spPr>
            <a:xfrm flipH="false" flipV="false" rot="0">
              <a:off x="0" y="0"/>
              <a:ext cx="1046938" cy="170593"/>
            </a:xfrm>
            <a:custGeom>
              <a:avLst/>
              <a:gdLst/>
              <a:ahLst/>
              <a:cxnLst/>
              <a:rect r="r" b="b" t="t" l="l"/>
              <a:pathLst>
                <a:path h="170593" w="1046938">
                  <a:moveTo>
                    <a:pt x="0" y="0"/>
                  </a:moveTo>
                  <a:lnTo>
                    <a:pt x="1046938" y="0"/>
                  </a:lnTo>
                  <a:lnTo>
                    <a:pt x="1046938" y="170593"/>
                  </a:lnTo>
                  <a:lnTo>
                    <a:pt x="0" y="170593"/>
                  </a:lnTo>
                  <a:close/>
                </a:path>
              </a:pathLst>
            </a:custGeom>
            <a:solidFill>
              <a:srgbClr val="1A1A1A"/>
            </a:solidFill>
          </p:spPr>
        </p:sp>
        <p:sp>
          <p:nvSpPr>
            <p:cNvPr name="TextBox 21" id="21"/>
            <p:cNvSpPr txBox="true"/>
            <p:nvPr/>
          </p:nvSpPr>
          <p:spPr>
            <a:xfrm>
              <a:off x="0" y="-57150"/>
              <a:ext cx="1046938"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rPr>
                <a:t>Data and Contents</a:t>
              </a:r>
            </a:p>
          </p:txBody>
        </p:sp>
      </p:grpSp>
      <p:sp>
        <p:nvSpPr>
          <p:cNvPr name="TextBox 22" id="22"/>
          <p:cNvSpPr txBox="true"/>
          <p:nvPr/>
        </p:nvSpPr>
        <p:spPr>
          <a:xfrm rot="0">
            <a:off x="13287621" y="3815809"/>
            <a:ext cx="3360904" cy="1363742"/>
          </a:xfrm>
          <a:prstGeom prst="rect">
            <a:avLst/>
          </a:prstGeom>
        </p:spPr>
        <p:txBody>
          <a:bodyPr anchor="t" rtlCol="false" tIns="0" lIns="0" bIns="0" rIns="0">
            <a:spAutoFit/>
          </a:bodyPr>
          <a:lstStyle/>
          <a:p>
            <a:pPr algn="ctr">
              <a:lnSpc>
                <a:spcPts val="2774"/>
              </a:lnSpc>
            </a:pPr>
          </a:p>
          <a:p>
            <a:pPr algn="ctr">
              <a:lnSpc>
                <a:spcPts val="2774"/>
              </a:lnSpc>
            </a:pPr>
            <a:r>
              <a:rPr lang="en-US" sz="2010" spc="197">
                <a:solidFill>
                  <a:srgbClr val="231F20"/>
                </a:solidFill>
                <a:latin typeface="DM Sans"/>
              </a:rPr>
              <a:t>• Voice Data</a:t>
            </a:r>
          </a:p>
          <a:p>
            <a:pPr algn="ctr">
              <a:lnSpc>
                <a:spcPts val="2774"/>
              </a:lnSpc>
            </a:pPr>
          </a:p>
          <a:p>
            <a:pPr algn="ctr" marL="0" indent="0" lvl="0">
              <a:lnSpc>
                <a:spcPts val="2774"/>
              </a:lnSpc>
              <a:spcBef>
                <a:spcPct val="0"/>
              </a:spcBef>
            </a:pPr>
            <a:r>
              <a:rPr lang="en-US" sz="2010" spc="197">
                <a:solidFill>
                  <a:srgbClr val="231F20"/>
                </a:solidFill>
                <a:latin typeface="DM Sans"/>
              </a:rPr>
              <a:t>• Sensor Data</a:t>
            </a:r>
          </a:p>
        </p:txBody>
      </p:sp>
      <p:sp>
        <p:nvSpPr>
          <p:cNvPr name="Freeform 23" id="23"/>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4" id="24"/>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924230"/>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243111" y="3442596"/>
            <a:ext cx="5869902" cy="643987"/>
            <a:chOff x="0" y="0"/>
            <a:chExt cx="1545982" cy="169610"/>
          </a:xfrm>
        </p:grpSpPr>
        <p:sp>
          <p:nvSpPr>
            <p:cNvPr name="Freeform 9" id="9"/>
            <p:cNvSpPr/>
            <p:nvPr/>
          </p:nvSpPr>
          <p:spPr>
            <a:xfrm flipH="false" flipV="false" rot="0">
              <a:off x="0" y="0"/>
              <a:ext cx="1545982" cy="169610"/>
            </a:xfrm>
            <a:custGeom>
              <a:avLst/>
              <a:gdLst/>
              <a:ahLst/>
              <a:cxnLst/>
              <a:rect r="r" b="b" t="t" l="l"/>
              <a:pathLst>
                <a:path h="169610" w="1545982">
                  <a:moveTo>
                    <a:pt x="0" y="0"/>
                  </a:moveTo>
                  <a:lnTo>
                    <a:pt x="1545982" y="0"/>
                  </a:lnTo>
                  <a:lnTo>
                    <a:pt x="1545982" y="169610"/>
                  </a:lnTo>
                  <a:lnTo>
                    <a:pt x="0" y="169610"/>
                  </a:lnTo>
                  <a:close/>
                </a:path>
              </a:pathLst>
            </a:custGeom>
            <a:solidFill>
              <a:srgbClr val="1A1A1A"/>
            </a:solidFill>
          </p:spPr>
        </p:sp>
        <p:sp>
          <p:nvSpPr>
            <p:cNvPr name="TextBox 10" id="10"/>
            <p:cNvSpPr txBox="true"/>
            <p:nvPr/>
          </p:nvSpPr>
          <p:spPr>
            <a:xfrm>
              <a:off x="0" y="-57150"/>
              <a:ext cx="1545982" cy="226760"/>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Italics"/>
                </a:rPr>
                <a:t>Use Case Diagram</a:t>
              </a:r>
            </a:p>
          </p:txBody>
        </p:sp>
      </p:grpSp>
      <p:grpSp>
        <p:nvGrpSpPr>
          <p:cNvPr name="Group 11" id="11"/>
          <p:cNvGrpSpPr/>
          <p:nvPr/>
        </p:nvGrpSpPr>
        <p:grpSpPr>
          <a:xfrm rot="0">
            <a:off x="243111" y="4086583"/>
            <a:ext cx="5869902" cy="4414634"/>
            <a:chOff x="0" y="0"/>
            <a:chExt cx="1545982" cy="1162702"/>
          </a:xfrm>
        </p:grpSpPr>
        <p:sp>
          <p:nvSpPr>
            <p:cNvPr name="Freeform 12" id="12"/>
            <p:cNvSpPr/>
            <p:nvPr/>
          </p:nvSpPr>
          <p:spPr>
            <a:xfrm flipH="false" flipV="false" rot="0">
              <a:off x="0" y="0"/>
              <a:ext cx="1545982" cy="1162702"/>
            </a:xfrm>
            <a:custGeom>
              <a:avLst/>
              <a:gdLst/>
              <a:ahLst/>
              <a:cxnLst/>
              <a:rect r="r" b="b" t="t" l="l"/>
              <a:pathLst>
                <a:path h="1162702" w="1545982">
                  <a:moveTo>
                    <a:pt x="0" y="0"/>
                  </a:moveTo>
                  <a:lnTo>
                    <a:pt x="1545982" y="0"/>
                  </a:lnTo>
                  <a:lnTo>
                    <a:pt x="1545982" y="1162702"/>
                  </a:lnTo>
                  <a:lnTo>
                    <a:pt x="0" y="1162702"/>
                  </a:lnTo>
                  <a:close/>
                </a:path>
              </a:pathLst>
            </a:custGeom>
            <a:solidFill>
              <a:srgbClr val="F2F2F2"/>
            </a:solidFill>
          </p:spPr>
        </p:sp>
        <p:sp>
          <p:nvSpPr>
            <p:cNvPr name="TextBox 13" id="13"/>
            <p:cNvSpPr txBox="true"/>
            <p:nvPr/>
          </p:nvSpPr>
          <p:spPr>
            <a:xfrm>
              <a:off x="0" y="-19050"/>
              <a:ext cx="1545982" cy="1181752"/>
            </a:xfrm>
            <a:prstGeom prst="rect">
              <a:avLst/>
            </a:prstGeom>
          </p:spPr>
          <p:txBody>
            <a:bodyPr anchor="ctr" rtlCol="false" tIns="50800" lIns="50800" bIns="50800" rIns="50800"/>
            <a:lstStyle/>
            <a:p>
              <a:pPr algn="ctr">
                <a:lnSpc>
                  <a:spcPts val="2859"/>
                </a:lnSpc>
              </a:pPr>
            </a:p>
          </p:txBody>
        </p:sp>
      </p:grpSp>
      <p:grpSp>
        <p:nvGrpSpPr>
          <p:cNvPr name="Group 14" id="14"/>
          <p:cNvGrpSpPr/>
          <p:nvPr/>
        </p:nvGrpSpPr>
        <p:grpSpPr>
          <a:xfrm rot="0">
            <a:off x="6330605" y="3442596"/>
            <a:ext cx="5869902" cy="643987"/>
            <a:chOff x="0" y="0"/>
            <a:chExt cx="1545982" cy="169610"/>
          </a:xfrm>
        </p:grpSpPr>
        <p:sp>
          <p:nvSpPr>
            <p:cNvPr name="Freeform 15" id="15"/>
            <p:cNvSpPr/>
            <p:nvPr/>
          </p:nvSpPr>
          <p:spPr>
            <a:xfrm flipH="false" flipV="false" rot="0">
              <a:off x="0" y="0"/>
              <a:ext cx="1545982" cy="169610"/>
            </a:xfrm>
            <a:custGeom>
              <a:avLst/>
              <a:gdLst/>
              <a:ahLst/>
              <a:cxnLst/>
              <a:rect r="r" b="b" t="t" l="l"/>
              <a:pathLst>
                <a:path h="169610" w="1545982">
                  <a:moveTo>
                    <a:pt x="0" y="0"/>
                  </a:moveTo>
                  <a:lnTo>
                    <a:pt x="1545982" y="0"/>
                  </a:lnTo>
                  <a:lnTo>
                    <a:pt x="1545982" y="169610"/>
                  </a:lnTo>
                  <a:lnTo>
                    <a:pt x="0" y="169610"/>
                  </a:lnTo>
                  <a:close/>
                </a:path>
              </a:pathLst>
            </a:custGeom>
            <a:solidFill>
              <a:srgbClr val="1A1A1A"/>
            </a:solidFill>
          </p:spPr>
        </p:sp>
        <p:sp>
          <p:nvSpPr>
            <p:cNvPr name="TextBox 16" id="16"/>
            <p:cNvSpPr txBox="true"/>
            <p:nvPr/>
          </p:nvSpPr>
          <p:spPr>
            <a:xfrm>
              <a:off x="0" y="-57150"/>
              <a:ext cx="1545982" cy="226760"/>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Italics"/>
                </a:rPr>
                <a:t>Database Schema</a:t>
              </a:r>
            </a:p>
          </p:txBody>
        </p:sp>
      </p:grpSp>
      <p:grpSp>
        <p:nvGrpSpPr>
          <p:cNvPr name="Group 17" id="17"/>
          <p:cNvGrpSpPr/>
          <p:nvPr/>
        </p:nvGrpSpPr>
        <p:grpSpPr>
          <a:xfrm rot="0">
            <a:off x="6330605" y="4086583"/>
            <a:ext cx="5869902" cy="4986198"/>
            <a:chOff x="0" y="0"/>
            <a:chExt cx="1545982" cy="1313237"/>
          </a:xfrm>
        </p:grpSpPr>
        <p:sp>
          <p:nvSpPr>
            <p:cNvPr name="Freeform 18" id="18"/>
            <p:cNvSpPr/>
            <p:nvPr/>
          </p:nvSpPr>
          <p:spPr>
            <a:xfrm flipH="false" flipV="false" rot="0">
              <a:off x="0" y="0"/>
              <a:ext cx="1545982" cy="1313237"/>
            </a:xfrm>
            <a:custGeom>
              <a:avLst/>
              <a:gdLst/>
              <a:ahLst/>
              <a:cxnLst/>
              <a:rect r="r" b="b" t="t" l="l"/>
              <a:pathLst>
                <a:path h="1313237" w="1545982">
                  <a:moveTo>
                    <a:pt x="0" y="0"/>
                  </a:moveTo>
                  <a:lnTo>
                    <a:pt x="1545982" y="0"/>
                  </a:lnTo>
                  <a:lnTo>
                    <a:pt x="1545982" y="1313237"/>
                  </a:lnTo>
                  <a:lnTo>
                    <a:pt x="0" y="1313237"/>
                  </a:lnTo>
                  <a:close/>
                </a:path>
              </a:pathLst>
            </a:custGeom>
            <a:solidFill>
              <a:srgbClr val="F2F2F2"/>
            </a:solidFill>
          </p:spPr>
        </p:sp>
        <p:sp>
          <p:nvSpPr>
            <p:cNvPr name="TextBox 19" id="19"/>
            <p:cNvSpPr txBox="true"/>
            <p:nvPr/>
          </p:nvSpPr>
          <p:spPr>
            <a:xfrm>
              <a:off x="0" y="-19050"/>
              <a:ext cx="1545982" cy="1332287"/>
            </a:xfrm>
            <a:prstGeom prst="rect">
              <a:avLst/>
            </a:prstGeom>
          </p:spPr>
          <p:txBody>
            <a:bodyPr anchor="ctr" rtlCol="false" tIns="50800" lIns="50800" bIns="50800" rIns="50800"/>
            <a:lstStyle/>
            <a:p>
              <a:pPr algn="ctr">
                <a:lnSpc>
                  <a:spcPts val="2859"/>
                </a:lnSpc>
              </a:pPr>
            </a:p>
          </p:txBody>
        </p:sp>
      </p:grpSp>
      <p:grpSp>
        <p:nvGrpSpPr>
          <p:cNvPr name="Group 20" id="20"/>
          <p:cNvGrpSpPr/>
          <p:nvPr/>
        </p:nvGrpSpPr>
        <p:grpSpPr>
          <a:xfrm rot="0">
            <a:off x="12419582" y="4086583"/>
            <a:ext cx="5868418" cy="3569822"/>
            <a:chOff x="0" y="0"/>
            <a:chExt cx="1545592" cy="940200"/>
          </a:xfrm>
        </p:grpSpPr>
        <p:sp>
          <p:nvSpPr>
            <p:cNvPr name="Freeform 21" id="21"/>
            <p:cNvSpPr/>
            <p:nvPr/>
          </p:nvSpPr>
          <p:spPr>
            <a:xfrm flipH="false" flipV="false" rot="0">
              <a:off x="0" y="0"/>
              <a:ext cx="1545592" cy="940200"/>
            </a:xfrm>
            <a:custGeom>
              <a:avLst/>
              <a:gdLst/>
              <a:ahLst/>
              <a:cxnLst/>
              <a:rect r="r" b="b" t="t" l="l"/>
              <a:pathLst>
                <a:path h="940200" w="1545592">
                  <a:moveTo>
                    <a:pt x="0" y="0"/>
                  </a:moveTo>
                  <a:lnTo>
                    <a:pt x="1545592" y="0"/>
                  </a:lnTo>
                  <a:lnTo>
                    <a:pt x="1545592" y="940200"/>
                  </a:lnTo>
                  <a:lnTo>
                    <a:pt x="0" y="940200"/>
                  </a:lnTo>
                  <a:close/>
                </a:path>
              </a:pathLst>
            </a:custGeom>
            <a:solidFill>
              <a:srgbClr val="F2F2F2"/>
            </a:solidFill>
          </p:spPr>
        </p:sp>
        <p:sp>
          <p:nvSpPr>
            <p:cNvPr name="TextBox 22" id="22"/>
            <p:cNvSpPr txBox="true"/>
            <p:nvPr/>
          </p:nvSpPr>
          <p:spPr>
            <a:xfrm>
              <a:off x="0" y="-19050"/>
              <a:ext cx="1545592" cy="959250"/>
            </a:xfrm>
            <a:prstGeom prst="rect">
              <a:avLst/>
            </a:prstGeom>
          </p:spPr>
          <p:txBody>
            <a:bodyPr anchor="ctr" rtlCol="false" tIns="50800" lIns="50800" bIns="50800" rIns="50800"/>
            <a:lstStyle/>
            <a:p>
              <a:pPr algn="ctr">
                <a:lnSpc>
                  <a:spcPts val="2859"/>
                </a:lnSpc>
              </a:pPr>
            </a:p>
          </p:txBody>
        </p:sp>
      </p:grpSp>
      <p:grpSp>
        <p:nvGrpSpPr>
          <p:cNvPr name="Group 23" id="23"/>
          <p:cNvGrpSpPr/>
          <p:nvPr/>
        </p:nvGrpSpPr>
        <p:grpSpPr>
          <a:xfrm rot="0">
            <a:off x="12418098" y="3442596"/>
            <a:ext cx="5869902" cy="643987"/>
            <a:chOff x="0" y="0"/>
            <a:chExt cx="1545982" cy="169610"/>
          </a:xfrm>
        </p:grpSpPr>
        <p:sp>
          <p:nvSpPr>
            <p:cNvPr name="Freeform 24" id="24"/>
            <p:cNvSpPr/>
            <p:nvPr/>
          </p:nvSpPr>
          <p:spPr>
            <a:xfrm flipH="false" flipV="false" rot="0">
              <a:off x="0" y="0"/>
              <a:ext cx="1545982" cy="169610"/>
            </a:xfrm>
            <a:custGeom>
              <a:avLst/>
              <a:gdLst/>
              <a:ahLst/>
              <a:cxnLst/>
              <a:rect r="r" b="b" t="t" l="l"/>
              <a:pathLst>
                <a:path h="169610" w="1545982">
                  <a:moveTo>
                    <a:pt x="0" y="0"/>
                  </a:moveTo>
                  <a:lnTo>
                    <a:pt x="1545982" y="0"/>
                  </a:lnTo>
                  <a:lnTo>
                    <a:pt x="1545982" y="169610"/>
                  </a:lnTo>
                  <a:lnTo>
                    <a:pt x="0" y="169610"/>
                  </a:lnTo>
                  <a:close/>
                </a:path>
              </a:pathLst>
            </a:custGeom>
            <a:solidFill>
              <a:srgbClr val="1A1A1A"/>
            </a:solidFill>
          </p:spPr>
        </p:sp>
        <p:sp>
          <p:nvSpPr>
            <p:cNvPr name="TextBox 25" id="25"/>
            <p:cNvSpPr txBox="true"/>
            <p:nvPr/>
          </p:nvSpPr>
          <p:spPr>
            <a:xfrm>
              <a:off x="0" y="-57150"/>
              <a:ext cx="1545982" cy="226760"/>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Italics"/>
                </a:rPr>
                <a:t>Circuit Diagram</a:t>
              </a:r>
            </a:p>
          </p:txBody>
        </p:sp>
      </p:grpSp>
      <p:sp>
        <p:nvSpPr>
          <p:cNvPr name="Freeform 26" id="26"/>
          <p:cNvSpPr/>
          <p:nvPr/>
        </p:nvSpPr>
        <p:spPr>
          <a:xfrm flipH="false" flipV="false" rot="0">
            <a:off x="6330605" y="4086583"/>
            <a:ext cx="5869902" cy="4954530"/>
          </a:xfrm>
          <a:custGeom>
            <a:avLst/>
            <a:gdLst/>
            <a:ahLst/>
            <a:cxnLst/>
            <a:rect r="r" b="b" t="t" l="l"/>
            <a:pathLst>
              <a:path h="4954530" w="5869902">
                <a:moveTo>
                  <a:pt x="0" y="0"/>
                </a:moveTo>
                <a:lnTo>
                  <a:pt x="5869902" y="0"/>
                </a:lnTo>
                <a:lnTo>
                  <a:pt x="5869902" y="4954530"/>
                </a:lnTo>
                <a:lnTo>
                  <a:pt x="0" y="4954530"/>
                </a:lnTo>
                <a:lnTo>
                  <a:pt x="0" y="0"/>
                </a:lnTo>
                <a:close/>
              </a:path>
            </a:pathLst>
          </a:custGeom>
          <a:blipFill>
            <a:blip r:embed="rId5"/>
            <a:stretch>
              <a:fillRect l="0" t="0" r="0" b="0"/>
            </a:stretch>
          </a:blipFill>
          <a:ln w="38100" cap="sq">
            <a:solidFill>
              <a:srgbClr val="000000"/>
            </a:solidFill>
            <a:prstDash val="solid"/>
            <a:miter/>
          </a:ln>
        </p:spPr>
      </p:sp>
      <p:sp>
        <p:nvSpPr>
          <p:cNvPr name="Freeform 27" id="27"/>
          <p:cNvSpPr/>
          <p:nvPr/>
        </p:nvSpPr>
        <p:spPr>
          <a:xfrm flipH="false" flipV="false" rot="0">
            <a:off x="243111" y="4086583"/>
            <a:ext cx="5868418" cy="4414634"/>
          </a:xfrm>
          <a:custGeom>
            <a:avLst/>
            <a:gdLst/>
            <a:ahLst/>
            <a:cxnLst/>
            <a:rect r="r" b="b" t="t" l="l"/>
            <a:pathLst>
              <a:path h="4414634" w="5868418">
                <a:moveTo>
                  <a:pt x="0" y="0"/>
                </a:moveTo>
                <a:lnTo>
                  <a:pt x="5868419" y="0"/>
                </a:lnTo>
                <a:lnTo>
                  <a:pt x="5868419" y="4414634"/>
                </a:lnTo>
                <a:lnTo>
                  <a:pt x="0" y="4414634"/>
                </a:lnTo>
                <a:lnTo>
                  <a:pt x="0" y="0"/>
                </a:lnTo>
                <a:close/>
              </a:path>
            </a:pathLst>
          </a:custGeom>
          <a:blipFill>
            <a:blip r:embed="rId6"/>
            <a:stretch>
              <a:fillRect l="0" t="0" r="0" b="0"/>
            </a:stretch>
          </a:blipFill>
          <a:ln w="38100" cap="sq">
            <a:solidFill>
              <a:srgbClr val="000000"/>
            </a:solidFill>
            <a:prstDash val="solid"/>
            <a:miter/>
          </a:ln>
        </p:spPr>
      </p:sp>
      <p:sp>
        <p:nvSpPr>
          <p:cNvPr name="Freeform 28" id="28"/>
          <p:cNvSpPr/>
          <p:nvPr/>
        </p:nvSpPr>
        <p:spPr>
          <a:xfrm flipH="false" flipV="false" rot="0">
            <a:off x="12418098" y="4086583"/>
            <a:ext cx="5869902" cy="3432948"/>
          </a:xfrm>
          <a:custGeom>
            <a:avLst/>
            <a:gdLst/>
            <a:ahLst/>
            <a:cxnLst/>
            <a:rect r="r" b="b" t="t" l="l"/>
            <a:pathLst>
              <a:path h="3432948" w="5869902">
                <a:moveTo>
                  <a:pt x="0" y="0"/>
                </a:moveTo>
                <a:lnTo>
                  <a:pt x="5869902" y="0"/>
                </a:lnTo>
                <a:lnTo>
                  <a:pt x="5869902" y="3432947"/>
                </a:lnTo>
                <a:lnTo>
                  <a:pt x="0" y="3432947"/>
                </a:lnTo>
                <a:lnTo>
                  <a:pt x="0" y="0"/>
                </a:lnTo>
                <a:close/>
              </a:path>
            </a:pathLst>
          </a:custGeom>
          <a:blipFill>
            <a:blip r:embed="rId7"/>
            <a:stretch>
              <a:fillRect l="-10749" t="0" r="-2076" b="-8666"/>
            </a:stretch>
          </a:blipFill>
          <a:ln w="38100" cap="sq">
            <a:solidFill>
              <a:srgbClr val="000000"/>
            </a:solidFill>
            <a:prstDash val="solid"/>
            <a:miter/>
          </a:ln>
        </p:spPr>
      </p:sp>
      <p:sp>
        <p:nvSpPr>
          <p:cNvPr name="TextBox 29" id="29"/>
          <p:cNvSpPr txBox="true"/>
          <p:nvPr/>
        </p:nvSpPr>
        <p:spPr>
          <a:xfrm rot="0">
            <a:off x="2510357" y="1232286"/>
            <a:ext cx="13374073" cy="1349947"/>
          </a:xfrm>
          <a:prstGeom prst="rect">
            <a:avLst/>
          </a:prstGeom>
        </p:spPr>
        <p:txBody>
          <a:bodyPr anchor="t" rtlCol="false" tIns="0" lIns="0" bIns="0" rIns="0">
            <a:spAutoFit/>
          </a:bodyPr>
          <a:lstStyle/>
          <a:p>
            <a:pPr algn="ctr">
              <a:lnSpc>
                <a:spcPts val="11082"/>
              </a:lnSpc>
            </a:pPr>
            <a:r>
              <a:rPr lang="en-US" sz="8030" spc="786">
                <a:solidFill>
                  <a:srgbClr val="FFFFFF"/>
                </a:solidFill>
                <a:latin typeface="Oswald Bold"/>
              </a:rPr>
              <a:t>MATERIALS AND METHODS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14313995" y="-9056855"/>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4260093" y="3903175"/>
            <a:ext cx="2932415" cy="4468129"/>
            <a:chOff x="0" y="0"/>
            <a:chExt cx="1075555" cy="1638827"/>
          </a:xfrm>
        </p:grpSpPr>
        <p:sp>
          <p:nvSpPr>
            <p:cNvPr name="Freeform 5" id="5"/>
            <p:cNvSpPr/>
            <p:nvPr/>
          </p:nvSpPr>
          <p:spPr>
            <a:xfrm flipH="false" flipV="false" rot="0">
              <a:off x="0" y="0"/>
              <a:ext cx="1075555" cy="1638827"/>
            </a:xfrm>
            <a:custGeom>
              <a:avLst/>
              <a:gdLst/>
              <a:ahLst/>
              <a:cxnLst/>
              <a:rect r="r" b="b" t="t" l="l"/>
              <a:pathLst>
                <a:path h="1638827" w="1075555">
                  <a:moveTo>
                    <a:pt x="81844" y="0"/>
                  </a:moveTo>
                  <a:lnTo>
                    <a:pt x="993712" y="0"/>
                  </a:lnTo>
                  <a:cubicBezTo>
                    <a:pt x="1015418" y="0"/>
                    <a:pt x="1036235" y="8623"/>
                    <a:pt x="1051584" y="23971"/>
                  </a:cubicBezTo>
                  <a:cubicBezTo>
                    <a:pt x="1066932" y="39320"/>
                    <a:pt x="1075555" y="60137"/>
                    <a:pt x="1075555" y="81844"/>
                  </a:cubicBezTo>
                  <a:lnTo>
                    <a:pt x="1075555" y="1556983"/>
                  </a:lnTo>
                  <a:cubicBezTo>
                    <a:pt x="1075555" y="1578690"/>
                    <a:pt x="1066932" y="1599507"/>
                    <a:pt x="1051584" y="1614856"/>
                  </a:cubicBezTo>
                  <a:cubicBezTo>
                    <a:pt x="1036235" y="1630204"/>
                    <a:pt x="1015418" y="1638827"/>
                    <a:pt x="993712" y="1638827"/>
                  </a:cubicBezTo>
                  <a:lnTo>
                    <a:pt x="81844" y="1638827"/>
                  </a:lnTo>
                  <a:cubicBezTo>
                    <a:pt x="36643" y="1638827"/>
                    <a:pt x="0" y="1602184"/>
                    <a:pt x="0" y="1556983"/>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6" id="6"/>
            <p:cNvSpPr txBox="true"/>
            <p:nvPr/>
          </p:nvSpPr>
          <p:spPr>
            <a:xfrm>
              <a:off x="0" y="-19050"/>
              <a:ext cx="1075555" cy="1657877"/>
            </a:xfrm>
            <a:prstGeom prst="rect">
              <a:avLst/>
            </a:prstGeom>
          </p:spPr>
          <p:txBody>
            <a:bodyPr anchor="ctr" rtlCol="false" tIns="50800" lIns="50800" bIns="50800" rIns="50800"/>
            <a:lstStyle/>
            <a:p>
              <a:pPr algn="ctr">
                <a:lnSpc>
                  <a:spcPts val="2859"/>
                </a:lnSpc>
              </a:pPr>
            </a:p>
          </p:txBody>
        </p:sp>
      </p:grpSp>
      <p:grpSp>
        <p:nvGrpSpPr>
          <p:cNvPr name="Group 7" id="7"/>
          <p:cNvGrpSpPr/>
          <p:nvPr/>
        </p:nvGrpSpPr>
        <p:grpSpPr>
          <a:xfrm rot="0">
            <a:off x="4260093" y="8628480"/>
            <a:ext cx="2932415" cy="847111"/>
            <a:chOff x="0" y="0"/>
            <a:chExt cx="1075555" cy="310705"/>
          </a:xfrm>
        </p:grpSpPr>
        <p:sp>
          <p:nvSpPr>
            <p:cNvPr name="Freeform 8" id="8"/>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9" id="9"/>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grpSp>
        <p:nvGrpSpPr>
          <p:cNvPr name="Group 10" id="10"/>
          <p:cNvGrpSpPr/>
          <p:nvPr/>
        </p:nvGrpSpPr>
        <p:grpSpPr>
          <a:xfrm rot="0">
            <a:off x="9448338" y="9052035"/>
            <a:ext cx="2932415" cy="847111"/>
            <a:chOff x="0" y="0"/>
            <a:chExt cx="1075555" cy="310705"/>
          </a:xfrm>
        </p:grpSpPr>
        <p:sp>
          <p:nvSpPr>
            <p:cNvPr name="Freeform 11" id="11"/>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2" id="12"/>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grpSp>
        <p:nvGrpSpPr>
          <p:cNvPr name="Group 13" id="13"/>
          <p:cNvGrpSpPr/>
          <p:nvPr/>
        </p:nvGrpSpPr>
        <p:grpSpPr>
          <a:xfrm rot="0">
            <a:off x="13046312" y="4169667"/>
            <a:ext cx="2932415" cy="2827477"/>
            <a:chOff x="0" y="0"/>
            <a:chExt cx="1075555" cy="1037066"/>
          </a:xfrm>
        </p:grpSpPr>
        <p:sp>
          <p:nvSpPr>
            <p:cNvPr name="Freeform 14" id="14"/>
            <p:cNvSpPr/>
            <p:nvPr/>
          </p:nvSpPr>
          <p:spPr>
            <a:xfrm flipH="false" flipV="false" rot="0">
              <a:off x="0" y="0"/>
              <a:ext cx="1075555" cy="1037066"/>
            </a:xfrm>
            <a:custGeom>
              <a:avLst/>
              <a:gdLst/>
              <a:ahLst/>
              <a:cxnLst/>
              <a:rect r="r" b="b" t="t" l="l"/>
              <a:pathLst>
                <a:path h="1037066" w="1075555">
                  <a:moveTo>
                    <a:pt x="81844" y="0"/>
                  </a:moveTo>
                  <a:lnTo>
                    <a:pt x="993712" y="0"/>
                  </a:lnTo>
                  <a:cubicBezTo>
                    <a:pt x="1015418" y="0"/>
                    <a:pt x="1036235" y="8623"/>
                    <a:pt x="1051584" y="23971"/>
                  </a:cubicBezTo>
                  <a:cubicBezTo>
                    <a:pt x="1066932" y="39320"/>
                    <a:pt x="1075555" y="60137"/>
                    <a:pt x="1075555" y="81844"/>
                  </a:cubicBezTo>
                  <a:lnTo>
                    <a:pt x="1075555" y="955222"/>
                  </a:lnTo>
                  <a:cubicBezTo>
                    <a:pt x="1075555" y="1000423"/>
                    <a:pt x="1038913" y="1037066"/>
                    <a:pt x="993712" y="1037066"/>
                  </a:cubicBezTo>
                  <a:lnTo>
                    <a:pt x="81844" y="1037066"/>
                  </a:lnTo>
                  <a:cubicBezTo>
                    <a:pt x="60137" y="1037066"/>
                    <a:pt x="39320" y="1028443"/>
                    <a:pt x="23971" y="1013094"/>
                  </a:cubicBezTo>
                  <a:cubicBezTo>
                    <a:pt x="8623" y="997746"/>
                    <a:pt x="0" y="976929"/>
                    <a:pt x="0" y="95522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5" id="15"/>
            <p:cNvSpPr txBox="true"/>
            <p:nvPr/>
          </p:nvSpPr>
          <p:spPr>
            <a:xfrm>
              <a:off x="0" y="-19050"/>
              <a:ext cx="1075555" cy="1056116"/>
            </a:xfrm>
            <a:prstGeom prst="rect">
              <a:avLst/>
            </a:prstGeom>
          </p:spPr>
          <p:txBody>
            <a:bodyPr anchor="ctr" rtlCol="false" tIns="50800" lIns="50800" bIns="50800" rIns="50800"/>
            <a:lstStyle/>
            <a:p>
              <a:pPr algn="ctr">
                <a:lnSpc>
                  <a:spcPts val="2859"/>
                </a:lnSpc>
              </a:pPr>
            </a:p>
          </p:txBody>
        </p:sp>
      </p:grpSp>
      <p:grpSp>
        <p:nvGrpSpPr>
          <p:cNvPr name="Group 16" id="16"/>
          <p:cNvGrpSpPr/>
          <p:nvPr/>
        </p:nvGrpSpPr>
        <p:grpSpPr>
          <a:xfrm rot="0">
            <a:off x="9448338" y="4346248"/>
            <a:ext cx="2932415" cy="4468129"/>
            <a:chOff x="0" y="0"/>
            <a:chExt cx="1075555" cy="1638827"/>
          </a:xfrm>
        </p:grpSpPr>
        <p:sp>
          <p:nvSpPr>
            <p:cNvPr name="Freeform 17" id="17"/>
            <p:cNvSpPr/>
            <p:nvPr/>
          </p:nvSpPr>
          <p:spPr>
            <a:xfrm flipH="false" flipV="false" rot="0">
              <a:off x="0" y="0"/>
              <a:ext cx="1075555" cy="1638827"/>
            </a:xfrm>
            <a:custGeom>
              <a:avLst/>
              <a:gdLst/>
              <a:ahLst/>
              <a:cxnLst/>
              <a:rect r="r" b="b" t="t" l="l"/>
              <a:pathLst>
                <a:path h="1638827" w="1075555">
                  <a:moveTo>
                    <a:pt x="81844" y="0"/>
                  </a:moveTo>
                  <a:lnTo>
                    <a:pt x="993712" y="0"/>
                  </a:lnTo>
                  <a:cubicBezTo>
                    <a:pt x="1015418" y="0"/>
                    <a:pt x="1036235" y="8623"/>
                    <a:pt x="1051584" y="23971"/>
                  </a:cubicBezTo>
                  <a:cubicBezTo>
                    <a:pt x="1066932" y="39320"/>
                    <a:pt x="1075555" y="60137"/>
                    <a:pt x="1075555" y="81844"/>
                  </a:cubicBezTo>
                  <a:lnTo>
                    <a:pt x="1075555" y="1556983"/>
                  </a:lnTo>
                  <a:cubicBezTo>
                    <a:pt x="1075555" y="1578690"/>
                    <a:pt x="1066932" y="1599507"/>
                    <a:pt x="1051584" y="1614856"/>
                  </a:cubicBezTo>
                  <a:cubicBezTo>
                    <a:pt x="1036235" y="1630204"/>
                    <a:pt x="1015418" y="1638827"/>
                    <a:pt x="993712" y="1638827"/>
                  </a:cubicBezTo>
                  <a:lnTo>
                    <a:pt x="81844" y="1638827"/>
                  </a:lnTo>
                  <a:cubicBezTo>
                    <a:pt x="36643" y="1638827"/>
                    <a:pt x="0" y="1602184"/>
                    <a:pt x="0" y="1556983"/>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8" id="18"/>
            <p:cNvSpPr txBox="true"/>
            <p:nvPr/>
          </p:nvSpPr>
          <p:spPr>
            <a:xfrm>
              <a:off x="0" y="-19050"/>
              <a:ext cx="1075555" cy="1657877"/>
            </a:xfrm>
            <a:prstGeom prst="rect">
              <a:avLst/>
            </a:prstGeom>
          </p:spPr>
          <p:txBody>
            <a:bodyPr anchor="ctr" rtlCol="false" tIns="50800" lIns="50800" bIns="50800" rIns="50800"/>
            <a:lstStyle/>
            <a:p>
              <a:pPr algn="ctr">
                <a:lnSpc>
                  <a:spcPts val="2859"/>
                </a:lnSpc>
              </a:pPr>
            </a:p>
          </p:txBody>
        </p:sp>
      </p:grpSp>
      <p:sp>
        <p:nvSpPr>
          <p:cNvPr name="Freeform 19" id="19"/>
          <p:cNvSpPr/>
          <p:nvPr/>
        </p:nvSpPr>
        <p:spPr>
          <a:xfrm flipH="false" flipV="false" rot="-1885381">
            <a:off x="12158125" y="7633280"/>
            <a:ext cx="1776375" cy="501826"/>
          </a:xfrm>
          <a:custGeom>
            <a:avLst/>
            <a:gdLst/>
            <a:ahLst/>
            <a:cxnLst/>
            <a:rect r="r" b="b" t="t" l="l"/>
            <a:pathLst>
              <a:path h="501826" w="1776375">
                <a:moveTo>
                  <a:pt x="0" y="0"/>
                </a:moveTo>
                <a:lnTo>
                  <a:pt x="1776374" y="0"/>
                </a:lnTo>
                <a:lnTo>
                  <a:pt x="1776374" y="501826"/>
                </a:lnTo>
                <a:lnTo>
                  <a:pt x="0" y="5018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0" id="20"/>
          <p:cNvSpPr txBox="true"/>
          <p:nvPr/>
        </p:nvSpPr>
        <p:spPr>
          <a:xfrm rot="0">
            <a:off x="4448009" y="8799452"/>
            <a:ext cx="2556583" cy="458848"/>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rPr>
              <a:t>HOMEPAGE</a:t>
            </a:r>
          </a:p>
        </p:txBody>
      </p:sp>
      <p:sp>
        <p:nvSpPr>
          <p:cNvPr name="Freeform 21" id="21"/>
          <p:cNvSpPr/>
          <p:nvPr/>
        </p:nvSpPr>
        <p:spPr>
          <a:xfrm flipH="true" flipV="false" rot="-8970905">
            <a:off x="7337391" y="7248542"/>
            <a:ext cx="1776375" cy="501826"/>
          </a:xfrm>
          <a:custGeom>
            <a:avLst/>
            <a:gdLst/>
            <a:ahLst/>
            <a:cxnLst/>
            <a:rect r="r" b="b" t="t" l="l"/>
            <a:pathLst>
              <a:path h="501826" w="1776375">
                <a:moveTo>
                  <a:pt x="1776375" y="0"/>
                </a:moveTo>
                <a:lnTo>
                  <a:pt x="0" y="0"/>
                </a:lnTo>
                <a:lnTo>
                  <a:pt x="0" y="501826"/>
                </a:lnTo>
                <a:lnTo>
                  <a:pt x="1776375" y="501826"/>
                </a:lnTo>
                <a:lnTo>
                  <a:pt x="1776375"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2" id="22"/>
          <p:cNvSpPr/>
          <p:nvPr/>
        </p:nvSpPr>
        <p:spPr>
          <a:xfrm flipH="false" flipV="false" rot="887923">
            <a:off x="-10942007" y="2513105"/>
            <a:ext cx="13977230" cy="14342307"/>
          </a:xfrm>
          <a:custGeom>
            <a:avLst/>
            <a:gdLst/>
            <a:ahLst/>
            <a:cxnLst/>
            <a:rect r="r" b="b" t="t" l="l"/>
            <a:pathLst>
              <a:path h="14342307" w="13977230">
                <a:moveTo>
                  <a:pt x="0" y="0"/>
                </a:moveTo>
                <a:lnTo>
                  <a:pt x="13977231" y="0"/>
                </a:lnTo>
                <a:lnTo>
                  <a:pt x="13977231"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3" id="23"/>
          <p:cNvSpPr/>
          <p:nvPr/>
        </p:nvSpPr>
        <p:spPr>
          <a:xfrm flipH="false" flipV="false" rot="0">
            <a:off x="9814963" y="4437930"/>
            <a:ext cx="2199165" cy="4376448"/>
          </a:xfrm>
          <a:custGeom>
            <a:avLst/>
            <a:gdLst/>
            <a:ahLst/>
            <a:cxnLst/>
            <a:rect r="r" b="b" t="t" l="l"/>
            <a:pathLst>
              <a:path h="4376448" w="2199165">
                <a:moveTo>
                  <a:pt x="0" y="0"/>
                </a:moveTo>
                <a:lnTo>
                  <a:pt x="2199165" y="0"/>
                </a:lnTo>
                <a:lnTo>
                  <a:pt x="2199165" y="4376447"/>
                </a:lnTo>
                <a:lnTo>
                  <a:pt x="0" y="4376447"/>
                </a:lnTo>
                <a:lnTo>
                  <a:pt x="0" y="0"/>
                </a:lnTo>
                <a:close/>
              </a:path>
            </a:pathLst>
          </a:custGeom>
          <a:blipFill>
            <a:blip r:embed="rId7"/>
            <a:stretch>
              <a:fillRect l="0" t="0" r="0" b="0"/>
            </a:stretch>
          </a:blipFill>
          <a:ln w="38100" cap="sq">
            <a:solidFill>
              <a:srgbClr val="000000"/>
            </a:solidFill>
            <a:prstDash val="solid"/>
            <a:miter/>
          </a:ln>
        </p:spPr>
      </p:sp>
      <p:sp>
        <p:nvSpPr>
          <p:cNvPr name="Freeform 24" id="24"/>
          <p:cNvSpPr/>
          <p:nvPr/>
        </p:nvSpPr>
        <p:spPr>
          <a:xfrm flipH="false" flipV="false" rot="0">
            <a:off x="4635091" y="4045842"/>
            <a:ext cx="2182420" cy="4375780"/>
          </a:xfrm>
          <a:custGeom>
            <a:avLst/>
            <a:gdLst/>
            <a:ahLst/>
            <a:cxnLst/>
            <a:rect r="r" b="b" t="t" l="l"/>
            <a:pathLst>
              <a:path h="4375780" w="2182420">
                <a:moveTo>
                  <a:pt x="0" y="0"/>
                </a:moveTo>
                <a:lnTo>
                  <a:pt x="2182420" y="0"/>
                </a:lnTo>
                <a:lnTo>
                  <a:pt x="2182420" y="4375781"/>
                </a:lnTo>
                <a:lnTo>
                  <a:pt x="0" y="4375781"/>
                </a:lnTo>
                <a:lnTo>
                  <a:pt x="0" y="0"/>
                </a:lnTo>
                <a:close/>
              </a:path>
            </a:pathLst>
          </a:custGeom>
          <a:blipFill>
            <a:blip r:embed="rId8"/>
            <a:stretch>
              <a:fillRect l="0" t="0" r="0" b="0"/>
            </a:stretch>
          </a:blipFill>
          <a:ln w="38100" cap="sq">
            <a:solidFill>
              <a:srgbClr val="000000"/>
            </a:solidFill>
            <a:prstDash val="solid"/>
            <a:miter/>
          </a:ln>
        </p:spPr>
      </p:sp>
      <p:sp>
        <p:nvSpPr>
          <p:cNvPr name="TextBox 25" id="25"/>
          <p:cNvSpPr txBox="true"/>
          <p:nvPr/>
        </p:nvSpPr>
        <p:spPr>
          <a:xfrm rot="0">
            <a:off x="9542296" y="9016743"/>
            <a:ext cx="2744499" cy="458848"/>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rPr>
              <a:t>BLUETOOTH PAGE</a:t>
            </a:r>
          </a:p>
        </p:txBody>
      </p:sp>
      <p:sp>
        <p:nvSpPr>
          <p:cNvPr name="TextBox 26" id="26"/>
          <p:cNvSpPr txBox="true"/>
          <p:nvPr/>
        </p:nvSpPr>
        <p:spPr>
          <a:xfrm rot="0">
            <a:off x="-678516" y="87887"/>
            <a:ext cx="8904094"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rPr>
              <a:t>RESULTS</a:t>
            </a:r>
            <a:r>
              <a:rPr lang="en-US" sz="9431" spc="924">
                <a:solidFill>
                  <a:srgbClr val="231F20"/>
                </a:solidFill>
                <a:latin typeface="Oswald Bold"/>
              </a:rPr>
              <a:t> </a:t>
            </a:r>
          </a:p>
        </p:txBody>
      </p:sp>
      <p:sp>
        <p:nvSpPr>
          <p:cNvPr name="TextBox 27" id="27"/>
          <p:cNvSpPr txBox="true"/>
          <p:nvPr/>
        </p:nvSpPr>
        <p:spPr>
          <a:xfrm rot="0">
            <a:off x="13145819" y="4402873"/>
            <a:ext cx="2733402" cy="2322965"/>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 Based on the interpreted command, the Arduino program triggers the corresponding action. This could involve controlling the motors, activating the sensors, or performing other tasks.</a:t>
            </a:r>
          </a:p>
        </p:txBody>
      </p:sp>
      <p:sp>
        <p:nvSpPr>
          <p:cNvPr name="TextBox 28" id="28"/>
          <p:cNvSpPr txBox="true"/>
          <p:nvPr/>
        </p:nvSpPr>
        <p:spPr>
          <a:xfrm rot="0">
            <a:off x="1028700" y="1891575"/>
            <a:ext cx="16783043" cy="2278093"/>
          </a:xfrm>
          <a:prstGeom prst="rect">
            <a:avLst/>
          </a:prstGeom>
        </p:spPr>
        <p:txBody>
          <a:bodyPr anchor="t" rtlCol="false" tIns="0" lIns="0" bIns="0" rIns="0">
            <a:spAutoFit/>
          </a:bodyPr>
          <a:lstStyle/>
          <a:p>
            <a:pPr algn="l">
              <a:lnSpc>
                <a:spcPts val="3060"/>
              </a:lnSpc>
            </a:pPr>
            <a:r>
              <a:rPr lang="en-US" sz="2186">
                <a:solidFill>
                  <a:srgbClr val="100F0D"/>
                </a:solidFill>
                <a:latin typeface="Montserrat Light"/>
              </a:rPr>
              <a:t>First, the application on the smartphone captures the voice of the operator. Then,  a speech recognition software on the phone is used to convert the spoken words into textual commands. The generated textual commands are then packaged into a data format (suitable for transmission) and send via Bluetooth to the Arduino board. The Arduino program parses the received data to extract the voice commands. Based on the interpreted command, the Arduino program triggers the corresponding action. This could involve controlling the motors, activating the sensors, or performing other tasks.</a:t>
            </a:r>
          </a:p>
          <a:p>
            <a:pPr algn="l">
              <a:lnSpc>
                <a:spcPts val="306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1051409" y="2937208"/>
            <a:ext cx="13521471" cy="4469665"/>
          </a:xfrm>
          <a:prstGeom prst="rect">
            <a:avLst/>
          </a:prstGeom>
        </p:spPr>
        <p:txBody>
          <a:bodyPr anchor="t" rtlCol="false" tIns="0" lIns="0" bIns="0" rIns="0">
            <a:spAutoFit/>
          </a:bodyPr>
          <a:lstStyle/>
          <a:p>
            <a:pPr algn="l" marL="545993" indent="-272997" lvl="1">
              <a:lnSpc>
                <a:spcPts val="3540"/>
              </a:lnSpc>
              <a:buAutoNum type="arabicPeriod" startAt="1"/>
            </a:pPr>
            <a:r>
              <a:rPr lang="en-US" sz="2528">
                <a:solidFill>
                  <a:srgbClr val="100F0D"/>
                </a:solidFill>
                <a:latin typeface="Montserrat Light"/>
              </a:rPr>
              <a:t>Voice-activated wheelchair control is a promising field in assistive technology, aiming to enhance user independence and accessibility.</a:t>
            </a:r>
          </a:p>
          <a:p>
            <a:pPr algn="l" marL="545993" indent="-272997" lvl="1">
              <a:lnSpc>
                <a:spcPts val="3540"/>
              </a:lnSpc>
              <a:buAutoNum type="arabicPeriod" startAt="1"/>
            </a:pPr>
            <a:r>
              <a:rPr lang="en-US" sz="2528">
                <a:solidFill>
                  <a:srgbClr val="100F0D"/>
                </a:solidFill>
                <a:latin typeface="Montserrat Light"/>
              </a:rPr>
              <a:t>Advancements in wireless communication (Bluetooth) and embedded systems (Arduino) have enabled innovative solutions in voice-controlled wheelchairs.</a:t>
            </a:r>
          </a:p>
          <a:p>
            <a:pPr algn="l" marL="545993" indent="-272997" lvl="1">
              <a:lnSpc>
                <a:spcPts val="3540"/>
              </a:lnSpc>
              <a:buAutoNum type="arabicPeriod" startAt="1"/>
            </a:pPr>
            <a:r>
              <a:rPr lang="en-US" sz="2528">
                <a:solidFill>
                  <a:srgbClr val="100F0D"/>
                </a:solidFill>
                <a:latin typeface="Montserrat Light"/>
              </a:rPr>
              <a:t>This project utilizes an Arduino Uno board and a smartphone application to enable voice control over wheelchair movement, promoting independence and accessibility for users. Future advancements may include obstacle detection sensors and expanding the voice command repertoire for a more comprehensive user experience.</a:t>
            </a:r>
          </a:p>
          <a:p>
            <a:pPr algn="l">
              <a:lnSpc>
                <a:spcPts val="3540"/>
              </a:lnSpc>
            </a:pPr>
          </a:p>
        </p:txBody>
      </p:sp>
      <p:sp>
        <p:nvSpPr>
          <p:cNvPr name="Freeform 3" id="3"/>
          <p:cNvSpPr/>
          <p:nvPr/>
        </p:nvSpPr>
        <p:spPr>
          <a:xfrm flipH="false" flipV="false" rot="887923">
            <a:off x="-2683214" y="7543802"/>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887923">
            <a:off x="13101374" y="-3983575"/>
            <a:ext cx="7032580" cy="7216267"/>
          </a:xfrm>
          <a:custGeom>
            <a:avLst/>
            <a:gdLst/>
            <a:ahLst/>
            <a:cxnLst/>
            <a:rect r="r" b="b" t="t" l="l"/>
            <a:pathLst>
              <a:path h="7216267" w="7032580">
                <a:moveTo>
                  <a:pt x="0" y="0"/>
                </a:moveTo>
                <a:lnTo>
                  <a:pt x="7032581" y="0"/>
                </a:lnTo>
                <a:lnTo>
                  <a:pt x="7032581"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6333169" y="8069439"/>
            <a:ext cx="2094695" cy="2377721"/>
            <a:chOff x="0" y="0"/>
            <a:chExt cx="551689" cy="626231"/>
          </a:xfrm>
        </p:grpSpPr>
        <p:sp>
          <p:nvSpPr>
            <p:cNvPr name="Freeform 6" id="6"/>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7" id="7"/>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0">
            <a:off x="-224419" y="-1349021"/>
            <a:ext cx="2094695" cy="2377721"/>
            <a:chOff x="0" y="0"/>
            <a:chExt cx="551689" cy="626231"/>
          </a:xfrm>
        </p:grpSpPr>
        <p:sp>
          <p:nvSpPr>
            <p:cNvPr name="Freeform 9" id="9"/>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10" id="10"/>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sp>
        <p:nvSpPr>
          <p:cNvPr name="TextBox 11" id="11"/>
          <p:cNvSpPr txBox="true"/>
          <p:nvPr/>
        </p:nvSpPr>
        <p:spPr>
          <a:xfrm rot="0">
            <a:off x="1051409" y="1407852"/>
            <a:ext cx="13521471" cy="1091206"/>
          </a:xfrm>
          <a:prstGeom prst="rect">
            <a:avLst/>
          </a:prstGeom>
        </p:spPr>
        <p:txBody>
          <a:bodyPr anchor="t" rtlCol="false" tIns="0" lIns="0" bIns="0" rIns="0">
            <a:spAutoFit/>
          </a:bodyPr>
          <a:lstStyle/>
          <a:p>
            <a:pPr algn="l" marL="0" indent="0" lvl="0">
              <a:lnSpc>
                <a:spcPts val="8876"/>
              </a:lnSpc>
              <a:spcBef>
                <a:spcPct val="0"/>
              </a:spcBef>
            </a:pPr>
            <a:r>
              <a:rPr lang="en-US" sz="6432" spc="630">
                <a:solidFill>
                  <a:srgbClr val="231F20"/>
                </a:solidFill>
                <a:latin typeface="Oswald Bold"/>
              </a:rPr>
              <a:t>CONCLUSIONS AND FUTURE WORK</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906792"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46313" y="3819056"/>
            <a:ext cx="8097687"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rPr>
              <a:t>THANK YOU </a:t>
            </a:r>
          </a:p>
        </p:txBody>
      </p:sp>
      <p:sp>
        <p:nvSpPr>
          <p:cNvPr name="Freeform 5" id="5"/>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DAGFXopi6do</dc:identifier>
  <dcterms:modified xsi:type="dcterms:W3CDTF">2011-08-01T06:04:30Z</dcterms:modified>
  <cp:revision>1</cp:revision>
  <dc:title>Grey minimalist business project presentation </dc:title>
</cp:coreProperties>
</file>