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11AEE0-69BF-4335-941D-0AB57DC14F30}">
  <a:tblStyle styleId="{2411AEE0-69BF-4335-941D-0AB57DC14F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55dadce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55dadce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55dadce6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55dadce6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5dadce6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5dadce6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55dadce6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55dadce6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5dadce6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5dadce6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5dadce6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5dadce6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55dadce6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55dadce6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55dadce6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55dadce6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55dadce6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55dadce6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5dadce6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5dadce6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55dadc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55dadc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5dadce64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55dadce6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5dadce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55dadce6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5dadce6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5dadce6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55dadce6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55dadce6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55dadce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55dadce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5dadce6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55dadce6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55dadce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55dadce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55dadce6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55dadce6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55dadce6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55dadce6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5dadce6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5dadce6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5dadce6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5dadce6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reactjs.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92875"/>
            <a:ext cx="8520600" cy="112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5900">
                <a:solidFill>
                  <a:srgbClr val="00FFFF"/>
                </a:solidFill>
                <a:latin typeface="Times New Roman"/>
                <a:ea typeface="Times New Roman"/>
                <a:cs typeface="Times New Roman"/>
                <a:sym typeface="Times New Roman"/>
              </a:rPr>
              <a:t>Nhóm 19</a:t>
            </a:r>
            <a:endParaRPr sz="5900">
              <a:solidFill>
                <a:srgbClr val="00FFFF"/>
              </a:solidFill>
              <a:latin typeface="Times New Roman"/>
              <a:ea typeface="Times New Roman"/>
              <a:cs typeface="Times New Roman"/>
              <a:sym typeface="Times New Roman"/>
            </a:endParaRPr>
          </a:p>
        </p:txBody>
      </p:sp>
      <p:sp>
        <p:nvSpPr>
          <p:cNvPr id="55" name="Google Shape;55;p13"/>
          <p:cNvSpPr txBox="1"/>
          <p:nvPr>
            <p:ph idx="1" type="subTitle"/>
          </p:nvPr>
        </p:nvSpPr>
        <p:spPr>
          <a:xfrm>
            <a:off x="236050" y="2428225"/>
            <a:ext cx="8520600" cy="1781700"/>
          </a:xfrm>
          <a:prstGeom prst="rect">
            <a:avLst/>
          </a:prstGeom>
        </p:spPr>
        <p:txBody>
          <a:bodyPr anchorCtr="0" anchor="t" bIns="91425" lIns="91425" spcFirstLastPara="1" rIns="91425" wrap="square" tIns="91425">
            <a:normAutofit/>
          </a:bodyPr>
          <a:lstStyle/>
          <a:p>
            <a:pPr indent="-361950" lvl="0" marL="457200" rtl="0" algn="l">
              <a:lnSpc>
                <a:spcPct val="90000"/>
              </a:lnSpc>
              <a:spcBef>
                <a:spcPts val="0"/>
              </a:spcBef>
              <a:spcAft>
                <a:spcPts val="0"/>
              </a:spcAft>
              <a:buClr>
                <a:srgbClr val="00FF00"/>
              </a:buClr>
              <a:buSzPts val="2100"/>
              <a:buFont typeface="Times New Roman"/>
              <a:buAutoNum type="arabicPeriod"/>
            </a:pPr>
            <a:r>
              <a:rPr lang="vi" sz="2100">
                <a:solidFill>
                  <a:srgbClr val="00FF00"/>
                </a:solidFill>
                <a:latin typeface="Times New Roman"/>
                <a:ea typeface="Times New Roman"/>
                <a:cs typeface="Times New Roman"/>
                <a:sym typeface="Times New Roman"/>
              </a:rPr>
              <a:t>Nguyễn Thanh Chiến – 3118410040 </a:t>
            </a:r>
            <a:endParaRPr sz="2100">
              <a:solidFill>
                <a:srgbClr val="00FF00"/>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rgbClr val="00FF00"/>
              </a:buClr>
              <a:buSzPts val="2100"/>
              <a:buFont typeface="Times New Roman"/>
              <a:buAutoNum type="arabicPeriod"/>
            </a:pPr>
            <a:r>
              <a:rPr lang="vi" sz="2100">
                <a:solidFill>
                  <a:srgbClr val="00FF00"/>
                </a:solidFill>
                <a:latin typeface="Times New Roman"/>
                <a:ea typeface="Times New Roman"/>
                <a:cs typeface="Times New Roman"/>
                <a:sym typeface="Times New Roman"/>
              </a:rPr>
              <a:t>Nguyễn Tiến Dũng - 3118410057</a:t>
            </a:r>
            <a:endParaRPr sz="2100">
              <a:solidFill>
                <a:srgbClr val="00FF00"/>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rgbClr val="00FF00"/>
              </a:buClr>
              <a:buSzPts val="2100"/>
              <a:buFont typeface="Times New Roman"/>
              <a:buAutoNum type="arabicPeriod"/>
            </a:pPr>
            <a:r>
              <a:rPr lang="vi" sz="2100">
                <a:solidFill>
                  <a:srgbClr val="00FF00"/>
                </a:solidFill>
                <a:latin typeface="Times New Roman"/>
                <a:ea typeface="Times New Roman"/>
                <a:cs typeface="Times New Roman"/>
                <a:sym typeface="Times New Roman"/>
              </a:rPr>
              <a:t>Lê Văn Linh - 3118410226</a:t>
            </a:r>
            <a:endParaRPr sz="2100">
              <a:solidFill>
                <a:srgbClr val="00FF00"/>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rgbClr val="00FF00"/>
              </a:buClr>
              <a:buSzPts val="2100"/>
              <a:buFont typeface="Times New Roman"/>
              <a:buAutoNum type="arabicPeriod"/>
            </a:pPr>
            <a:r>
              <a:rPr lang="vi" sz="2100">
                <a:solidFill>
                  <a:srgbClr val="00FF00"/>
                </a:solidFill>
                <a:latin typeface="Times New Roman"/>
                <a:ea typeface="Times New Roman"/>
                <a:cs typeface="Times New Roman"/>
                <a:sym typeface="Times New Roman"/>
              </a:rPr>
              <a:t>Đặng Anh Quốc – 3118412047</a:t>
            </a:r>
            <a:endParaRPr sz="2100">
              <a:solidFill>
                <a:srgbClr val="00FF00"/>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rgbClr val="00FF00"/>
              </a:buClr>
              <a:buSzPts val="2100"/>
              <a:buFont typeface="Times New Roman"/>
              <a:buAutoNum type="arabicPeriod"/>
            </a:pPr>
            <a:r>
              <a:rPr lang="vi" sz="2100">
                <a:solidFill>
                  <a:srgbClr val="00FF00"/>
                </a:solidFill>
                <a:latin typeface="Times New Roman"/>
                <a:ea typeface="Times New Roman"/>
                <a:cs typeface="Times New Roman"/>
                <a:sym typeface="Times New Roman"/>
              </a:rPr>
              <a:t>Trần Long Tuấn Vũ - 3118412072</a:t>
            </a:r>
            <a:endParaRPr sz="2100">
              <a:solidFill>
                <a:srgbClr val="00FF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startAt="4"/>
            </a:pPr>
            <a:r>
              <a:rPr lang="vi" sz="2500">
                <a:solidFill>
                  <a:srgbClr val="FFFF00"/>
                </a:solidFill>
                <a:latin typeface="Times New Roman"/>
                <a:ea typeface="Times New Roman"/>
                <a:cs typeface="Times New Roman"/>
                <a:sym typeface="Times New Roman"/>
              </a:rPr>
              <a:t>State</a:t>
            </a:r>
            <a:endParaRPr sz="2500">
              <a:solidFill>
                <a:srgbClr val="FFFF0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State là một object có thể được sử dụng để chứa dữ liệu hoặc thông tin về components. State có thể được thay đổi bất cứ khi nào mong muốn. Khác với props bạn có thể truyền props sang các components khác nhau thì state chỉ tồn tại trong phạm vi của components chứa nó, mỗi khi state thay đổi thì components đó sẽ được render lại.</a:t>
            </a:r>
            <a:endParaRPr sz="2100">
              <a:solidFill>
                <a:schemeClr val="dk1"/>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Trong các dự án React, state được dùng để phản hồi các yêu cầu từ người dùng, hay lưu trữ một dữ liệu nào đó trong components.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startAt="5"/>
            </a:pPr>
            <a:r>
              <a:rPr lang="vi" sz="2500">
                <a:solidFill>
                  <a:srgbClr val="FFFF00"/>
                </a:solidFill>
                <a:latin typeface="Times New Roman"/>
                <a:ea typeface="Times New Roman"/>
                <a:cs typeface="Times New Roman"/>
                <a:sym typeface="Times New Roman"/>
              </a:rPr>
              <a:t>React Refs</a:t>
            </a:r>
            <a:endParaRPr sz="2500">
              <a:solidFill>
                <a:srgbClr val="FFFF0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refs là một tính năng hữu ích, giúp ta tham chiếu một element trong DOM hoặc từ một class component con đến component cha. Điều này cho phép ta đọc và chỉnh sửa các element đó.</a:t>
            </a:r>
            <a:endParaRPr sz="2100">
              <a:solidFill>
                <a:schemeClr val="dk1"/>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Khi một element được gán vào một ref nó cho phép ta sửa đổi, truy cập vào element đó ngay lập tức và không cần sử dụng đến props hay state để component re-render lại. Nó giống cho phép việc can thiệp vào DOM như trong Javascript DOM.</a:t>
            </a:r>
            <a:endParaRPr sz="2100">
              <a:solidFill>
                <a:schemeClr val="dk1"/>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Có thể can thiệp trực tiếp vào DOM qua refs mà không cần thông qua việc render. Mặc dù, đây là cách để can thiệp vào DOM thuận tiện mà không cần phải sử dụng đến state, props nhưng điều này không được khuyến khích. Vì khi các DOM bị thay đổi thì nó sẽ ảnh hưởng một phần nào đó đến quá trình render các component. Chỉ sử dụng refs để canthiệpvào DOM trong trường hợp cần thiết.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startAt="6"/>
            </a:pPr>
            <a:r>
              <a:rPr lang="vi" sz="2500">
                <a:solidFill>
                  <a:srgbClr val="FFFF00"/>
                </a:solidFill>
                <a:latin typeface="Times New Roman"/>
                <a:ea typeface="Times New Roman"/>
                <a:cs typeface="Times New Roman"/>
                <a:sym typeface="Times New Roman"/>
              </a:rPr>
              <a:t>Context</a:t>
            </a:r>
            <a:endParaRPr sz="2500">
              <a:solidFill>
                <a:srgbClr val="FFFF00"/>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Context cung cấp cho chúng ta cách để thực hiện chia sẻ dữ liệu tới các component trong cây mà không cần truyền dữ liệu qua props theo từng cấp bậc.</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lnSpcReduction="10000"/>
          </a:bodyPr>
          <a:lstStyle/>
          <a:p>
            <a:pPr indent="-387350" lvl="0" marL="457200" rtl="0" algn="l">
              <a:lnSpc>
                <a:spcPct val="90000"/>
              </a:lnSpc>
              <a:spcBef>
                <a:spcPts val="0"/>
              </a:spcBef>
              <a:spcAft>
                <a:spcPts val="0"/>
              </a:spcAft>
              <a:buClr>
                <a:srgbClr val="FFFF00"/>
              </a:buClr>
              <a:buSzPts val="2500"/>
              <a:buFont typeface="Times New Roman"/>
              <a:buAutoNum type="arabicPeriod" startAt="7"/>
            </a:pPr>
            <a:r>
              <a:rPr lang="vi" sz="2500">
                <a:solidFill>
                  <a:srgbClr val="FFFF00"/>
                </a:solidFill>
                <a:latin typeface="Times New Roman"/>
                <a:ea typeface="Times New Roman"/>
                <a:cs typeface="Times New Roman"/>
                <a:sym typeface="Times New Roman"/>
              </a:rPr>
              <a:t>React Hooks</a:t>
            </a:r>
            <a:endParaRPr sz="2500">
              <a:solidFill>
                <a:srgbClr val="FFFF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Hooks là một chức năng được xây dựng trong ReactJS cho phép ta có thể sử dụng state và life cycle bên trong một functional components. Hooks đem lại một vài lợi ích khi làm việc như:</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Cải thiện hiệu suất làm việc bằng cách có thể tái sử dụng code.</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Các thành phần được trình bày khoa học hơn.</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Sử dụng một cách linh hoạt trong component tree.</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Hooks đem lại cho functional components các tính năng cần thiết của component, nó có thể thay thế gần như hoàn toàn việc sử dụng class components.</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Hooks cung cấp cho chúng ta một bộ các built-in Hooks:</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Basic Hooks : useState(), useEffect(), useContext().</a:t>
            </a:r>
            <a:endParaRPr sz="2100">
              <a:solidFill>
                <a:schemeClr val="dk1"/>
              </a:solidFill>
              <a:latin typeface="Times New Roman"/>
              <a:ea typeface="Times New Roman"/>
              <a:cs typeface="Times New Roman"/>
              <a:sym typeface="Times New Roman"/>
            </a:endParaRPr>
          </a:p>
          <a:p>
            <a:pPr indent="-361950" lvl="0" marL="13716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Additional Hooks: useReducer(), useCallback(), useMemo(), useRef(), useImperativeHanlde(), useLayoutEffect(), useDebugValue().</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 type="subTitle"/>
          </p:nvPr>
        </p:nvSpPr>
        <p:spPr>
          <a:xfrm>
            <a:off x="248525" y="650850"/>
            <a:ext cx="8520600" cy="3841800"/>
          </a:xfrm>
          <a:prstGeom prst="rect">
            <a:avLst/>
          </a:prstGeom>
        </p:spPr>
        <p:txBody>
          <a:bodyPr anchorCtr="0" anchor="t" bIns="91425" lIns="91425" spcFirstLastPara="1" rIns="91425" wrap="square" tIns="91425">
            <a:normAutofit/>
          </a:bodyPr>
          <a:lstStyle/>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Một số lưu ý:</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Hooks hoàn toàn không bắt buộc, có thể dùng Hooks trong một vài component mà không phải viết lại bất cứ đoạn code hiện tại nào, không cần phải học hoặc sử dụng Hook nếu không muốn.</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Hooks tương thích 100% phiên bản cũ, Hooks không chứa bất kỳ thay đổi nào ảnh hưởng phiên bản trước đó.</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Hooks đã chính thức được công bố và sẵn sàng với phiên bản v16.8.0.</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Không có kế hoạch xóa class component khỏi React.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startAt="8"/>
            </a:pPr>
            <a:r>
              <a:rPr lang="vi" sz="2500">
                <a:solidFill>
                  <a:srgbClr val="FFFF00"/>
                </a:solidFill>
                <a:latin typeface="Times New Roman"/>
                <a:ea typeface="Times New Roman"/>
                <a:cs typeface="Times New Roman"/>
                <a:sym typeface="Times New Roman"/>
              </a:rPr>
              <a:t>React Router</a:t>
            </a:r>
            <a:endParaRPr sz="2500">
              <a:solidFill>
                <a:srgbClr val="FFFF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SPA (single page application) hiện nay được coi là một xu thế để xây dựng một trang web bởi nhiều tính năng ưu việt, có rất nhiều thư viện cho phép xây dựng một trang SPA phổ biến nhất đó là ReactJS. Khi một trang web được xây dựng theo hướng SPA thì tất cả các UI của trang web sẽ được render ra một trang duy nhất, tùy vào từng trường hợp mà component sẽ được render.</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Ngoài ra, chúng ta có thể sử dụng URL làm điều kiện xem xét rằng liệu component nào sẽ được render. Trong ReactJS, React Router là thư viện được xây dựng để thực hiện điều này.</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 Router là một thư viện cho việc điều hướng URL tiêu chuẩn trong React. Nó cho phép chúng ta có thể đồng bộ UI với URL. Được thiết kế với API đơn giản, từ đó cho phép giải quyết các vấn đề về URL một cách nhanh chóng.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ctrTitle"/>
          </p:nvPr>
        </p:nvSpPr>
        <p:spPr>
          <a:xfrm>
            <a:off x="311700" y="49287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00FF00"/>
              </a:buClr>
              <a:buSzPts val="3510"/>
              <a:buFont typeface="Times New Roman"/>
              <a:buAutoNum type="romanUcPeriod" startAt="3"/>
            </a:pPr>
            <a:r>
              <a:rPr lang="vi" sz="3509">
                <a:solidFill>
                  <a:srgbClr val="00FF00"/>
                </a:solidFill>
                <a:latin typeface="Times New Roman"/>
                <a:ea typeface="Times New Roman"/>
                <a:cs typeface="Times New Roman"/>
                <a:sym typeface="Times New Roman"/>
              </a:rPr>
              <a:t>Điểm mạnh và điểm yếu của </a:t>
            </a:r>
            <a:r>
              <a:rPr lang="vi" sz="3509">
                <a:solidFill>
                  <a:srgbClr val="00FF00"/>
                </a:solidFill>
                <a:latin typeface="Times New Roman"/>
                <a:ea typeface="Times New Roman"/>
                <a:cs typeface="Times New Roman"/>
                <a:sym typeface="Times New Roman"/>
              </a:rPr>
              <a:t>ReactJS</a:t>
            </a:r>
            <a:endParaRPr sz="3509">
              <a:solidFill>
                <a:srgbClr val="00FF00"/>
              </a:solidFill>
              <a:latin typeface="Times New Roman"/>
              <a:ea typeface="Times New Roman"/>
              <a:cs typeface="Times New Roman"/>
              <a:sym typeface="Times New Roman"/>
            </a:endParaRPr>
          </a:p>
        </p:txBody>
      </p:sp>
      <p:sp>
        <p:nvSpPr>
          <p:cNvPr id="134" name="Google Shape;134;p28"/>
          <p:cNvSpPr txBox="1"/>
          <p:nvPr>
            <p:ph idx="1" type="subTitle"/>
          </p:nvPr>
        </p:nvSpPr>
        <p:spPr>
          <a:xfrm>
            <a:off x="311700" y="1474975"/>
            <a:ext cx="8520600" cy="34662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a:pPr>
            <a:r>
              <a:rPr lang="vi" sz="2500">
                <a:solidFill>
                  <a:srgbClr val="FFFF00"/>
                </a:solidFill>
                <a:latin typeface="Times New Roman"/>
                <a:ea typeface="Times New Roman"/>
                <a:cs typeface="Times New Roman"/>
                <a:sym typeface="Times New Roman"/>
              </a:rPr>
              <a:t>Điểm mạnh</a:t>
            </a:r>
            <a:endParaRPr sz="2500">
              <a:solidFill>
                <a:srgbClr val="FFFF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Ngoài việc hỗ trợ xây dựng giao diện nhanh, hạn chế lỗi trong quá trình code, cải thiện performance website thì những tính năng đặc biệt dưới đây:</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Phù hợp với đa dạng thể loại website</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Debug dễ dàng</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Tái sử dụng các Component.</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Có thể sử dụng cho cả Mobile application</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Thân thiện với SEO</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Công cụ phát triển web hot nhất hiện nay</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idx="1" type="subTitle"/>
          </p:nvPr>
        </p:nvSpPr>
        <p:spPr>
          <a:xfrm>
            <a:off x="311700" y="416025"/>
            <a:ext cx="8520600" cy="44124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startAt="2"/>
            </a:pPr>
            <a:r>
              <a:rPr lang="vi" sz="2500">
                <a:solidFill>
                  <a:srgbClr val="FFFF00"/>
                </a:solidFill>
                <a:latin typeface="Times New Roman"/>
                <a:ea typeface="Times New Roman"/>
                <a:cs typeface="Times New Roman"/>
                <a:sym typeface="Times New Roman"/>
              </a:rPr>
              <a:t>Điểm yếu</a:t>
            </a:r>
            <a:endParaRPr sz="2500">
              <a:solidFill>
                <a:srgbClr val="FFFF00"/>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ReactJS chỉ phục vụ cho tầng View. React chỉ là View Library nó không phải là một MVC framework như những framework khác. Đây chỉ là thư viện của Facebook giúp render ra phần view. Vì thế React sẽ không có phần Model và Controller, mà phải kết hợp với các thư viện khác. React cũng sẽ không có 2-way binding hay là Ajax.</a:t>
            </a:r>
            <a:endParaRPr sz="2100">
              <a:solidFill>
                <a:schemeClr val="dk1"/>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Tích hợp ReactJS vào các framework MVC truyền thống yêu cầu cần phải cấu hình lại.</a:t>
            </a:r>
            <a:endParaRPr sz="2100">
              <a:solidFill>
                <a:schemeClr val="dk1"/>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 khá nặng nếu so với các framework, thư viện khác React có kích thước tương đương với Angular (Khoảng 35kb so với 39kb của Angular). Trong khi đó Angular là một framework hoàn chỉnh.</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subTitle"/>
          </p:nvPr>
        </p:nvSpPr>
        <p:spPr>
          <a:xfrm>
            <a:off x="311700" y="428625"/>
            <a:ext cx="8520600" cy="43872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startAt="3"/>
            </a:pPr>
            <a:r>
              <a:rPr lang="vi" sz="2500">
                <a:solidFill>
                  <a:srgbClr val="FFFF00"/>
                </a:solidFill>
                <a:latin typeface="Times New Roman"/>
                <a:ea typeface="Times New Roman"/>
                <a:cs typeface="Times New Roman"/>
                <a:sym typeface="Times New Roman"/>
              </a:rPr>
              <a:t>Có nên sử dụng ReactJS</a:t>
            </a:r>
            <a:endParaRPr sz="2500">
              <a:solidFill>
                <a:srgbClr val="FFFF00"/>
              </a:solidFill>
              <a:latin typeface="Times New Roman"/>
              <a:ea typeface="Times New Roman"/>
              <a:cs typeface="Times New Roman"/>
              <a:sym typeface="Times New Roman"/>
            </a:endParaRPr>
          </a:p>
          <a:p>
            <a:pPr indent="-361950" lvl="0" marL="4572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ReactJS là một thư viện JavaScript mạnh mẽ và tiện lợi. Nó giúp việc phát triển các ứng dụng website trở nên đơn giản và nhanh chóng hơn bao giờ hết. Khiến các ứng dụng web hoạt động một cách linh hoạt, trơn tru và ngày càng giống như một ứng dụng được cài trực tiếp trên máy.</a:t>
            </a:r>
            <a:endParaRPr sz="2100">
              <a:solidFill>
                <a:schemeClr val="dk1"/>
              </a:solidFill>
              <a:latin typeface="Times New Roman"/>
              <a:ea typeface="Times New Roman"/>
              <a:cs typeface="Times New Roman"/>
              <a:sym typeface="Times New Roman"/>
            </a:endParaRPr>
          </a:p>
          <a:p>
            <a:pPr indent="-361950" lvl="0" marL="4572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ReactJS được hỗ trợ và phát triển bởi ông lớn Meta nên người dùng có thể yên tâm về vấn đề bảo mật cũng như được cập nhật, hỗ trợ thường xuyên. Nhờ sự phổ biến và sở hữu cộng đồng lớn, nên người dùng dễ dàng tiếp cận, học hỏi cũng như giải đáp các thắc mắc, khó khăn một cách chính xác, nhanh chóng trong quá trình sử dụng.</a:t>
            </a:r>
            <a:endParaRPr sz="2100">
              <a:solidFill>
                <a:schemeClr val="dk1"/>
              </a:solidFill>
              <a:latin typeface="Times New Roman"/>
              <a:ea typeface="Times New Roman"/>
              <a:cs typeface="Times New Roman"/>
              <a:sym typeface="Times New Roman"/>
            </a:endParaRPr>
          </a:p>
          <a:p>
            <a:pPr indent="-361950" lvl="0" marL="4572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React chỉ là View, nên việc kết hợp với Redux, Flux, hay bất cứ mô hình luồng dữ liệu là cần thiết.</a:t>
            </a:r>
            <a:endParaRPr sz="2100">
              <a:solidFill>
                <a:schemeClr val="dk1"/>
              </a:solidFill>
              <a:latin typeface="Times New Roman"/>
              <a:ea typeface="Times New Roman"/>
              <a:cs typeface="Times New Roman"/>
              <a:sym typeface="Times New Roman"/>
            </a:endParaRPr>
          </a:p>
          <a:p>
            <a:pPr indent="-361950" lvl="0" marL="4572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Cuối cùng, ReactJS là một sự lựa chọn hàng đầu cho các lập trình viên front-end để tạo ra các sản phẩm tuyệt vời.</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ctrTitle"/>
          </p:nvPr>
        </p:nvSpPr>
        <p:spPr>
          <a:xfrm>
            <a:off x="311700" y="49287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00FF00"/>
              </a:buClr>
              <a:buSzPts val="3510"/>
              <a:buFont typeface="Times New Roman"/>
              <a:buAutoNum type="romanUcPeriod" startAt="3"/>
            </a:pPr>
            <a:r>
              <a:rPr lang="vi" sz="3509">
                <a:solidFill>
                  <a:srgbClr val="00FF00"/>
                </a:solidFill>
                <a:latin typeface="Times New Roman"/>
                <a:ea typeface="Times New Roman"/>
                <a:cs typeface="Times New Roman"/>
                <a:sym typeface="Times New Roman"/>
              </a:rPr>
              <a:t>ReactJS và Angular</a:t>
            </a:r>
            <a:endParaRPr sz="3509">
              <a:solidFill>
                <a:srgbClr val="00FF00"/>
              </a:solidFill>
              <a:latin typeface="Times New Roman"/>
              <a:ea typeface="Times New Roman"/>
              <a:cs typeface="Times New Roman"/>
              <a:sym typeface="Times New Roman"/>
            </a:endParaRPr>
          </a:p>
        </p:txBody>
      </p:sp>
      <p:sp>
        <p:nvSpPr>
          <p:cNvPr id="150" name="Google Shape;150;p31"/>
          <p:cNvSpPr txBox="1"/>
          <p:nvPr>
            <p:ph idx="1" type="subTitle"/>
          </p:nvPr>
        </p:nvSpPr>
        <p:spPr>
          <a:xfrm>
            <a:off x="311700" y="1474975"/>
            <a:ext cx="8520600" cy="34662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graphicFrame>
        <p:nvGraphicFramePr>
          <p:cNvPr id="151" name="Google Shape;151;p31"/>
          <p:cNvGraphicFramePr/>
          <p:nvPr/>
        </p:nvGraphicFramePr>
        <p:xfrm>
          <a:off x="936713" y="2031875"/>
          <a:ext cx="3000000" cy="3000000"/>
        </p:xfrm>
        <a:graphic>
          <a:graphicData uri="http://schemas.openxmlformats.org/drawingml/2006/table">
            <a:tbl>
              <a:tblPr>
                <a:noFill/>
                <a:tableStyleId>{2411AEE0-69BF-4335-941D-0AB57DC14F30}</a:tableStyleId>
              </a:tblPr>
              <a:tblGrid>
                <a:gridCol w="1829575"/>
                <a:gridCol w="2726825"/>
                <a:gridCol w="2714175"/>
              </a:tblGrid>
              <a:tr h="47835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b="1" lang="vi">
                          <a:solidFill>
                            <a:schemeClr val="dk1"/>
                          </a:solidFill>
                        </a:rPr>
                        <a:t>Angular 2</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vi">
                          <a:solidFill>
                            <a:schemeClr val="dk1"/>
                          </a:solidFill>
                        </a:rPr>
                        <a:t>ReactJS</a:t>
                      </a:r>
                      <a:endParaRPr b="1">
                        <a:solidFill>
                          <a:schemeClr val="dk1"/>
                        </a:solidFill>
                      </a:endParaRPr>
                    </a:p>
                  </a:txBody>
                  <a:tcPr marT="91425" marB="91425" marR="91425" marL="91425"/>
                </a:tc>
              </a:tr>
              <a:tr h="478350">
                <a:tc rowSpan="3">
                  <a:txBody>
                    <a:bodyPr/>
                    <a:lstStyle/>
                    <a:p>
                      <a:pPr indent="0" lvl="0" marL="0" rtl="0" algn="ctr">
                        <a:spcBef>
                          <a:spcPts val="0"/>
                        </a:spcBef>
                        <a:spcAft>
                          <a:spcPts val="0"/>
                        </a:spcAft>
                        <a:buNone/>
                      </a:pPr>
                      <a:r>
                        <a:rPr b="1" lang="vi">
                          <a:solidFill>
                            <a:schemeClr val="dk1"/>
                          </a:solidFill>
                        </a:rPr>
                        <a:t>Khái niệm</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Dựa trên ngôn ngữ JavaScript</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Dựa trên ngôn ngữ JavaScript</a:t>
                      </a:r>
                      <a:endParaRPr>
                        <a:solidFill>
                          <a:schemeClr val="dk1"/>
                        </a:solidFill>
                      </a:endParaRPr>
                    </a:p>
                  </a:txBody>
                  <a:tcPr marT="91425" marB="91425" marR="91425" marL="91425"/>
                </a:tc>
              </a:tr>
              <a:tr h="478350">
                <a:tc vMerge="1"/>
                <a:tc>
                  <a:txBody>
                    <a:bodyPr/>
                    <a:lstStyle/>
                    <a:p>
                      <a:pPr indent="0" lvl="0" marL="0" rtl="0" algn="just">
                        <a:spcBef>
                          <a:spcPts val="0"/>
                        </a:spcBef>
                        <a:spcAft>
                          <a:spcPts val="0"/>
                        </a:spcAft>
                        <a:buNone/>
                      </a:pPr>
                      <a:r>
                        <a:rPr lang="vi">
                          <a:solidFill>
                            <a:schemeClr val="dk1"/>
                          </a:solidFill>
                        </a:rPr>
                        <a:t>Kiến trúc dựa theo component</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Kiến trúc dựa theo component</a:t>
                      </a:r>
                      <a:endParaRPr>
                        <a:solidFill>
                          <a:schemeClr val="dk1"/>
                        </a:solidFill>
                      </a:endParaRPr>
                    </a:p>
                  </a:txBody>
                  <a:tcPr marT="91425" marB="91425" marR="91425" marL="91425"/>
                </a:tc>
              </a:tr>
              <a:tr h="478350">
                <a:tc vMerge="1"/>
                <a:tc>
                  <a:txBody>
                    <a:bodyPr/>
                    <a:lstStyle/>
                    <a:p>
                      <a:pPr indent="0" lvl="0" marL="0" rtl="0" algn="just">
                        <a:spcBef>
                          <a:spcPts val="0"/>
                        </a:spcBef>
                        <a:spcAft>
                          <a:spcPts val="0"/>
                        </a:spcAft>
                        <a:buNone/>
                      </a:pPr>
                      <a:r>
                        <a:rPr lang="vi">
                          <a:solidFill>
                            <a:schemeClr val="dk1"/>
                          </a:solidFill>
                        </a:rPr>
                        <a:t>DOM thật</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DOM ảo</a:t>
                      </a:r>
                      <a:endParaRPr>
                        <a:solidFill>
                          <a:schemeClr val="dk1"/>
                        </a:solidFill>
                      </a:endParaRPr>
                    </a:p>
                  </a:txBody>
                  <a:tcPr marT="91425" marB="91425" marR="91425" marL="91425"/>
                </a:tc>
              </a:tr>
              <a:tr h="483200">
                <a:tc>
                  <a:txBody>
                    <a:bodyPr/>
                    <a:lstStyle/>
                    <a:p>
                      <a:pPr indent="0" lvl="0" marL="0" rtl="0" algn="ctr">
                        <a:spcBef>
                          <a:spcPts val="0"/>
                        </a:spcBef>
                        <a:spcAft>
                          <a:spcPts val="0"/>
                        </a:spcAft>
                        <a:buNone/>
                      </a:pPr>
                      <a:r>
                        <a:rPr b="1" lang="vi">
                          <a:solidFill>
                            <a:schemeClr val="dk1"/>
                          </a:solidFill>
                        </a:rPr>
                        <a:t>Hỗ trợ ngôn ngữ, công nghệ</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vi">
                          <a:solidFill>
                            <a:schemeClr val="dk1"/>
                          </a:solidFill>
                        </a:rPr>
                        <a:t>TypeScript, CoffeeScript, Javascript,..</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JSX, JavaScript, TypeScript,..</a:t>
                      </a:r>
                      <a:endParaRPr>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487575"/>
            <a:ext cx="8520600" cy="199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solidFill>
                  <a:srgbClr val="00FFFF"/>
                </a:solidFill>
              </a:rPr>
              <a:t>TÌM HIỂU THƯ VIỆN REACTJS</a:t>
            </a:r>
            <a:endParaRPr>
              <a:solidFill>
                <a:srgbClr val="00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idx="1" type="subTitle"/>
          </p:nvPr>
        </p:nvSpPr>
        <p:spPr>
          <a:xfrm>
            <a:off x="311700" y="442325"/>
            <a:ext cx="8520600" cy="44988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graphicFrame>
        <p:nvGraphicFramePr>
          <p:cNvPr id="157" name="Google Shape;157;p32"/>
          <p:cNvGraphicFramePr/>
          <p:nvPr/>
        </p:nvGraphicFramePr>
        <p:xfrm>
          <a:off x="756600" y="837550"/>
          <a:ext cx="3000000" cy="3000000"/>
        </p:xfrm>
        <a:graphic>
          <a:graphicData uri="http://schemas.openxmlformats.org/drawingml/2006/table">
            <a:tbl>
              <a:tblPr>
                <a:noFill/>
                <a:tableStyleId>{2411AEE0-69BF-4335-941D-0AB57DC14F30}</a:tableStyleId>
              </a:tblPr>
              <a:tblGrid>
                <a:gridCol w="2478300"/>
                <a:gridCol w="2478300"/>
                <a:gridCol w="2478300"/>
              </a:tblGrid>
              <a:tr h="1192300">
                <a:tc>
                  <a:txBody>
                    <a:bodyPr/>
                    <a:lstStyle/>
                    <a:p>
                      <a:pPr indent="0" lvl="0" marL="0" rtl="0" algn="ctr">
                        <a:spcBef>
                          <a:spcPts val="0"/>
                        </a:spcBef>
                        <a:spcAft>
                          <a:spcPts val="0"/>
                        </a:spcAft>
                        <a:buNone/>
                      </a:pPr>
                      <a:r>
                        <a:rPr b="1" lang="vi">
                          <a:solidFill>
                            <a:schemeClr val="dk1"/>
                          </a:solidFill>
                        </a:rPr>
                        <a:t>Khả năng tiếp cận</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Khó khăn trong việc học tập cho người mới (yêu cầu người dùng phải có kiến thức nâng cao về JS)</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Dễ dàng học tập và sử dụng(chỉ cần dev có kiến thức trung bình về JS)</a:t>
                      </a:r>
                      <a:endParaRPr>
                        <a:solidFill>
                          <a:schemeClr val="dk1"/>
                        </a:solidFill>
                      </a:endParaRPr>
                    </a:p>
                  </a:txBody>
                  <a:tcPr marT="91425" marB="91425" marR="91425" marL="91425"/>
                </a:tc>
              </a:tr>
              <a:tr h="765575">
                <a:tc>
                  <a:txBody>
                    <a:bodyPr/>
                    <a:lstStyle/>
                    <a:p>
                      <a:pPr indent="0" lvl="0" marL="0" rtl="0" algn="ctr">
                        <a:spcBef>
                          <a:spcPts val="0"/>
                        </a:spcBef>
                        <a:spcAft>
                          <a:spcPts val="0"/>
                        </a:spcAft>
                        <a:buNone/>
                      </a:pPr>
                      <a:r>
                        <a:rPr b="1" lang="vi">
                          <a:solidFill>
                            <a:schemeClr val="dk1"/>
                          </a:solidFill>
                        </a:rPr>
                        <a:t>Cộng đồng</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Được sử dụng rộng rãi</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Là thư viện JavaScript phổ biến nhất</a:t>
                      </a:r>
                      <a:endParaRPr>
                        <a:solidFill>
                          <a:schemeClr val="dk1"/>
                        </a:solidFill>
                      </a:endParaRPr>
                    </a:p>
                  </a:txBody>
                  <a:tcPr marT="91425" marB="91425" marR="91425" marL="91425"/>
                </a:tc>
              </a:tr>
              <a:tr h="765575">
                <a:tc>
                  <a:txBody>
                    <a:bodyPr/>
                    <a:lstStyle/>
                    <a:p>
                      <a:pPr indent="0" lvl="0" marL="0" rtl="0" algn="ctr">
                        <a:spcBef>
                          <a:spcPts val="0"/>
                        </a:spcBef>
                        <a:spcAft>
                          <a:spcPts val="0"/>
                        </a:spcAft>
                        <a:buNone/>
                      </a:pPr>
                      <a:r>
                        <a:rPr b="1" lang="vi">
                          <a:solidFill>
                            <a:schemeClr val="dk1"/>
                          </a:solidFill>
                        </a:rPr>
                        <a:t>Giá thành</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Miễn phí và mã nguồn mở</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Miễn phí và mã nguồn mở</a:t>
                      </a:r>
                      <a:endParaRPr>
                        <a:solidFill>
                          <a:schemeClr val="dk1"/>
                        </a:solidFill>
                      </a:endParaRPr>
                    </a:p>
                  </a:txBody>
                  <a:tcPr marT="91425" marB="91425" marR="91425" marL="91425"/>
                </a:tc>
              </a:tr>
              <a:tr h="946825">
                <a:tc>
                  <a:txBody>
                    <a:bodyPr/>
                    <a:lstStyle/>
                    <a:p>
                      <a:pPr indent="0" lvl="0" marL="0" rtl="0" algn="ctr">
                        <a:spcBef>
                          <a:spcPts val="0"/>
                        </a:spcBef>
                        <a:spcAft>
                          <a:spcPts val="0"/>
                        </a:spcAft>
                        <a:buNone/>
                      </a:pPr>
                      <a:r>
                        <a:rPr b="1" lang="vi">
                          <a:solidFill>
                            <a:schemeClr val="dk1"/>
                          </a:solidFill>
                        </a:rPr>
                        <a:t>Công ty phát triển</a:t>
                      </a:r>
                      <a:endParaRPr b="1">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Nhóm Angular tại Google và cộng đồng các cá nhân và tập đoàn dẫn đầu.</a:t>
                      </a:r>
                      <a:endParaRPr>
                        <a:solidFill>
                          <a:schemeClr val="dk1"/>
                        </a:solidFill>
                      </a:endParaRPr>
                    </a:p>
                  </a:txBody>
                  <a:tcPr marT="91425" marB="91425" marR="91425" marL="91425"/>
                </a:tc>
                <a:tc>
                  <a:txBody>
                    <a:bodyPr/>
                    <a:lstStyle/>
                    <a:p>
                      <a:pPr indent="0" lvl="0" marL="0" rtl="0" algn="just">
                        <a:spcBef>
                          <a:spcPts val="0"/>
                        </a:spcBef>
                        <a:spcAft>
                          <a:spcPts val="0"/>
                        </a:spcAft>
                        <a:buNone/>
                      </a:pPr>
                      <a:r>
                        <a:rPr lang="vi">
                          <a:solidFill>
                            <a:schemeClr val="dk1"/>
                          </a:solidFill>
                        </a:rPr>
                        <a:t>Nó được duy trì bởi Meta và một cộng đồng các nhà phát triển và công ty cá nhân.</a:t>
                      </a:r>
                      <a:endParaRPr>
                        <a:solidFill>
                          <a:schemeClr val="dk1"/>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ctrTitle"/>
          </p:nvPr>
        </p:nvSpPr>
        <p:spPr>
          <a:xfrm>
            <a:off x="311700" y="249732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00FF00"/>
              </a:buClr>
              <a:buSzPts val="3510"/>
              <a:buFont typeface="Times New Roman"/>
              <a:buAutoNum type="romanUcPeriod" startAt="4"/>
            </a:pPr>
            <a:r>
              <a:rPr lang="vi" sz="3509">
                <a:solidFill>
                  <a:srgbClr val="00FF00"/>
                </a:solidFill>
                <a:latin typeface="Times New Roman"/>
                <a:ea typeface="Times New Roman"/>
                <a:cs typeface="Times New Roman"/>
                <a:sym typeface="Times New Roman"/>
              </a:rPr>
              <a:t>Giới thiệu trang web đọc tin tức</a:t>
            </a:r>
            <a:endParaRPr sz="3509">
              <a:solidFill>
                <a:srgbClr val="00FF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idx="1" type="subTitle"/>
          </p:nvPr>
        </p:nvSpPr>
        <p:spPr>
          <a:xfrm>
            <a:off x="311700" y="485325"/>
            <a:ext cx="8520600" cy="9456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vi" sz="2100">
                <a:solidFill>
                  <a:srgbClr val="FFFF00"/>
                </a:solidFill>
                <a:latin typeface="Times New Roman"/>
                <a:ea typeface="Times New Roman"/>
                <a:cs typeface="Times New Roman"/>
                <a:sym typeface="Times New Roman"/>
              </a:rPr>
              <a:t>Tài liệu tham khảo:</a:t>
            </a:r>
            <a:endParaRPr sz="2100">
              <a:solidFill>
                <a:srgbClr val="FFFF00"/>
              </a:solidFill>
              <a:latin typeface="Times New Roman"/>
              <a:ea typeface="Times New Roman"/>
              <a:cs typeface="Times New Roman"/>
              <a:sym typeface="Times New Roman"/>
            </a:endParaRPr>
          </a:p>
          <a:p>
            <a:pPr indent="-361950" lvl="0" marL="457200" rtl="0" algn="l">
              <a:lnSpc>
                <a:spcPct val="90000"/>
              </a:lnSpc>
              <a:spcBef>
                <a:spcPts val="0"/>
              </a:spcBef>
              <a:spcAft>
                <a:spcPts val="0"/>
              </a:spcAft>
              <a:buClr>
                <a:schemeClr val="dk1"/>
              </a:buClr>
              <a:buSzPts val="2100"/>
              <a:buFont typeface="Times New Roman"/>
              <a:buAutoNum type="arabicPeriod"/>
            </a:pPr>
            <a:r>
              <a:rPr lang="vi" sz="2100">
                <a:solidFill>
                  <a:schemeClr val="dk1"/>
                </a:solidFill>
                <a:latin typeface="Times New Roman"/>
                <a:ea typeface="Times New Roman"/>
                <a:cs typeface="Times New Roman"/>
                <a:sym typeface="Times New Roman"/>
              </a:rPr>
              <a:t>Tài liệu hướng dẫn ReactJS: </a:t>
            </a:r>
            <a:r>
              <a:rPr lang="vi" sz="2100">
                <a:solidFill>
                  <a:schemeClr val="hlink"/>
                </a:solidFill>
                <a:uFill>
                  <a:noFill/>
                </a:uFill>
                <a:latin typeface="Times New Roman"/>
                <a:ea typeface="Times New Roman"/>
                <a:cs typeface="Times New Roman"/>
                <a:sym typeface="Times New Roman"/>
                <a:hlinkClick r:id="rId3"/>
              </a:rPr>
              <a:t>https://reactjs.org/</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ctrTitle"/>
          </p:nvPr>
        </p:nvSpPr>
        <p:spPr>
          <a:xfrm>
            <a:off x="311700" y="2497325"/>
            <a:ext cx="8520600" cy="70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sz="3509">
                <a:latin typeface="Times New Roman"/>
                <a:ea typeface="Times New Roman"/>
                <a:cs typeface="Times New Roman"/>
                <a:sym typeface="Times New Roman"/>
              </a:rPr>
              <a:t>HẾT.</a:t>
            </a:r>
            <a:endParaRPr sz="3509">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49287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00FF00"/>
              </a:buClr>
              <a:buSzPts val="3510"/>
              <a:buFont typeface="Times New Roman"/>
              <a:buAutoNum type="romanUcPeriod"/>
            </a:pPr>
            <a:r>
              <a:rPr lang="vi" sz="3509">
                <a:solidFill>
                  <a:srgbClr val="00FF00"/>
                </a:solidFill>
                <a:latin typeface="Times New Roman"/>
                <a:ea typeface="Times New Roman"/>
                <a:cs typeface="Times New Roman"/>
                <a:sym typeface="Times New Roman"/>
              </a:rPr>
              <a:t>Giới thiệu tổng quan</a:t>
            </a:r>
            <a:endParaRPr sz="3509">
              <a:solidFill>
                <a:srgbClr val="00FF00"/>
              </a:solidFill>
              <a:latin typeface="Times New Roman"/>
              <a:ea typeface="Times New Roman"/>
              <a:cs typeface="Times New Roman"/>
              <a:sym typeface="Times New Roman"/>
            </a:endParaRPr>
          </a:p>
        </p:txBody>
      </p:sp>
      <p:sp>
        <p:nvSpPr>
          <p:cNvPr id="66" name="Google Shape;66;p15"/>
          <p:cNvSpPr txBox="1"/>
          <p:nvPr>
            <p:ph idx="1" type="subTitle"/>
          </p:nvPr>
        </p:nvSpPr>
        <p:spPr>
          <a:xfrm>
            <a:off x="311700" y="1474975"/>
            <a:ext cx="8520600" cy="34662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a:pPr>
            <a:r>
              <a:rPr lang="vi" sz="2500">
                <a:solidFill>
                  <a:srgbClr val="FFFF00"/>
                </a:solidFill>
                <a:latin typeface="Times New Roman"/>
                <a:ea typeface="Times New Roman"/>
                <a:cs typeface="Times New Roman"/>
                <a:sym typeface="Times New Roman"/>
              </a:rPr>
              <a:t>ReactJS là gì?</a:t>
            </a:r>
            <a:endParaRPr sz="2500">
              <a:solidFill>
                <a:srgbClr val="FFFF0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ReactJS là một opensource được phát triển bởi Facebook, ra mắt vào năm 2013, là một thư viện Javascript được dùng để để xây dựng các tương tác với các thành phần trên website. Một trong những điểm nổi bật nhất của ReactJS đó là việc render dữ liệu không chỉ thực hiện được trên tầng Server mà còn ở dưới Client.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startAt="2"/>
            </a:pPr>
            <a:r>
              <a:rPr lang="vi" sz="2500">
                <a:solidFill>
                  <a:srgbClr val="FFFF00"/>
                </a:solidFill>
                <a:latin typeface="Times New Roman"/>
                <a:ea typeface="Times New Roman"/>
                <a:cs typeface="Times New Roman"/>
                <a:sym typeface="Times New Roman"/>
              </a:rPr>
              <a:t>Lịch sử phát triển</a:t>
            </a:r>
            <a:endParaRPr sz="2500">
              <a:solidFill>
                <a:srgbClr val="FFFF00"/>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0.3.0 phát hành lần đầu 29/05/2013.</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0.4.0,  0.5.0, 0.8.0 (2013)</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0.9.0, 0.10.0, 0.11.0,  0.12.0 (2014)</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0.13.0, 0.14.1 (2015)</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15.0.0, 15.1.0, 15.2.0, 15.3.0, 15.3.1, 15.4.0, 15.4.1 (2016)</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15.4.2, 15.5.0, 15.5.4, 15.6.0, 16.0.0, 16.1.0 (2017)</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16.3.0, 16.3.1, 16.3.2, 16.4.0, 16.5.0, 16.6.0, 16.7.0 (2018)</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16.8 (2019) phát hành Hook</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16.9, 16.10, 16.11, 16.12 (2019)</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16.13, 16.14, 17.0.0, 17.0.1 (2020)</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17.0.2 (2021)</a:t>
            </a:r>
            <a:endParaRPr sz="2100">
              <a:solidFill>
                <a:schemeClr val="dk1"/>
              </a:solidFill>
              <a:latin typeface="Times New Roman"/>
              <a:ea typeface="Times New Roman"/>
              <a:cs typeface="Times New Roman"/>
              <a:sym typeface="Times New Roman"/>
            </a:endParaRPr>
          </a:p>
          <a:p>
            <a:pPr indent="-361950" lvl="0" marL="914400" rtl="0" algn="l">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18.0.0 (2022) là phiên bản mới nhất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ctrTitle"/>
          </p:nvPr>
        </p:nvSpPr>
        <p:spPr>
          <a:xfrm>
            <a:off x="311700" y="492875"/>
            <a:ext cx="8520600" cy="704700"/>
          </a:xfrm>
          <a:prstGeom prst="rect">
            <a:avLst/>
          </a:prstGeom>
        </p:spPr>
        <p:txBody>
          <a:bodyPr anchorCtr="0" anchor="b" bIns="91425" lIns="91425" spcFirstLastPara="1" rIns="91425" wrap="square" tIns="91425">
            <a:noAutofit/>
          </a:bodyPr>
          <a:lstStyle/>
          <a:p>
            <a:pPr indent="-451485" lvl="0" marL="457200" rtl="0" algn="ctr">
              <a:spcBef>
                <a:spcPts val="0"/>
              </a:spcBef>
              <a:spcAft>
                <a:spcPts val="0"/>
              </a:spcAft>
              <a:buClr>
                <a:srgbClr val="00FF00"/>
              </a:buClr>
              <a:buSzPts val="3510"/>
              <a:buFont typeface="Times New Roman"/>
              <a:buAutoNum type="romanUcPeriod" startAt="2"/>
            </a:pPr>
            <a:r>
              <a:rPr lang="vi" sz="3509">
                <a:solidFill>
                  <a:srgbClr val="00FF00"/>
                </a:solidFill>
                <a:latin typeface="Times New Roman"/>
                <a:ea typeface="Times New Roman"/>
                <a:cs typeface="Times New Roman"/>
                <a:sym typeface="Times New Roman"/>
              </a:rPr>
              <a:t>Các khái niệm cơ bản</a:t>
            </a:r>
            <a:endParaRPr sz="3509">
              <a:solidFill>
                <a:srgbClr val="00FF00"/>
              </a:solidFill>
              <a:latin typeface="Times New Roman"/>
              <a:ea typeface="Times New Roman"/>
              <a:cs typeface="Times New Roman"/>
              <a:sym typeface="Times New Roman"/>
            </a:endParaRPr>
          </a:p>
        </p:txBody>
      </p:sp>
      <p:sp>
        <p:nvSpPr>
          <p:cNvPr id="77" name="Google Shape;77;p17"/>
          <p:cNvSpPr txBox="1"/>
          <p:nvPr>
            <p:ph idx="1" type="subTitle"/>
          </p:nvPr>
        </p:nvSpPr>
        <p:spPr>
          <a:xfrm>
            <a:off x="311700" y="1474975"/>
            <a:ext cx="8520600" cy="34662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a:pPr>
            <a:r>
              <a:rPr lang="vi" sz="2500">
                <a:solidFill>
                  <a:srgbClr val="FFFF00"/>
                </a:solidFill>
                <a:latin typeface="Times New Roman"/>
                <a:ea typeface="Times New Roman"/>
                <a:cs typeface="Times New Roman"/>
                <a:sym typeface="Times New Roman"/>
              </a:rPr>
              <a:t>JSX</a:t>
            </a:r>
            <a:endParaRPr sz="2500">
              <a:solidFill>
                <a:srgbClr val="FFFF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JSX là viết tắt là Javascript XML, một template languages nhưng nó lại mạng hầu hết tính năng của Javascript. Nó cho phép bạn viết các đoạn mã HTML trong React một cách dễ dàng và có cấu trúc hơn. React sử dụng JSX cho việc xây dựng bố cục thay vì javascript thông thường. JSX giúp tạo ra các React 'elements'. Việc sử dụng nó trong ReactJS rất hữu ích bởi:</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JSX giúp cho việc xây dựng các ứng dụng React một cách nhanh hơn, dễ tối ưu trong việc compile code sang javascript.</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JSX rất dễ xem các lỗi trong quá trình triển khai bởi hầu hết các lỗi sẽ được hiển thị trong quá trình compile, không như các đoạn mã HTML có thể thừa thiếu các thẻ div khiến giao diện bị hiển thị sai. JSX lại hoàn toàn ngược lại, khi bạn quên đóng div chẳng hạn thì nó lập tực sẽ hiển thị lỗi.</a:t>
            </a:r>
            <a:endParaRPr sz="2100">
              <a:solidFill>
                <a:schemeClr val="dk1"/>
              </a:solidFill>
              <a:latin typeface="Times New Roman"/>
              <a:ea typeface="Times New Roman"/>
              <a:cs typeface="Times New Roman"/>
              <a:sym typeface="Times New Roman"/>
            </a:endParaRPr>
          </a:p>
          <a:p>
            <a:pPr indent="-361950" lvl="0" marL="1371600" rtl="0" algn="just">
              <a:lnSpc>
                <a:spcPct val="90000"/>
              </a:lnSpc>
              <a:spcBef>
                <a:spcPts val="0"/>
              </a:spcBef>
              <a:spcAft>
                <a:spcPts val="0"/>
              </a:spcAft>
              <a:buClr>
                <a:schemeClr val="dk1"/>
              </a:buClr>
              <a:buSzPts val="2100"/>
              <a:buFont typeface="Times New Roman"/>
              <a:buChar char="●"/>
            </a:pPr>
            <a:r>
              <a:rPr lang="vi" sz="2100">
                <a:solidFill>
                  <a:schemeClr val="dk1"/>
                </a:solidFill>
                <a:latin typeface="Times New Roman"/>
                <a:ea typeface="Times New Roman"/>
                <a:cs typeface="Times New Roman"/>
                <a:sym typeface="Times New Roman"/>
              </a:rPr>
              <a:t>Cú pháp khá giống với HTML nên dễ dàng cho việc viết chuyển đổi.</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Trong ReactJS không bắt buộc bạn phải sử dụng JSX nhưng hầu hết mọi người đều sử dụng nó bởi đây là cách hữu ích nhất để làm việc với các UI bên trong Javascript code. JSX cũng cho phép React hiển thị đầy đủ các lỗi nhất và hiệu quả hơn.</a:t>
            </a:r>
            <a:endParaRPr sz="21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a:t>
            </a:r>
            <a:endParaRPr sz="2100">
              <a:solidFill>
                <a:srgbClr val="FFFF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startAt="2"/>
            </a:pPr>
            <a:r>
              <a:rPr lang="vi" sz="2500">
                <a:solidFill>
                  <a:srgbClr val="FFFF00"/>
                </a:solidFill>
                <a:latin typeface="Times New Roman"/>
                <a:ea typeface="Times New Roman"/>
                <a:cs typeface="Times New Roman"/>
                <a:sym typeface="Times New Roman"/>
              </a:rPr>
              <a:t>Components</a:t>
            </a:r>
            <a:endParaRPr sz="2500">
              <a:solidFill>
                <a:srgbClr val="FFFF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Components giúp phân chia các UI (giao diện người dùng) thành các phần nhỏ để dễ dàng quản lý và tái sử dụng. Giả sử mình có một website gồm nhiều phần bố cục khác nhau và mình muốn chia nhỏ các phần ra để dễ quản lý.</a:t>
            </a:r>
            <a:endParaRPr sz="21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Có hai loại component là Functional Component và Class Component</a:t>
            </a:r>
            <a:endParaRPr sz="2100">
              <a:solidFill>
                <a:schemeClr val="dk1"/>
              </a:solidFill>
              <a:latin typeface="Times New Roman"/>
              <a:ea typeface="Times New Roman"/>
              <a:cs typeface="Times New Roman"/>
              <a:sym typeface="Times New Roman"/>
            </a:endParaRPr>
          </a:p>
          <a:p>
            <a:pPr indent="457200" lvl="0" marL="0" rtl="0" algn="l">
              <a:lnSpc>
                <a:spcPct val="9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	</a:t>
            </a:r>
            <a:endParaRPr sz="2100">
              <a:solidFill>
                <a:srgbClr val="FFFF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idx="1" type="subTitle"/>
          </p:nvPr>
        </p:nvSpPr>
        <p:spPr>
          <a:xfrm>
            <a:off x="311700" y="441225"/>
            <a:ext cx="8520600" cy="4500000"/>
          </a:xfrm>
          <a:prstGeom prst="rect">
            <a:avLst/>
          </a:prstGeom>
        </p:spPr>
        <p:txBody>
          <a:bodyPr anchorCtr="0" anchor="t" bIns="91425" lIns="91425" spcFirstLastPara="1" rIns="91425" wrap="square" tIns="91425">
            <a:normAutofit/>
          </a:bodyPr>
          <a:lstStyle/>
          <a:p>
            <a:pPr indent="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Vòng đời của một component:</a:t>
            </a:r>
            <a:r>
              <a:rPr lang="vi"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pic>
        <p:nvPicPr>
          <p:cNvPr id="93" name="Google Shape;93;p20"/>
          <p:cNvPicPr preferRelativeResize="0"/>
          <p:nvPr/>
        </p:nvPicPr>
        <p:blipFill>
          <a:blip r:embed="rId3">
            <a:alphaModFix/>
          </a:blip>
          <a:stretch>
            <a:fillRect/>
          </a:stretch>
        </p:blipFill>
        <p:spPr>
          <a:xfrm>
            <a:off x="1003750" y="1187950"/>
            <a:ext cx="7284599" cy="339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subTitle"/>
          </p:nvPr>
        </p:nvSpPr>
        <p:spPr>
          <a:xfrm>
            <a:off x="311700" y="365025"/>
            <a:ext cx="8520600" cy="4500000"/>
          </a:xfrm>
          <a:prstGeom prst="rect">
            <a:avLst/>
          </a:prstGeom>
        </p:spPr>
        <p:txBody>
          <a:bodyPr anchorCtr="0" anchor="t" bIns="91425" lIns="91425" spcFirstLastPara="1" rIns="91425" wrap="square" tIns="91425">
            <a:normAutofit/>
          </a:bodyPr>
          <a:lstStyle/>
          <a:p>
            <a:pPr indent="-387350" lvl="0" marL="457200" rtl="0" algn="l">
              <a:lnSpc>
                <a:spcPct val="90000"/>
              </a:lnSpc>
              <a:spcBef>
                <a:spcPts val="0"/>
              </a:spcBef>
              <a:spcAft>
                <a:spcPts val="0"/>
              </a:spcAft>
              <a:buClr>
                <a:srgbClr val="FFFF00"/>
              </a:buClr>
              <a:buSzPts val="2500"/>
              <a:buFont typeface="Times New Roman"/>
              <a:buAutoNum type="arabicPeriod" startAt="3"/>
            </a:pPr>
            <a:r>
              <a:rPr lang="vi" sz="2500">
                <a:solidFill>
                  <a:srgbClr val="FFFF00"/>
                </a:solidFill>
                <a:latin typeface="Times New Roman"/>
                <a:ea typeface="Times New Roman"/>
                <a:cs typeface="Times New Roman"/>
                <a:sym typeface="Times New Roman"/>
              </a:rPr>
              <a:t>Props</a:t>
            </a:r>
            <a:endParaRPr sz="2500">
              <a:solidFill>
                <a:srgbClr val="FFFF0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None/>
            </a:pPr>
            <a:r>
              <a:rPr lang="vi" sz="2100">
                <a:solidFill>
                  <a:schemeClr val="dk1"/>
                </a:solidFill>
                <a:latin typeface="Times New Roman"/>
                <a:ea typeface="Times New Roman"/>
                <a:cs typeface="Times New Roman"/>
                <a:sym typeface="Times New Roman"/>
              </a:rPr>
              <a:t>Props là một object được truyền vào trong một components, mỗi components sẽ nhận vào props và trả về react element. Props cho phép chúng ta giao tiếp giữa các components với nhau bằng cách truyền tham số qua lại giữa các components. Khi một components cha truyền cho component con một props thì components con chỉ có thể đọc và không có quyền chỉnh sửa nó bên phía components cha. Cách truyền một props cũng giống như cách mà bạn thêm một attributes cho một element HTML.</a:t>
            </a:r>
            <a:endParaRPr sz="2500">
              <a:solidFill>
                <a:srgbClr val="FFFF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