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Montserrat Medium"/>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Medium-regular.fntdata"/><Relationship Id="rId14" Type="http://schemas.openxmlformats.org/officeDocument/2006/relationships/font" Target="fonts/Montserrat-boldItalic.fntdata"/><Relationship Id="rId17" Type="http://schemas.openxmlformats.org/officeDocument/2006/relationships/font" Target="fonts/MontserratMedium-italic.fntdata"/><Relationship Id="rId16" Type="http://schemas.openxmlformats.org/officeDocument/2006/relationships/font" Target="fonts/MontserratMedium-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ontserratMedium-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b5c8d8c9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b5c8d8c9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b5c8d8c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b5c8d8c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b5c8d8c9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b5c8d8c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b5c8d8c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b5c8d8c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08075"/>
            <a:ext cx="8520600" cy="24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s" sz="3680">
                <a:latin typeface="Montserrat"/>
                <a:ea typeface="Montserrat"/>
                <a:cs typeface="Montserrat"/>
                <a:sym typeface="Montserrat"/>
              </a:rPr>
              <a:t>PROPUESTA DE </a:t>
            </a:r>
            <a:r>
              <a:rPr b="1" lang="es" sz="3680">
                <a:latin typeface="Montserrat"/>
                <a:ea typeface="Montserrat"/>
                <a:cs typeface="Montserrat"/>
                <a:sym typeface="Montserrat"/>
              </a:rPr>
              <a:t>PROYECTO </a:t>
            </a:r>
            <a:endParaRPr b="1" sz="3680">
              <a:latin typeface="Montserrat"/>
              <a:ea typeface="Montserrat"/>
              <a:cs typeface="Montserrat"/>
              <a:sym typeface="Montserrat"/>
            </a:endParaRPr>
          </a:p>
          <a:p>
            <a:pPr indent="0" lvl="0" marL="0" rtl="0" algn="ctr">
              <a:spcBef>
                <a:spcPts val="0"/>
              </a:spcBef>
              <a:spcAft>
                <a:spcPts val="0"/>
              </a:spcAft>
              <a:buSzPts val="990"/>
              <a:buNone/>
            </a:pPr>
            <a:r>
              <a:rPr lang="es" sz="3680">
                <a:latin typeface="Montserrat Medium"/>
                <a:ea typeface="Montserrat Medium"/>
                <a:cs typeface="Montserrat Medium"/>
                <a:sym typeface="Montserrat Medium"/>
              </a:rPr>
              <a:t>“SISTEMA </a:t>
            </a:r>
            <a:r>
              <a:rPr b="1" i="1" lang="es" sz="3680">
                <a:latin typeface="Montserrat"/>
                <a:ea typeface="Montserrat"/>
                <a:cs typeface="Montserrat"/>
                <a:sym typeface="Montserrat"/>
              </a:rPr>
              <a:t>ANB</a:t>
            </a:r>
            <a:r>
              <a:rPr lang="es" sz="3680">
                <a:latin typeface="Montserrat Medium"/>
                <a:ea typeface="Montserrat Medium"/>
                <a:cs typeface="Montserrat Medium"/>
                <a:sym typeface="Montserrat Medium"/>
              </a:rPr>
              <a:t>”</a:t>
            </a:r>
            <a:endParaRPr sz="3680">
              <a:latin typeface="Montserrat Medium"/>
              <a:ea typeface="Montserrat Medium"/>
              <a:cs typeface="Montserrat Medium"/>
              <a:sym typeface="Montserrat Medium"/>
            </a:endParaRPr>
          </a:p>
          <a:p>
            <a:pPr indent="0" lvl="0" marL="0" rtl="0" algn="ctr">
              <a:spcBef>
                <a:spcPts val="0"/>
              </a:spcBef>
              <a:spcAft>
                <a:spcPts val="0"/>
              </a:spcAft>
              <a:buSzPts val="990"/>
              <a:buNone/>
            </a:pPr>
            <a:r>
              <a:rPr i="1" lang="es" sz="2500">
                <a:latin typeface="Montserrat"/>
                <a:ea typeface="Montserrat"/>
                <a:cs typeface="Montserrat"/>
                <a:sym typeface="Montserrat"/>
              </a:rPr>
              <a:t>Ingeniería Informática</a:t>
            </a:r>
            <a:endParaRPr i="1" sz="2500">
              <a:latin typeface="Montserrat"/>
              <a:ea typeface="Montserrat"/>
              <a:cs typeface="Montserrat"/>
              <a:sym typeface="Montserrat"/>
            </a:endParaRPr>
          </a:p>
          <a:p>
            <a:pPr indent="0" lvl="0" marL="0" rtl="0" algn="ctr">
              <a:spcBef>
                <a:spcPts val="0"/>
              </a:spcBef>
              <a:spcAft>
                <a:spcPts val="0"/>
              </a:spcAft>
              <a:buSzPts val="990"/>
              <a:buNone/>
            </a:pPr>
            <a:r>
              <a:rPr i="1" lang="es" sz="2000">
                <a:latin typeface="Montserrat"/>
                <a:ea typeface="Montserrat"/>
                <a:cs typeface="Montserrat"/>
                <a:sym typeface="Montserrat"/>
              </a:rPr>
              <a:t>Capstone 002D</a:t>
            </a:r>
            <a:endParaRPr i="1" sz="2000">
              <a:latin typeface="Montserrat"/>
              <a:ea typeface="Montserrat"/>
              <a:cs typeface="Montserrat"/>
              <a:sym typeface="Montserrat"/>
            </a:endParaRPr>
          </a:p>
          <a:p>
            <a:pPr indent="0" lvl="0" marL="0" rtl="0" algn="ctr">
              <a:spcBef>
                <a:spcPts val="0"/>
              </a:spcBef>
              <a:spcAft>
                <a:spcPts val="0"/>
              </a:spcAft>
              <a:buSzPts val="990"/>
              <a:buNone/>
            </a:pPr>
            <a:r>
              <a:rPr lang="es" sz="1800">
                <a:latin typeface="Montserrat"/>
                <a:ea typeface="Montserrat"/>
                <a:cs typeface="Montserrat"/>
                <a:sym typeface="Montserrat"/>
              </a:rPr>
              <a:t>06-09-2024</a:t>
            </a:r>
            <a:endParaRPr sz="1800">
              <a:latin typeface="Montserrat"/>
              <a:ea typeface="Montserrat"/>
              <a:cs typeface="Montserrat"/>
              <a:sym typeface="Montserrat"/>
            </a:endParaRPr>
          </a:p>
        </p:txBody>
      </p:sp>
      <p:sp>
        <p:nvSpPr>
          <p:cNvPr id="55" name="Google Shape;55;p13"/>
          <p:cNvSpPr txBox="1"/>
          <p:nvPr>
            <p:ph idx="1" type="subTitle"/>
          </p:nvPr>
        </p:nvSpPr>
        <p:spPr>
          <a:xfrm>
            <a:off x="311700" y="3480900"/>
            <a:ext cx="8520600" cy="1057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s" sz="1200">
                <a:solidFill>
                  <a:srgbClr val="F3F3F3"/>
                </a:solidFill>
                <a:latin typeface="Montserrat"/>
                <a:ea typeface="Montserrat"/>
                <a:cs typeface="Montserrat"/>
                <a:sym typeface="Montserrat"/>
              </a:rPr>
              <a:t>Profesor</a:t>
            </a:r>
            <a:endParaRPr b="1" sz="1200">
              <a:solidFill>
                <a:srgbClr val="F3F3F3"/>
              </a:solidFill>
              <a:latin typeface="Montserrat"/>
              <a:ea typeface="Montserrat"/>
              <a:cs typeface="Montserrat"/>
              <a:sym typeface="Montserrat"/>
            </a:endParaRPr>
          </a:p>
          <a:p>
            <a:pPr indent="0" lvl="0" marL="0" rtl="0" algn="ctr">
              <a:spcBef>
                <a:spcPts val="0"/>
              </a:spcBef>
              <a:spcAft>
                <a:spcPts val="0"/>
              </a:spcAft>
              <a:buNone/>
            </a:pPr>
            <a:r>
              <a:rPr i="1" lang="es" sz="1200">
                <a:solidFill>
                  <a:srgbClr val="F3F3F3"/>
                </a:solidFill>
                <a:latin typeface="Montserrat"/>
                <a:ea typeface="Montserrat"/>
                <a:cs typeface="Montserrat"/>
                <a:sym typeface="Montserrat"/>
              </a:rPr>
              <a:t>Alvaro A. </a:t>
            </a:r>
            <a:r>
              <a:rPr b="1" i="1" lang="es" sz="1200">
                <a:solidFill>
                  <a:srgbClr val="F3F3F3"/>
                </a:solidFill>
                <a:latin typeface="Montserrat"/>
                <a:ea typeface="Montserrat"/>
                <a:cs typeface="Montserrat"/>
                <a:sym typeface="Montserrat"/>
              </a:rPr>
              <a:t>Mellado</a:t>
            </a:r>
            <a:endParaRPr i="1" sz="1200">
              <a:solidFill>
                <a:srgbClr val="F3F3F3"/>
              </a:solidFill>
              <a:latin typeface="Montserrat"/>
              <a:ea typeface="Montserrat"/>
              <a:cs typeface="Montserrat"/>
              <a:sym typeface="Montserrat"/>
            </a:endParaRPr>
          </a:p>
          <a:p>
            <a:pPr indent="0" lvl="0" marL="0" rtl="0" algn="ctr">
              <a:spcBef>
                <a:spcPts val="0"/>
              </a:spcBef>
              <a:spcAft>
                <a:spcPts val="0"/>
              </a:spcAft>
              <a:buNone/>
            </a:pPr>
            <a:r>
              <a:t/>
            </a:r>
            <a:endParaRPr b="1" sz="12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s" sz="1200">
                <a:solidFill>
                  <a:srgbClr val="F3F3F3"/>
                </a:solidFill>
                <a:latin typeface="Montserrat"/>
                <a:ea typeface="Montserrat"/>
                <a:cs typeface="Montserrat"/>
                <a:sym typeface="Montserrat"/>
              </a:rPr>
              <a:t>Integrantes</a:t>
            </a:r>
            <a:endParaRPr b="1" sz="1200">
              <a:solidFill>
                <a:srgbClr val="F3F3F3"/>
              </a:solidFill>
              <a:latin typeface="Montserrat"/>
              <a:ea typeface="Montserrat"/>
              <a:cs typeface="Montserrat"/>
              <a:sym typeface="Montserrat"/>
            </a:endParaRPr>
          </a:p>
          <a:p>
            <a:pPr indent="0" lvl="0" marL="0" rtl="0" algn="ctr">
              <a:spcBef>
                <a:spcPts val="0"/>
              </a:spcBef>
              <a:spcAft>
                <a:spcPts val="0"/>
              </a:spcAft>
              <a:buNone/>
            </a:pPr>
            <a:r>
              <a:rPr i="1" lang="es" sz="1200">
                <a:solidFill>
                  <a:srgbClr val="F3F3F3"/>
                </a:solidFill>
                <a:latin typeface="Montserrat"/>
                <a:ea typeface="Montserrat"/>
                <a:cs typeface="Montserrat"/>
                <a:sym typeface="Montserrat"/>
              </a:rPr>
              <a:t>Alejandro F. </a:t>
            </a:r>
            <a:r>
              <a:rPr b="1" i="1" lang="es" sz="1200">
                <a:solidFill>
                  <a:srgbClr val="F3F3F3"/>
                </a:solidFill>
                <a:latin typeface="Montserrat"/>
                <a:ea typeface="Montserrat"/>
                <a:cs typeface="Montserrat"/>
                <a:sym typeface="Montserrat"/>
              </a:rPr>
              <a:t>Escobedo</a:t>
            </a:r>
            <a:r>
              <a:rPr i="1" lang="es" sz="1200">
                <a:solidFill>
                  <a:srgbClr val="F3F3F3"/>
                </a:solidFill>
                <a:latin typeface="Montserrat"/>
                <a:ea typeface="Montserrat"/>
                <a:cs typeface="Montserrat"/>
                <a:sym typeface="Montserrat"/>
              </a:rPr>
              <a:t> - Nicolas R. </a:t>
            </a:r>
            <a:r>
              <a:rPr b="1" i="1" lang="es" sz="1200">
                <a:solidFill>
                  <a:srgbClr val="F3F3F3"/>
                </a:solidFill>
                <a:latin typeface="Montserrat"/>
                <a:ea typeface="Montserrat"/>
                <a:cs typeface="Montserrat"/>
                <a:sym typeface="Montserrat"/>
              </a:rPr>
              <a:t>Moreno</a:t>
            </a:r>
            <a:r>
              <a:rPr i="1" lang="es" sz="1200">
                <a:solidFill>
                  <a:srgbClr val="F3F3F3"/>
                </a:solidFill>
                <a:latin typeface="Montserrat"/>
                <a:ea typeface="Montserrat"/>
                <a:cs typeface="Montserrat"/>
                <a:sym typeface="Montserrat"/>
              </a:rPr>
              <a:t> - Benjamin A. </a:t>
            </a:r>
            <a:r>
              <a:rPr b="1" i="1" lang="es" sz="1200">
                <a:solidFill>
                  <a:srgbClr val="F3F3F3"/>
                </a:solidFill>
                <a:latin typeface="Montserrat"/>
                <a:ea typeface="Montserrat"/>
                <a:cs typeface="Montserrat"/>
                <a:sym typeface="Montserrat"/>
              </a:rPr>
              <a:t>Tagle</a:t>
            </a:r>
            <a:endParaRPr b="1" i="1" sz="1200">
              <a:solidFill>
                <a:srgbClr val="F3F3F3"/>
              </a:solidFill>
              <a:latin typeface="Montserrat"/>
              <a:ea typeface="Montserrat"/>
              <a:cs typeface="Montserrat"/>
              <a:sym typeface="Montserrat"/>
            </a:endParaRPr>
          </a:p>
        </p:txBody>
      </p:sp>
      <p:pic>
        <p:nvPicPr>
          <p:cNvPr id="56" name="Google Shape;56;p13"/>
          <p:cNvPicPr preferRelativeResize="0"/>
          <p:nvPr/>
        </p:nvPicPr>
        <p:blipFill>
          <a:blip r:embed="rId3">
            <a:alphaModFix amt="48000"/>
          </a:blip>
          <a:stretch>
            <a:fillRect/>
          </a:stretch>
        </p:blipFill>
        <p:spPr>
          <a:xfrm>
            <a:off x="3840163" y="4695359"/>
            <a:ext cx="1463675" cy="32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mt="30000"/>
          </a:blip>
          <a:stretch>
            <a:fillRect/>
          </a:stretch>
        </p:blipFill>
        <p:spPr>
          <a:xfrm flipH="1">
            <a:off x="6382775" y="978975"/>
            <a:ext cx="4246075" cy="4252975"/>
          </a:xfrm>
          <a:prstGeom prst="rect">
            <a:avLst/>
          </a:prstGeom>
          <a:noFill/>
          <a:ln>
            <a:noFill/>
          </a:ln>
        </p:spPr>
      </p:pic>
      <p:sp>
        <p:nvSpPr>
          <p:cNvPr id="62" name="Google Shape;62;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500">
                <a:latin typeface="Montserrat"/>
                <a:ea typeface="Montserrat"/>
                <a:cs typeface="Montserrat"/>
                <a:sym typeface="Montserrat"/>
              </a:rPr>
              <a:t>CONTEXTO</a:t>
            </a:r>
            <a:endParaRPr b="1" sz="2500">
              <a:latin typeface="Montserrat"/>
              <a:ea typeface="Montserrat"/>
              <a:cs typeface="Montserrat"/>
              <a:sym typeface="Montserrat"/>
            </a:endParaRPr>
          </a:p>
        </p:txBody>
      </p:sp>
      <p:pic>
        <p:nvPicPr>
          <p:cNvPr id="63" name="Google Shape;63;p14"/>
          <p:cNvPicPr preferRelativeResize="0"/>
          <p:nvPr/>
        </p:nvPicPr>
        <p:blipFill>
          <a:blip r:embed="rId4">
            <a:alphaModFix amt="48000"/>
          </a:blip>
          <a:stretch>
            <a:fillRect/>
          </a:stretch>
        </p:blipFill>
        <p:spPr>
          <a:xfrm>
            <a:off x="3840163" y="4695359"/>
            <a:ext cx="1463675" cy="328200"/>
          </a:xfrm>
          <a:prstGeom prst="rect">
            <a:avLst/>
          </a:prstGeom>
          <a:noFill/>
          <a:ln>
            <a:noFill/>
          </a:ln>
        </p:spPr>
      </p:pic>
      <p:sp>
        <p:nvSpPr>
          <p:cNvPr id="64" name="Google Shape;64;p14"/>
          <p:cNvSpPr txBox="1"/>
          <p:nvPr>
            <p:ph idx="4294967295" type="body"/>
          </p:nvPr>
        </p:nvSpPr>
        <p:spPr>
          <a:xfrm>
            <a:off x="311700" y="1170499"/>
            <a:ext cx="8520600" cy="3366900"/>
          </a:xfrm>
          <a:prstGeom prst="rect">
            <a:avLst/>
          </a:prstGeom>
        </p:spPr>
        <p:txBody>
          <a:bodyPr anchorCtr="0" anchor="t" bIns="91425" lIns="91425" spcFirstLastPara="1" rIns="91425" wrap="square" tIns="91425">
            <a:normAutofit fontScale="47500" lnSpcReduction="20000"/>
          </a:bodyPr>
          <a:lstStyle/>
          <a:p>
            <a:pPr indent="0" lvl="0" marL="457200" rtl="0" algn="l">
              <a:spcBef>
                <a:spcPts val="0"/>
              </a:spcBef>
              <a:spcAft>
                <a:spcPts val="0"/>
              </a:spcAft>
              <a:buNone/>
            </a:pPr>
            <a:r>
              <a:rPr b="1" i="1" lang="es">
                <a:solidFill>
                  <a:schemeClr val="dk1"/>
                </a:solidFill>
                <a:latin typeface="Montserrat"/>
                <a:ea typeface="Montserrat"/>
                <a:cs typeface="Montserrat"/>
                <a:sym typeface="Montserrat"/>
              </a:rPr>
              <a:t>El proyecto "Sistema ANB" se enfoca en el desarrollo de una solución tecnológica integral para una cadena de cafeterías en Santiago de Chile. Esta solución consiste en una aplicación web y móvil que busca mejorar la fidelización de clientes y facilitar el acceso a información clave sobre productos y locales.</a:t>
            </a:r>
            <a:endParaRPr b="1" i="1">
              <a:solidFill>
                <a:schemeClr val="dk1"/>
              </a:solidFill>
              <a:latin typeface="Montserrat"/>
              <a:ea typeface="Montserrat"/>
              <a:cs typeface="Montserrat"/>
              <a:sym typeface="Montserrat"/>
            </a:endParaRPr>
          </a:p>
          <a:p>
            <a:pPr indent="0" lvl="0" marL="457200" rtl="0" algn="l">
              <a:spcBef>
                <a:spcPts val="1200"/>
              </a:spcBef>
              <a:spcAft>
                <a:spcPts val="0"/>
              </a:spcAft>
              <a:buNone/>
            </a:pPr>
            <a:r>
              <a:rPr b="1" i="1" lang="es">
                <a:solidFill>
                  <a:schemeClr val="dk1"/>
                </a:solidFill>
                <a:latin typeface="Montserrat"/>
                <a:ea typeface="Montserrat"/>
                <a:cs typeface="Montserrat"/>
                <a:sym typeface="Montserrat"/>
              </a:rPr>
              <a:t>Objetivo General:</a:t>
            </a:r>
            <a:endParaRPr b="1" i="1">
              <a:solidFill>
                <a:schemeClr val="dk1"/>
              </a:solidFill>
              <a:latin typeface="Montserrat"/>
              <a:ea typeface="Montserrat"/>
              <a:cs typeface="Montserrat"/>
              <a:sym typeface="Montserrat"/>
            </a:endParaRPr>
          </a:p>
          <a:p>
            <a:pPr indent="0" lvl="0" marL="457200" rtl="0" algn="l">
              <a:spcBef>
                <a:spcPts val="1200"/>
              </a:spcBef>
              <a:spcAft>
                <a:spcPts val="0"/>
              </a:spcAft>
              <a:buNone/>
            </a:pPr>
            <a:r>
              <a:rPr i="1" lang="es">
                <a:solidFill>
                  <a:schemeClr val="dk1"/>
                </a:solidFill>
                <a:latin typeface="Montserrat"/>
                <a:ea typeface="Montserrat"/>
                <a:cs typeface="Montserrat"/>
                <a:sym typeface="Montserrat"/>
              </a:rPr>
              <a:t>El proyecto tiene como meta automatizar procesos manuales de la cafetería, como la acumulación de compras, proporcionando una plataforma digital accesible y amigable tanto para clientes como para empleados.</a:t>
            </a:r>
            <a:endParaRPr i="1">
              <a:solidFill>
                <a:schemeClr val="dk1"/>
              </a:solidFill>
              <a:latin typeface="Montserrat"/>
              <a:ea typeface="Montserrat"/>
              <a:cs typeface="Montserrat"/>
              <a:sym typeface="Montserrat"/>
            </a:endParaRPr>
          </a:p>
          <a:p>
            <a:pPr indent="0" lvl="0" marL="457200" rtl="0" algn="l">
              <a:spcBef>
                <a:spcPts val="1200"/>
              </a:spcBef>
              <a:spcAft>
                <a:spcPts val="0"/>
              </a:spcAft>
              <a:buNone/>
            </a:pPr>
            <a:r>
              <a:rPr b="1" i="1" lang="es">
                <a:solidFill>
                  <a:schemeClr val="dk1"/>
                </a:solidFill>
                <a:latin typeface="Montserrat"/>
                <a:ea typeface="Montserrat"/>
                <a:cs typeface="Montserrat"/>
                <a:sym typeface="Montserrat"/>
              </a:rPr>
              <a:t>Relevancia del Proyecto:</a:t>
            </a:r>
            <a:endParaRPr b="1" i="1">
              <a:solidFill>
                <a:schemeClr val="dk1"/>
              </a:solidFill>
              <a:latin typeface="Montserrat"/>
              <a:ea typeface="Montserrat"/>
              <a:cs typeface="Montserrat"/>
              <a:sym typeface="Montserrat"/>
            </a:endParaRPr>
          </a:p>
          <a:p>
            <a:pPr indent="0" lvl="0" marL="457200" rtl="0" algn="l">
              <a:spcBef>
                <a:spcPts val="1200"/>
              </a:spcBef>
              <a:spcAft>
                <a:spcPts val="0"/>
              </a:spcAft>
              <a:buNone/>
            </a:pPr>
            <a:r>
              <a:rPr i="1" lang="es">
                <a:solidFill>
                  <a:schemeClr val="dk1"/>
                </a:solidFill>
                <a:latin typeface="Montserrat"/>
                <a:ea typeface="Montserrat"/>
                <a:cs typeface="Montserrat"/>
                <a:sym typeface="Montserrat"/>
              </a:rPr>
              <a:t>La necesidad de modernización y digitalización en las pequeñas y medianas empresas (pymes) es cada vez mayor. Este proyecto busca responder a esa demanda ofreciendo una herramienta que no solo mejora la experiencia del cliente, sino que también optimiza la eficiencia operativa del negocio. Al implementar un sistema que gestiona descuentos personalizados, acumula compras y muestra un menú interactivo, se espera mejorar la lealtad de los clientes hacia la cafetería.</a:t>
            </a:r>
            <a:endParaRPr i="1">
              <a:solidFill>
                <a:schemeClr val="dk1"/>
              </a:solidFill>
              <a:latin typeface="Montserrat"/>
              <a:ea typeface="Montserrat"/>
              <a:cs typeface="Montserrat"/>
              <a:sym typeface="Montserrat"/>
            </a:endParaRPr>
          </a:p>
          <a:p>
            <a:pPr indent="0" lvl="0" marL="457200" rtl="0" algn="l">
              <a:spcBef>
                <a:spcPts val="1200"/>
              </a:spcBef>
              <a:spcAft>
                <a:spcPts val="0"/>
              </a:spcAft>
              <a:buNone/>
            </a:pPr>
            <a:r>
              <a:rPr b="1" i="1" lang="es">
                <a:solidFill>
                  <a:schemeClr val="dk1"/>
                </a:solidFill>
                <a:latin typeface="Montserrat"/>
                <a:ea typeface="Montserrat"/>
                <a:cs typeface="Montserrat"/>
                <a:sym typeface="Montserrat"/>
              </a:rPr>
              <a:t>Justificación:</a:t>
            </a:r>
            <a:endParaRPr b="1" i="1">
              <a:solidFill>
                <a:schemeClr val="dk1"/>
              </a:solidFill>
              <a:latin typeface="Montserrat"/>
              <a:ea typeface="Montserrat"/>
              <a:cs typeface="Montserrat"/>
              <a:sym typeface="Montserrat"/>
            </a:endParaRPr>
          </a:p>
          <a:p>
            <a:pPr indent="0" lvl="0" marL="457200" rtl="0" algn="l">
              <a:spcBef>
                <a:spcPts val="1200"/>
              </a:spcBef>
              <a:spcAft>
                <a:spcPts val="0"/>
              </a:spcAft>
              <a:buNone/>
            </a:pPr>
            <a:r>
              <a:rPr i="1" lang="es">
                <a:solidFill>
                  <a:schemeClr val="dk1"/>
                </a:solidFill>
                <a:latin typeface="Montserrat"/>
                <a:ea typeface="Montserrat"/>
                <a:cs typeface="Montserrat"/>
                <a:sym typeface="Montserrat"/>
              </a:rPr>
              <a:t>El tema fue seleccionado porque uno de los integrantes del equipo trabaja en una cafetería con la necesidad de incrementar la fidelización de sus clientes. Además, este proyecto se ajusta a las tendencias globales de digitalización en las pymes, aportando soluciones que son de gran relevancia para el ámbito laboral de los estudiantes involucrados.</a:t>
            </a:r>
            <a:endParaRPr i="1">
              <a:solidFill>
                <a:schemeClr val="dk1"/>
              </a:solidFill>
              <a:latin typeface="Montserrat"/>
              <a:ea typeface="Montserrat"/>
              <a:cs typeface="Montserrat"/>
              <a:sym typeface="Montserrat"/>
            </a:endParaRPr>
          </a:p>
          <a:p>
            <a:pPr indent="0" lvl="0" marL="457200" rtl="0" algn="l">
              <a:spcBef>
                <a:spcPts val="1200"/>
              </a:spcBef>
              <a:spcAft>
                <a:spcPts val="1200"/>
              </a:spcAft>
              <a:buNone/>
            </a:pPr>
            <a:r>
              <a:t/>
            </a:r>
            <a:endParaRPr b="1" i="1">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mt="30000"/>
          </a:blip>
          <a:stretch>
            <a:fillRect/>
          </a:stretch>
        </p:blipFill>
        <p:spPr>
          <a:xfrm>
            <a:off x="5696975" y="404025"/>
            <a:ext cx="5490500" cy="5490500"/>
          </a:xfrm>
          <a:prstGeom prst="rect">
            <a:avLst/>
          </a:prstGeom>
          <a:noFill/>
          <a:ln>
            <a:noFill/>
          </a:ln>
        </p:spPr>
      </p:pic>
      <p:sp>
        <p:nvSpPr>
          <p:cNvPr id="70" name="Google Shape;70;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500">
                <a:latin typeface="Montserrat"/>
                <a:ea typeface="Montserrat"/>
                <a:cs typeface="Montserrat"/>
                <a:sym typeface="Montserrat"/>
              </a:rPr>
              <a:t>FUNCIONES</a:t>
            </a:r>
            <a:endParaRPr b="1" sz="2500">
              <a:latin typeface="Montserrat"/>
              <a:ea typeface="Montserrat"/>
              <a:cs typeface="Montserrat"/>
              <a:sym typeface="Montserrat"/>
            </a:endParaRPr>
          </a:p>
        </p:txBody>
      </p:sp>
      <p:sp>
        <p:nvSpPr>
          <p:cNvPr id="71" name="Google Shape;71;p15"/>
          <p:cNvSpPr txBox="1"/>
          <p:nvPr>
            <p:ph idx="4294967295" type="body"/>
          </p:nvPr>
        </p:nvSpPr>
        <p:spPr>
          <a:xfrm>
            <a:off x="311700" y="1170499"/>
            <a:ext cx="8520600" cy="33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s">
                <a:solidFill>
                  <a:schemeClr val="dk1"/>
                </a:solidFill>
                <a:latin typeface="Montserrat"/>
                <a:ea typeface="Montserrat"/>
                <a:cs typeface="Montserrat"/>
                <a:sym typeface="Montserrat"/>
              </a:rPr>
              <a:t>3 Tipos de Usuarios </a:t>
            </a:r>
            <a:endParaRPr b="1" i="1">
              <a:solidFill>
                <a:schemeClr val="dk1"/>
              </a:solidFill>
              <a:latin typeface="Montserrat"/>
              <a:ea typeface="Montserrat"/>
              <a:cs typeface="Montserrat"/>
              <a:sym typeface="Montserrat"/>
            </a:endParaRPr>
          </a:p>
          <a:p>
            <a:pPr indent="457200" lvl="0" marL="0" rtl="0" algn="l">
              <a:spcBef>
                <a:spcPts val="1200"/>
              </a:spcBef>
              <a:spcAft>
                <a:spcPts val="0"/>
              </a:spcAft>
              <a:buNone/>
            </a:pPr>
            <a:r>
              <a:rPr i="1" lang="es" sz="1700">
                <a:solidFill>
                  <a:schemeClr val="dk1"/>
                </a:solidFill>
                <a:latin typeface="Montserrat"/>
                <a:ea typeface="Montserrat"/>
                <a:cs typeface="Montserrat"/>
                <a:sym typeface="Montserrat"/>
              </a:rPr>
              <a:t>Usuario Administrador, Usuario Cliente, Usuario Empleado.</a:t>
            </a:r>
            <a:endParaRPr i="1" sz="1700">
              <a:solidFill>
                <a:schemeClr val="dk1"/>
              </a:solidFill>
              <a:latin typeface="Montserrat"/>
              <a:ea typeface="Montserrat"/>
              <a:cs typeface="Montserrat"/>
              <a:sym typeface="Montserrat"/>
            </a:endParaRPr>
          </a:p>
          <a:p>
            <a:pPr indent="0" lvl="0" marL="0" rtl="0" algn="l">
              <a:spcBef>
                <a:spcPts val="1200"/>
              </a:spcBef>
              <a:spcAft>
                <a:spcPts val="0"/>
              </a:spcAft>
              <a:buNone/>
            </a:pPr>
            <a:r>
              <a:rPr b="1" i="1" lang="es">
                <a:solidFill>
                  <a:schemeClr val="dk1"/>
                </a:solidFill>
                <a:latin typeface="Montserrat"/>
                <a:ea typeface="Montserrat"/>
                <a:cs typeface="Montserrat"/>
                <a:sym typeface="Montserrat"/>
              </a:rPr>
              <a:t>Aplicación web y mobile</a:t>
            </a:r>
            <a:r>
              <a:rPr i="1" lang="es">
                <a:solidFill>
                  <a:schemeClr val="dk1"/>
                </a:solidFill>
                <a:latin typeface="Montserrat"/>
                <a:ea typeface="Montserrat"/>
                <a:cs typeface="Montserrat"/>
                <a:sym typeface="Montserrat"/>
              </a:rPr>
              <a:t> que contiene diferentes apartados:</a:t>
            </a:r>
            <a:endParaRPr i="1">
              <a:solidFill>
                <a:schemeClr val="dk1"/>
              </a:solidFill>
              <a:latin typeface="Montserrat"/>
              <a:ea typeface="Montserrat"/>
              <a:cs typeface="Montserrat"/>
              <a:sym typeface="Montserrat"/>
            </a:endParaRPr>
          </a:p>
          <a:p>
            <a:pPr indent="0" lvl="0" marL="457200" rtl="0" algn="l">
              <a:spcBef>
                <a:spcPts val="1200"/>
              </a:spcBef>
              <a:spcAft>
                <a:spcPts val="0"/>
              </a:spcAft>
              <a:buNone/>
            </a:pPr>
            <a:r>
              <a:rPr i="1" lang="es">
                <a:solidFill>
                  <a:schemeClr val="dk1"/>
                </a:solidFill>
                <a:latin typeface="Montserrat"/>
                <a:ea typeface="Montserrat"/>
                <a:cs typeface="Montserrat"/>
                <a:sym typeface="Montserrat"/>
              </a:rPr>
              <a:t>Landing page con información (</a:t>
            </a:r>
            <a:r>
              <a:rPr i="1" lang="es">
                <a:solidFill>
                  <a:schemeClr val="dk1"/>
                </a:solidFill>
                <a:latin typeface="Montserrat"/>
                <a:ea typeface="Montserrat"/>
                <a:cs typeface="Montserrat"/>
                <a:sym typeface="Montserrat"/>
              </a:rPr>
              <a:t>historia</a:t>
            </a:r>
            <a:r>
              <a:rPr i="1" lang="es">
                <a:solidFill>
                  <a:schemeClr val="dk1"/>
                </a:solidFill>
                <a:latin typeface="Montserrat"/>
                <a:ea typeface="Montserrat"/>
                <a:cs typeface="Montserrat"/>
                <a:sym typeface="Montserrat"/>
              </a:rPr>
              <a:t>, misión, </a:t>
            </a:r>
            <a:r>
              <a:rPr i="1" lang="es">
                <a:solidFill>
                  <a:schemeClr val="dk1"/>
                </a:solidFill>
                <a:latin typeface="Montserrat"/>
                <a:ea typeface="Montserrat"/>
                <a:cs typeface="Montserrat"/>
                <a:sym typeface="Montserrat"/>
              </a:rPr>
              <a:t>cómo</a:t>
            </a:r>
            <a:r>
              <a:rPr i="1" lang="es">
                <a:solidFill>
                  <a:schemeClr val="dk1"/>
                </a:solidFill>
                <a:latin typeface="Montserrat"/>
                <a:ea typeface="Montserrat"/>
                <a:cs typeface="Montserrat"/>
                <a:sym typeface="Montserrat"/>
              </a:rPr>
              <a:t> llegar, horarios, etc)</a:t>
            </a:r>
            <a:endParaRPr i="1">
              <a:solidFill>
                <a:schemeClr val="dk1"/>
              </a:solidFill>
              <a:latin typeface="Montserrat"/>
              <a:ea typeface="Montserrat"/>
              <a:cs typeface="Montserrat"/>
              <a:sym typeface="Montserrat"/>
            </a:endParaRPr>
          </a:p>
          <a:p>
            <a:pPr indent="0" lvl="0" marL="457200" rtl="0" algn="l">
              <a:spcBef>
                <a:spcPts val="1200"/>
              </a:spcBef>
              <a:spcAft>
                <a:spcPts val="1200"/>
              </a:spcAft>
              <a:buNone/>
            </a:pPr>
            <a:r>
              <a:rPr i="1" lang="es">
                <a:solidFill>
                  <a:schemeClr val="dk1"/>
                </a:solidFill>
                <a:latin typeface="Montserrat"/>
                <a:ea typeface="Montserrat"/>
                <a:cs typeface="Montserrat"/>
                <a:sym typeface="Montserrat"/>
              </a:rPr>
              <a:t>Menú interactivo [productos disponibles(descripción, precio, disponibilidad)]</a:t>
            </a:r>
            <a:endParaRPr b="1" i="1">
              <a:solidFill>
                <a:schemeClr val="dk1"/>
              </a:solidFill>
              <a:latin typeface="Montserrat"/>
              <a:ea typeface="Montserrat"/>
              <a:cs typeface="Montserrat"/>
              <a:sym typeface="Montserrat"/>
            </a:endParaRPr>
          </a:p>
        </p:txBody>
      </p:sp>
      <p:pic>
        <p:nvPicPr>
          <p:cNvPr id="72" name="Google Shape;72;p15"/>
          <p:cNvPicPr preferRelativeResize="0"/>
          <p:nvPr/>
        </p:nvPicPr>
        <p:blipFill>
          <a:blip r:embed="rId4">
            <a:alphaModFix amt="48000"/>
          </a:blip>
          <a:stretch>
            <a:fillRect/>
          </a:stretch>
        </p:blipFill>
        <p:spPr>
          <a:xfrm>
            <a:off x="3840163" y="4695359"/>
            <a:ext cx="1463675" cy="32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mt="30000"/>
          </a:blip>
          <a:stretch>
            <a:fillRect/>
          </a:stretch>
        </p:blipFill>
        <p:spPr>
          <a:xfrm flipH="1">
            <a:off x="6399175" y="1449850"/>
            <a:ext cx="3820975" cy="3820975"/>
          </a:xfrm>
          <a:prstGeom prst="rect">
            <a:avLst/>
          </a:prstGeom>
          <a:noFill/>
          <a:ln>
            <a:noFill/>
          </a:ln>
        </p:spPr>
      </p:pic>
      <p:sp>
        <p:nvSpPr>
          <p:cNvPr id="78" name="Google Shape;78;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500">
                <a:latin typeface="Montserrat"/>
                <a:ea typeface="Montserrat"/>
                <a:cs typeface="Montserrat"/>
                <a:sym typeface="Montserrat"/>
              </a:rPr>
              <a:t>FUNCIONALIDADES WEB Y MOBILE</a:t>
            </a:r>
            <a:endParaRPr i="1" sz="2500">
              <a:latin typeface="Montserrat Medium"/>
              <a:ea typeface="Montserrat Medium"/>
              <a:cs typeface="Montserrat Medium"/>
              <a:sym typeface="Montserrat Medium"/>
            </a:endParaRPr>
          </a:p>
        </p:txBody>
      </p:sp>
      <p:sp>
        <p:nvSpPr>
          <p:cNvPr id="79" name="Google Shape;79;p16"/>
          <p:cNvSpPr txBox="1"/>
          <p:nvPr>
            <p:ph idx="4294967295" type="body"/>
          </p:nvPr>
        </p:nvSpPr>
        <p:spPr>
          <a:xfrm>
            <a:off x="311700" y="1170500"/>
            <a:ext cx="8520600" cy="3524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i="1" lang="es">
                <a:solidFill>
                  <a:schemeClr val="dk1"/>
                </a:solidFill>
                <a:latin typeface="Montserrat"/>
                <a:ea typeface="Montserrat"/>
                <a:cs typeface="Montserrat"/>
                <a:sym typeface="Montserrat"/>
              </a:rPr>
              <a:t>Aplicación Web </a:t>
            </a:r>
            <a:endParaRPr b="1" i="1">
              <a:solidFill>
                <a:schemeClr val="dk1"/>
              </a:solidFill>
              <a:latin typeface="Montserrat"/>
              <a:ea typeface="Montserrat"/>
              <a:cs typeface="Montserrat"/>
              <a:sym typeface="Montserrat"/>
            </a:endParaRPr>
          </a:p>
          <a:p>
            <a:pPr indent="0" lvl="0" marL="0" rtl="0" algn="l">
              <a:spcBef>
                <a:spcPts val="1200"/>
              </a:spcBef>
              <a:spcAft>
                <a:spcPts val="0"/>
              </a:spcAft>
              <a:buNone/>
            </a:pPr>
            <a:r>
              <a:rPr b="1" i="1" lang="es">
                <a:solidFill>
                  <a:schemeClr val="dk1"/>
                </a:solidFill>
                <a:latin typeface="Montserrat"/>
                <a:ea typeface="Montserrat"/>
                <a:cs typeface="Montserrat"/>
                <a:sym typeface="Montserrat"/>
              </a:rPr>
              <a:t>	Admin </a:t>
            </a:r>
            <a:r>
              <a:rPr i="1" lang="es">
                <a:solidFill>
                  <a:schemeClr val="dk1"/>
                </a:solidFill>
                <a:latin typeface="Montserrat"/>
                <a:ea typeface="Montserrat"/>
                <a:cs typeface="Montserrat"/>
                <a:sym typeface="Montserrat"/>
              </a:rPr>
              <a:t>Agregar, modificar y/o eliminar; información, productos, clientes. </a:t>
            </a:r>
            <a:endParaRPr i="1">
              <a:solidFill>
                <a:schemeClr val="dk1"/>
              </a:solidFill>
              <a:latin typeface="Montserrat"/>
              <a:ea typeface="Montserrat"/>
              <a:cs typeface="Montserrat"/>
              <a:sym typeface="Montserrat"/>
            </a:endParaRPr>
          </a:p>
          <a:p>
            <a:pPr indent="0" lvl="0" marL="0" rtl="0" algn="l">
              <a:spcBef>
                <a:spcPts val="1200"/>
              </a:spcBef>
              <a:spcAft>
                <a:spcPts val="0"/>
              </a:spcAft>
              <a:buNone/>
            </a:pPr>
            <a:r>
              <a:rPr i="1" lang="es">
                <a:solidFill>
                  <a:schemeClr val="dk1"/>
                </a:solidFill>
                <a:latin typeface="Montserrat"/>
                <a:ea typeface="Montserrat"/>
                <a:cs typeface="Montserrat"/>
                <a:sym typeface="Montserrat"/>
              </a:rPr>
              <a:t>	</a:t>
            </a:r>
            <a:r>
              <a:rPr b="1" i="1" lang="es">
                <a:solidFill>
                  <a:schemeClr val="dk1"/>
                </a:solidFill>
                <a:latin typeface="Montserrat"/>
                <a:ea typeface="Montserrat"/>
                <a:cs typeface="Montserrat"/>
                <a:sym typeface="Montserrat"/>
              </a:rPr>
              <a:t>Admin </a:t>
            </a:r>
            <a:r>
              <a:rPr i="1" lang="es">
                <a:solidFill>
                  <a:schemeClr val="dk1"/>
                </a:solidFill>
                <a:latin typeface="Montserrat"/>
                <a:ea typeface="Montserrat"/>
                <a:cs typeface="Montserrat"/>
                <a:sym typeface="Montserrat"/>
              </a:rPr>
              <a:t>Ver y/o descargar dashboards.</a:t>
            </a:r>
            <a:endParaRPr i="1">
              <a:solidFill>
                <a:schemeClr val="dk1"/>
              </a:solidFill>
              <a:latin typeface="Montserrat"/>
              <a:ea typeface="Montserrat"/>
              <a:cs typeface="Montserrat"/>
              <a:sym typeface="Montserrat"/>
            </a:endParaRPr>
          </a:p>
          <a:p>
            <a:pPr indent="0" lvl="0" marL="0" rtl="0" algn="l">
              <a:spcBef>
                <a:spcPts val="1200"/>
              </a:spcBef>
              <a:spcAft>
                <a:spcPts val="0"/>
              </a:spcAft>
              <a:buNone/>
            </a:pPr>
            <a:r>
              <a:rPr i="1" lang="es">
                <a:solidFill>
                  <a:schemeClr val="dk1"/>
                </a:solidFill>
                <a:latin typeface="Montserrat"/>
                <a:ea typeface="Montserrat"/>
                <a:cs typeface="Montserrat"/>
                <a:sym typeface="Montserrat"/>
              </a:rPr>
              <a:t>	</a:t>
            </a:r>
            <a:r>
              <a:rPr b="1" i="1" lang="es">
                <a:solidFill>
                  <a:schemeClr val="dk1"/>
                </a:solidFill>
                <a:latin typeface="Montserrat"/>
                <a:ea typeface="Montserrat"/>
                <a:cs typeface="Montserrat"/>
                <a:sym typeface="Montserrat"/>
              </a:rPr>
              <a:t>Empleado </a:t>
            </a:r>
            <a:r>
              <a:rPr i="1" lang="es">
                <a:solidFill>
                  <a:schemeClr val="dk1"/>
                </a:solidFill>
                <a:latin typeface="Montserrat"/>
                <a:ea typeface="Montserrat"/>
                <a:cs typeface="Montserrat"/>
                <a:sym typeface="Montserrat"/>
              </a:rPr>
              <a:t>Agregar clientes, ver puntos acumulados, descuentos de cliente, etc.</a:t>
            </a:r>
            <a:endParaRPr i="1">
              <a:solidFill>
                <a:schemeClr val="dk1"/>
              </a:solidFill>
              <a:latin typeface="Montserrat"/>
              <a:ea typeface="Montserrat"/>
              <a:cs typeface="Montserrat"/>
              <a:sym typeface="Montserrat"/>
            </a:endParaRPr>
          </a:p>
          <a:p>
            <a:pPr indent="0" lvl="0" marL="0" rtl="0" algn="l">
              <a:spcBef>
                <a:spcPts val="1200"/>
              </a:spcBef>
              <a:spcAft>
                <a:spcPts val="0"/>
              </a:spcAft>
              <a:buNone/>
            </a:pPr>
            <a:r>
              <a:rPr i="1" lang="es">
                <a:solidFill>
                  <a:schemeClr val="dk1"/>
                </a:solidFill>
                <a:latin typeface="Montserrat"/>
                <a:ea typeface="Montserrat"/>
                <a:cs typeface="Montserrat"/>
                <a:sym typeface="Montserrat"/>
              </a:rPr>
              <a:t>	</a:t>
            </a:r>
            <a:endParaRPr i="1">
              <a:solidFill>
                <a:schemeClr val="dk1"/>
              </a:solidFill>
              <a:latin typeface="Montserrat"/>
              <a:ea typeface="Montserrat"/>
              <a:cs typeface="Montserrat"/>
              <a:sym typeface="Montserrat"/>
            </a:endParaRPr>
          </a:p>
          <a:p>
            <a:pPr indent="0" lvl="0" marL="0" rtl="0" algn="l">
              <a:spcBef>
                <a:spcPts val="1200"/>
              </a:spcBef>
              <a:spcAft>
                <a:spcPts val="0"/>
              </a:spcAft>
              <a:buNone/>
            </a:pPr>
            <a:r>
              <a:rPr b="1" i="1" lang="es">
                <a:solidFill>
                  <a:schemeClr val="dk1"/>
                </a:solidFill>
                <a:latin typeface="Montserrat"/>
                <a:ea typeface="Montserrat"/>
                <a:cs typeface="Montserrat"/>
                <a:sym typeface="Montserrat"/>
              </a:rPr>
              <a:t>Aplicación M</a:t>
            </a:r>
            <a:r>
              <a:rPr b="1" i="1" lang="es">
                <a:solidFill>
                  <a:schemeClr val="dk1"/>
                </a:solidFill>
                <a:latin typeface="Montserrat"/>
                <a:ea typeface="Montserrat"/>
                <a:cs typeface="Montserrat"/>
                <a:sym typeface="Montserrat"/>
              </a:rPr>
              <a:t>obile</a:t>
            </a:r>
            <a:endParaRPr i="1">
              <a:solidFill>
                <a:schemeClr val="dk1"/>
              </a:solidFill>
              <a:latin typeface="Montserrat"/>
              <a:ea typeface="Montserrat"/>
              <a:cs typeface="Montserrat"/>
              <a:sym typeface="Montserrat"/>
            </a:endParaRPr>
          </a:p>
          <a:p>
            <a:pPr indent="0" lvl="0" marL="0" rtl="0" algn="l">
              <a:spcBef>
                <a:spcPts val="1200"/>
              </a:spcBef>
              <a:spcAft>
                <a:spcPts val="0"/>
              </a:spcAft>
              <a:buNone/>
            </a:pPr>
            <a:r>
              <a:rPr i="1" lang="es">
                <a:solidFill>
                  <a:schemeClr val="dk1"/>
                </a:solidFill>
                <a:latin typeface="Montserrat"/>
                <a:ea typeface="Montserrat"/>
                <a:cs typeface="Montserrat"/>
                <a:sym typeface="Montserrat"/>
              </a:rPr>
              <a:t>	</a:t>
            </a:r>
            <a:r>
              <a:rPr b="1" i="1" lang="es">
                <a:solidFill>
                  <a:schemeClr val="dk1"/>
                </a:solidFill>
                <a:latin typeface="Montserrat"/>
                <a:ea typeface="Montserrat"/>
                <a:cs typeface="Montserrat"/>
                <a:sym typeface="Montserrat"/>
              </a:rPr>
              <a:t>Admin </a:t>
            </a:r>
            <a:r>
              <a:rPr i="1" lang="es">
                <a:solidFill>
                  <a:schemeClr val="dk1"/>
                </a:solidFill>
                <a:latin typeface="Montserrat"/>
                <a:ea typeface="Montserrat"/>
                <a:cs typeface="Montserrat"/>
                <a:sym typeface="Montserrat"/>
              </a:rPr>
              <a:t>Ver Dashboards</a:t>
            </a:r>
            <a:endParaRPr i="1">
              <a:solidFill>
                <a:schemeClr val="dk1"/>
              </a:solidFill>
              <a:latin typeface="Montserrat"/>
              <a:ea typeface="Montserrat"/>
              <a:cs typeface="Montserrat"/>
              <a:sym typeface="Montserrat"/>
            </a:endParaRPr>
          </a:p>
          <a:p>
            <a:pPr indent="0" lvl="0" marL="0" rtl="0" algn="l">
              <a:spcBef>
                <a:spcPts val="1200"/>
              </a:spcBef>
              <a:spcAft>
                <a:spcPts val="0"/>
              </a:spcAft>
              <a:buNone/>
            </a:pPr>
            <a:r>
              <a:rPr i="1" lang="es">
                <a:solidFill>
                  <a:schemeClr val="dk1"/>
                </a:solidFill>
                <a:latin typeface="Montserrat"/>
                <a:ea typeface="Montserrat"/>
                <a:cs typeface="Montserrat"/>
                <a:sym typeface="Montserrat"/>
              </a:rPr>
              <a:t>	</a:t>
            </a:r>
            <a:r>
              <a:rPr b="1" i="1" lang="es">
                <a:solidFill>
                  <a:schemeClr val="dk1"/>
                </a:solidFill>
                <a:latin typeface="Montserrat"/>
                <a:ea typeface="Montserrat"/>
                <a:cs typeface="Montserrat"/>
                <a:sym typeface="Montserrat"/>
              </a:rPr>
              <a:t>Admin </a:t>
            </a:r>
            <a:r>
              <a:rPr i="1" lang="es">
                <a:solidFill>
                  <a:schemeClr val="dk1"/>
                </a:solidFill>
                <a:latin typeface="Montserrat"/>
                <a:ea typeface="Montserrat"/>
                <a:cs typeface="Montserrat"/>
                <a:sym typeface="Montserrat"/>
              </a:rPr>
              <a:t>Agregar, modificar y/o eliminar; información, productos, clientes, ofertas. </a:t>
            </a:r>
            <a:endParaRPr i="1">
              <a:solidFill>
                <a:schemeClr val="dk1"/>
              </a:solidFill>
              <a:latin typeface="Montserrat"/>
              <a:ea typeface="Montserrat"/>
              <a:cs typeface="Montserrat"/>
              <a:sym typeface="Montserrat"/>
            </a:endParaRPr>
          </a:p>
          <a:p>
            <a:pPr indent="0" lvl="0" marL="457200" rtl="0" algn="l">
              <a:spcBef>
                <a:spcPts val="1200"/>
              </a:spcBef>
              <a:spcAft>
                <a:spcPts val="0"/>
              </a:spcAft>
              <a:buNone/>
            </a:pPr>
            <a:r>
              <a:rPr b="1" i="1" lang="es">
                <a:solidFill>
                  <a:schemeClr val="dk1"/>
                </a:solidFill>
                <a:latin typeface="Montserrat"/>
                <a:ea typeface="Montserrat"/>
                <a:cs typeface="Montserrat"/>
                <a:sym typeface="Montserrat"/>
              </a:rPr>
              <a:t>Cliente </a:t>
            </a:r>
            <a:r>
              <a:rPr i="1" lang="es">
                <a:solidFill>
                  <a:schemeClr val="dk1"/>
                </a:solidFill>
                <a:latin typeface="Montserrat"/>
                <a:ea typeface="Montserrat"/>
                <a:cs typeface="Montserrat"/>
                <a:sym typeface="Montserrat"/>
              </a:rPr>
              <a:t>Visualización landpage completa.</a:t>
            </a:r>
            <a:endParaRPr i="1">
              <a:solidFill>
                <a:schemeClr val="dk1"/>
              </a:solidFill>
              <a:latin typeface="Montserrat"/>
              <a:ea typeface="Montserrat"/>
              <a:cs typeface="Montserrat"/>
              <a:sym typeface="Montserrat"/>
            </a:endParaRPr>
          </a:p>
          <a:p>
            <a:pPr indent="0" lvl="0" marL="457200" rtl="0" algn="l">
              <a:spcBef>
                <a:spcPts val="1200"/>
              </a:spcBef>
              <a:spcAft>
                <a:spcPts val="1200"/>
              </a:spcAft>
              <a:buNone/>
            </a:pPr>
            <a:r>
              <a:rPr b="1" i="1" lang="es">
                <a:solidFill>
                  <a:schemeClr val="dk1"/>
                </a:solidFill>
                <a:latin typeface="Montserrat"/>
                <a:ea typeface="Montserrat"/>
                <a:cs typeface="Montserrat"/>
                <a:sym typeface="Montserrat"/>
              </a:rPr>
              <a:t>Empleado </a:t>
            </a:r>
            <a:r>
              <a:rPr i="1" lang="es">
                <a:solidFill>
                  <a:schemeClr val="dk1"/>
                </a:solidFill>
                <a:latin typeface="Montserrat"/>
                <a:ea typeface="Montserrat"/>
                <a:cs typeface="Montserrat"/>
                <a:sym typeface="Montserrat"/>
              </a:rPr>
              <a:t>Ingresar, Ver y Modificar Pedidos.</a:t>
            </a:r>
            <a:endParaRPr i="1">
              <a:solidFill>
                <a:schemeClr val="dk1"/>
              </a:solidFill>
              <a:latin typeface="Montserrat"/>
              <a:ea typeface="Montserrat"/>
              <a:cs typeface="Montserrat"/>
              <a:sym typeface="Montserrat"/>
            </a:endParaRPr>
          </a:p>
        </p:txBody>
      </p:sp>
      <p:pic>
        <p:nvPicPr>
          <p:cNvPr id="80" name="Google Shape;80;p16"/>
          <p:cNvPicPr preferRelativeResize="0"/>
          <p:nvPr/>
        </p:nvPicPr>
        <p:blipFill>
          <a:blip r:embed="rId4">
            <a:alphaModFix amt="48000"/>
          </a:blip>
          <a:stretch>
            <a:fillRect/>
          </a:stretch>
        </p:blipFill>
        <p:spPr>
          <a:xfrm>
            <a:off x="3840163" y="4695359"/>
            <a:ext cx="1463675" cy="32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mt="30000"/>
          </a:blip>
          <a:stretch>
            <a:fillRect/>
          </a:stretch>
        </p:blipFill>
        <p:spPr>
          <a:xfrm>
            <a:off x="6407345" y="1253500"/>
            <a:ext cx="4332683" cy="4159375"/>
          </a:xfrm>
          <a:prstGeom prst="rect">
            <a:avLst/>
          </a:prstGeom>
          <a:noFill/>
          <a:ln>
            <a:noFill/>
          </a:ln>
        </p:spPr>
      </p:pic>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Montserrat"/>
                <a:ea typeface="Montserrat"/>
                <a:cs typeface="Montserrat"/>
                <a:sym typeface="Montserrat"/>
              </a:rPr>
              <a:t>ÁREAS</a:t>
            </a:r>
            <a:r>
              <a:rPr b="1" lang="es">
                <a:latin typeface="Montserrat"/>
                <a:ea typeface="Montserrat"/>
                <a:cs typeface="Montserrat"/>
                <a:sym typeface="Montserrat"/>
              </a:rPr>
              <a:t> DE DESEMPEÑO Y COMPETENCIAS</a:t>
            </a:r>
            <a:endParaRPr b="1">
              <a:latin typeface="Montserrat"/>
              <a:ea typeface="Montserrat"/>
              <a:cs typeface="Montserrat"/>
              <a:sym typeface="Montserrat"/>
            </a:endParaRPr>
          </a:p>
        </p:txBody>
      </p:sp>
      <p:sp>
        <p:nvSpPr>
          <p:cNvPr id="87" name="Google Shape;87;p17"/>
          <p:cNvSpPr txBox="1"/>
          <p:nvPr>
            <p:ph idx="1" type="body"/>
          </p:nvPr>
        </p:nvSpPr>
        <p:spPr>
          <a:xfrm>
            <a:off x="311700" y="1178338"/>
            <a:ext cx="8520600" cy="172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Montserrat"/>
              <a:buChar char="●"/>
            </a:pPr>
            <a:r>
              <a:rPr lang="es">
                <a:solidFill>
                  <a:schemeClr val="dk1"/>
                </a:solidFill>
                <a:latin typeface="Montserrat"/>
                <a:ea typeface="Montserrat"/>
                <a:cs typeface="Montserrat"/>
                <a:sym typeface="Montserrat"/>
              </a:rPr>
              <a:t>Diseño y Gestión de </a:t>
            </a:r>
            <a:r>
              <a:rPr b="1" i="1" lang="es">
                <a:solidFill>
                  <a:schemeClr val="dk1"/>
                </a:solidFill>
                <a:latin typeface="Montserrat"/>
                <a:ea typeface="Montserrat"/>
                <a:cs typeface="Montserrat"/>
                <a:sym typeface="Montserrat"/>
              </a:rPr>
              <a:t>Requisitos.</a:t>
            </a:r>
            <a:endParaRPr b="1" i="1">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s">
                <a:solidFill>
                  <a:schemeClr val="dk1"/>
                </a:solidFill>
                <a:latin typeface="Montserrat"/>
                <a:ea typeface="Montserrat"/>
                <a:cs typeface="Montserrat"/>
                <a:sym typeface="Montserrat"/>
              </a:rPr>
              <a:t>Modelamiento de Base de </a:t>
            </a:r>
            <a:r>
              <a:rPr b="1" i="1" lang="es">
                <a:solidFill>
                  <a:schemeClr val="dk1"/>
                </a:solidFill>
                <a:latin typeface="Montserrat"/>
                <a:ea typeface="Montserrat"/>
                <a:cs typeface="Montserrat"/>
                <a:sym typeface="Montserrat"/>
              </a:rPr>
              <a:t>Datos.</a:t>
            </a:r>
            <a:endParaRPr b="1" i="1">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s">
                <a:solidFill>
                  <a:schemeClr val="dk1"/>
                </a:solidFill>
                <a:latin typeface="Montserrat"/>
                <a:ea typeface="Montserrat"/>
                <a:cs typeface="Montserrat"/>
                <a:sym typeface="Montserrat"/>
              </a:rPr>
              <a:t>Consulta</a:t>
            </a:r>
            <a:r>
              <a:rPr lang="es">
                <a:solidFill>
                  <a:schemeClr val="dk1"/>
                </a:solidFill>
                <a:latin typeface="Montserrat"/>
                <a:ea typeface="Montserrat"/>
                <a:cs typeface="Montserrat"/>
                <a:sym typeface="Montserrat"/>
              </a:rPr>
              <a:t> de Base de </a:t>
            </a:r>
            <a:r>
              <a:rPr b="1" i="1" lang="es">
                <a:solidFill>
                  <a:schemeClr val="dk1"/>
                </a:solidFill>
                <a:latin typeface="Montserrat"/>
                <a:ea typeface="Montserrat"/>
                <a:cs typeface="Montserrat"/>
                <a:sym typeface="Montserrat"/>
              </a:rPr>
              <a:t>Datos.</a:t>
            </a:r>
            <a:endParaRPr b="1" i="1">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s">
                <a:solidFill>
                  <a:schemeClr val="dk1"/>
                </a:solidFill>
                <a:latin typeface="Montserrat"/>
                <a:ea typeface="Montserrat"/>
                <a:cs typeface="Montserrat"/>
                <a:sym typeface="Montserrat"/>
              </a:rPr>
              <a:t>Programación </a:t>
            </a:r>
            <a:r>
              <a:rPr b="1" i="1" lang="es">
                <a:solidFill>
                  <a:schemeClr val="dk1"/>
                </a:solidFill>
                <a:latin typeface="Montserrat"/>
                <a:ea typeface="Montserrat"/>
                <a:cs typeface="Montserrat"/>
                <a:sym typeface="Montserrat"/>
              </a:rPr>
              <a:t>Web.</a:t>
            </a:r>
            <a:endParaRPr b="1" i="1">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s">
                <a:solidFill>
                  <a:schemeClr val="dk1"/>
                </a:solidFill>
                <a:latin typeface="Montserrat"/>
                <a:ea typeface="Montserrat"/>
                <a:cs typeface="Montserrat"/>
                <a:sym typeface="Montserrat"/>
              </a:rPr>
              <a:t>Arquitectura de </a:t>
            </a:r>
            <a:r>
              <a:rPr b="1" i="1" lang="es">
                <a:solidFill>
                  <a:schemeClr val="dk1"/>
                </a:solidFill>
                <a:latin typeface="Montserrat"/>
                <a:ea typeface="Montserrat"/>
                <a:cs typeface="Montserrat"/>
                <a:sym typeface="Montserrat"/>
              </a:rPr>
              <a:t>Software.</a:t>
            </a:r>
            <a:endParaRPr b="1" i="1">
              <a:solidFill>
                <a:schemeClr val="dk1"/>
              </a:solidFill>
              <a:latin typeface="Montserrat"/>
              <a:ea typeface="Montserrat"/>
              <a:cs typeface="Montserrat"/>
              <a:sym typeface="Montserrat"/>
            </a:endParaRPr>
          </a:p>
        </p:txBody>
      </p:sp>
      <p:pic>
        <p:nvPicPr>
          <p:cNvPr id="88" name="Google Shape;88;p17"/>
          <p:cNvPicPr preferRelativeResize="0"/>
          <p:nvPr/>
        </p:nvPicPr>
        <p:blipFill>
          <a:blip r:embed="rId4">
            <a:alphaModFix amt="48000"/>
          </a:blip>
          <a:stretch>
            <a:fillRect/>
          </a:stretch>
        </p:blipFill>
        <p:spPr>
          <a:xfrm>
            <a:off x="3840163" y="4695359"/>
            <a:ext cx="1463675" cy="328200"/>
          </a:xfrm>
          <a:prstGeom prst="rect">
            <a:avLst/>
          </a:prstGeom>
          <a:noFill/>
          <a:ln>
            <a:noFill/>
          </a:ln>
        </p:spPr>
      </p:pic>
      <p:sp>
        <p:nvSpPr>
          <p:cNvPr id="89" name="Google Shape;89;p17"/>
          <p:cNvSpPr txBox="1"/>
          <p:nvPr>
            <p:ph idx="1" type="body"/>
          </p:nvPr>
        </p:nvSpPr>
        <p:spPr>
          <a:xfrm>
            <a:off x="311700" y="3271000"/>
            <a:ext cx="8520600" cy="1214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i="1" lang="es">
                <a:solidFill>
                  <a:schemeClr val="dk1"/>
                </a:solidFill>
                <a:latin typeface="Montserrat"/>
                <a:ea typeface="Montserrat"/>
                <a:cs typeface="Montserrat"/>
                <a:sym typeface="Montserrat"/>
              </a:rPr>
              <a:t>Diseño, desarrollo, aplicación de </a:t>
            </a:r>
            <a:r>
              <a:rPr i="1" lang="es">
                <a:solidFill>
                  <a:schemeClr val="dk1"/>
                </a:solidFill>
                <a:latin typeface="Montserrat"/>
                <a:ea typeface="Montserrat"/>
                <a:cs typeface="Montserrat"/>
                <a:sym typeface="Montserrat"/>
              </a:rPr>
              <a:t>estándares</a:t>
            </a:r>
            <a:r>
              <a:rPr i="1" lang="es">
                <a:solidFill>
                  <a:schemeClr val="dk1"/>
                </a:solidFill>
                <a:latin typeface="Montserrat"/>
                <a:ea typeface="Montserrat"/>
                <a:cs typeface="Montserrat"/>
                <a:sym typeface="Montserrat"/>
              </a:rPr>
              <a:t>, marcos de trabajo y regulatorios, diagramas de flujo.</a:t>
            </a:r>
            <a:endParaRPr i="1">
              <a:solidFill>
                <a:schemeClr val="dk1"/>
              </a:solidFill>
              <a:latin typeface="Montserrat"/>
              <a:ea typeface="Montserrat"/>
              <a:cs typeface="Montserrat"/>
              <a:sym typeface="Montserrat"/>
            </a:endParaRPr>
          </a:p>
          <a:p>
            <a:pPr indent="0" lvl="0" marL="0" rtl="0" algn="just">
              <a:lnSpc>
                <a:spcPct val="100000"/>
              </a:lnSpc>
              <a:spcBef>
                <a:spcPts val="1200"/>
              </a:spcBef>
              <a:spcAft>
                <a:spcPts val="0"/>
              </a:spcAft>
              <a:buNone/>
            </a:pPr>
            <a:r>
              <a:rPr lang="es">
                <a:solidFill>
                  <a:schemeClr val="dk1"/>
                </a:solidFill>
                <a:latin typeface="Montserrat"/>
                <a:ea typeface="Montserrat"/>
                <a:cs typeface="Montserrat"/>
                <a:sym typeface="Montserrat"/>
              </a:rPr>
              <a:t>Esto engloba el perfil de egreso completo descrito por DuocUC.</a:t>
            </a:r>
            <a:endParaRPr>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