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E2780D-6F54-42D1-8544-2F8741F0CA40}">
  <a:tblStyle styleId="{34E2780D-6F54-42D1-8544-2F8741F0CA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6ab536675_0_9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66ab536675_0_9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6ab536675_0_2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66ab536675_0_2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6ab536675_0_19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66ab536675_0_19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6ab536675_0_10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66ab536675_0_10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6ab536675_0_16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66ab536675_0_16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6ab536675_0_2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66ab536675_0_2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66ab536675_0_17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66ab536675_0_17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66ab536675_0_17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66ab536675_0_17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66c1761fad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66c1761fad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66ab536675_0_2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66ab536675_0_2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66ab536675_0_1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366ab536675_0_1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66ab536675_0_13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366ab536675_0_13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6ab536675_0_6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66ab536675_0_6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6ab536675_0_8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66ab536675_0_8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6ab536675_0_8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66ab536675_0_8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3"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4"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3"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4"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5"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6"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3"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3"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2"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3"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2"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2"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3"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4"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2"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3"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4"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5"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6"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3"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3" type="body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10800000">
            <a:off x="0" y="4500000"/>
            <a:ext cx="10080000" cy="1170000"/>
          </a:xfrm>
          <a:prstGeom prst="flowChartDocumen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5400000" scaled="0"/>
          </a:gradFill>
          <a:ln>
            <a:noFill/>
          </a:ln>
          <a:effectLst>
            <a:outerShdw dir="5400000" dist="10800">
              <a:srgbClr val="009BD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5400000" scaled="0"/>
          </a:gradFill>
          <a:ln>
            <a:noFill/>
          </a:ln>
          <a:effectLst>
            <a:outerShdw dir="5400000" dist="10800">
              <a:srgbClr val="009BD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>
            <a:gsLst>
              <a:gs pos="0">
                <a:srgbClr val="77CAEE"/>
              </a:gs>
              <a:gs pos="100000">
                <a:srgbClr val="009BDD"/>
              </a:gs>
            </a:gsLst>
            <a:lin ang="5400000" scaled="0"/>
          </a:gradFill>
          <a:ln>
            <a:noFill/>
          </a:ln>
          <a:effectLst>
            <a:outerShdw dir="5400000" dist="10800">
              <a:srgbClr val="009BDD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13" y="1845000"/>
            <a:ext cx="10080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DD4100"/>
                </a:solidFill>
              </a:rPr>
              <a:t>Epreuve n°</a:t>
            </a:r>
            <a:endParaRPr sz="2000">
              <a:solidFill>
                <a:srgbClr val="DD41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rgbClr val="DD4100"/>
                </a:solidFill>
              </a:rPr>
              <a:t>Titre</a:t>
            </a:r>
            <a:endParaRPr b="0" i="0" sz="4000" u="none" cap="none" strike="noStrike">
              <a:solidFill>
                <a:srgbClr val="DD4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138575" y="4893250"/>
            <a:ext cx="9614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Gabriel Franco, candidat n°02441674800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25" y="105000"/>
            <a:ext cx="100806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/>
              <a:t>Concours de l’agrégation externe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/>
              <a:t>Sciences Industrielles de l’ingénieur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/>
              <a:t>Option Ingénierie Informatique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>
                <a:solidFill>
                  <a:srgbClr val="FFFFFF"/>
                </a:solidFill>
              </a:rPr>
              <a:t>Manipulation 5 : type de manip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Résultats 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6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/>
        </p:nvSpPr>
        <p:spPr>
          <a:xfrm>
            <a:off x="13" y="1845000"/>
            <a:ext cx="10080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rgbClr val="DD4100"/>
                </a:solidFill>
              </a:rPr>
              <a:t>Partie pédagogique</a:t>
            </a:r>
            <a:endParaRPr b="0" i="0" sz="4000" u="none" cap="none" strike="noStrike">
              <a:solidFill>
                <a:srgbClr val="DD4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7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Intérêts pédagogiques du système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Communication 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Réseau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Gestion de l’énergie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Systèmes embarqués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Electronique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Programmation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Mécanique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Mettre des captures d’écran de BO / PN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22" name="Google Shape;222;p38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>
                <a:solidFill>
                  <a:schemeClr val="lt1"/>
                </a:solidFill>
              </a:rPr>
              <a:t>Séquence pédagogique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228" name="Google Shape;228;p39"/>
          <p:cNvSpPr txBox="1"/>
          <p:nvPr/>
        </p:nvSpPr>
        <p:spPr>
          <a:xfrm>
            <a:off x="360000" y="1080000"/>
            <a:ext cx="93600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fr-FR" sz="2400">
                <a:solidFill>
                  <a:schemeClr val="dk1"/>
                </a:solidFill>
              </a:rPr>
              <a:t>Effectif</a:t>
            </a:r>
            <a:endParaRPr sz="2400">
              <a:solidFill>
                <a:schemeClr val="dk1"/>
              </a:solidFill>
            </a:endParaRPr>
          </a:p>
          <a:p>
            <a:pPr indent="-407819" lvl="0" marL="431999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Formation ciblée</a:t>
            </a:r>
            <a:endParaRPr sz="2400">
              <a:solidFill>
                <a:schemeClr val="dk1"/>
              </a:solidFill>
            </a:endParaRPr>
          </a:p>
          <a:p>
            <a:pPr indent="-407819" lvl="0" marL="431999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capture d’écran de la compétence / ressources du sujet</a:t>
            </a:r>
            <a:endParaRPr sz="2400">
              <a:solidFill>
                <a:schemeClr val="dk1"/>
              </a:solidFill>
            </a:endParaRPr>
          </a:p>
          <a:p>
            <a:pPr indent="-407819" lvl="0" marL="431999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BTS SIEL : 3 / 4 semaines </a:t>
            </a:r>
            <a:endParaRPr sz="2400">
              <a:solidFill>
                <a:schemeClr val="dk1"/>
              </a:solidFill>
            </a:endParaRPr>
          </a:p>
          <a:p>
            <a:pPr indent="-407819" lvl="0" marL="431999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BUT : 4 semaines (?)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29" name="Google Shape;229;p39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Séquence pédagogique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360000" y="1080000"/>
            <a:ext cx="93600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Thème : </a:t>
            </a:r>
            <a:endParaRPr sz="2400">
              <a:solidFill>
                <a:schemeClr val="dk1"/>
              </a:solidFill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Problématique : </a:t>
            </a:r>
            <a:r>
              <a:rPr lang="fr-FR" sz="2400">
                <a:solidFill>
                  <a:schemeClr val="dk1"/>
                </a:solidFill>
              </a:rPr>
              <a:t>en quoi …. ?  comment … ?</a:t>
            </a:r>
            <a:endParaRPr sz="2400">
              <a:solidFill>
                <a:schemeClr val="dk1"/>
              </a:solidFill>
            </a:endParaRPr>
          </a:p>
          <a:p>
            <a:pPr indent="-323999" lvl="0" marL="431999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fr-FR" sz="2400">
                <a:solidFill>
                  <a:schemeClr val="dk1"/>
                </a:solidFill>
              </a:rPr>
              <a:t>Durée séquence :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36" name="Google Shape;236;p40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Séquence : posi</a:t>
            </a:r>
            <a:r>
              <a:rPr lang="fr-FR" sz="3300">
                <a:solidFill>
                  <a:srgbClr val="FFFFFF"/>
                </a:solidFill>
              </a:rPr>
              <a:t>tionnement dans la formation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1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43" name="Google Shape;243;p41"/>
          <p:cNvSpPr/>
          <p:nvPr/>
        </p:nvSpPr>
        <p:spPr>
          <a:xfrm>
            <a:off x="163250" y="2437500"/>
            <a:ext cx="3462600" cy="23307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Séquence antérieure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(Quelques notions vues)</a:t>
            </a:r>
            <a:endParaRPr/>
          </a:p>
        </p:txBody>
      </p:sp>
      <p:sp>
        <p:nvSpPr>
          <p:cNvPr id="244" name="Google Shape;244;p41"/>
          <p:cNvSpPr/>
          <p:nvPr/>
        </p:nvSpPr>
        <p:spPr>
          <a:xfrm>
            <a:off x="3050050" y="2437500"/>
            <a:ext cx="3849000" cy="2330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Séquence étudiée</a:t>
            </a:r>
            <a:endParaRPr/>
          </a:p>
        </p:txBody>
      </p:sp>
      <p:sp>
        <p:nvSpPr>
          <p:cNvPr id="245" name="Google Shape;245;p41"/>
          <p:cNvSpPr/>
          <p:nvPr/>
        </p:nvSpPr>
        <p:spPr>
          <a:xfrm>
            <a:off x="6291950" y="2437500"/>
            <a:ext cx="3746100" cy="2330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Séquence postérieure</a:t>
            </a:r>
            <a:endParaRPr/>
          </a:p>
        </p:txBody>
      </p:sp>
      <p:sp>
        <p:nvSpPr>
          <p:cNvPr id="246" name="Google Shape;246;p41"/>
          <p:cNvSpPr/>
          <p:nvPr/>
        </p:nvSpPr>
        <p:spPr>
          <a:xfrm>
            <a:off x="1462500" y="1308750"/>
            <a:ext cx="59100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Semestre n année k</a:t>
            </a:r>
            <a:endParaRPr/>
          </a:p>
        </p:txBody>
      </p:sp>
      <p:sp>
        <p:nvSpPr>
          <p:cNvPr id="247" name="Google Shape;247;p41"/>
          <p:cNvSpPr/>
          <p:nvPr/>
        </p:nvSpPr>
        <p:spPr>
          <a:xfrm>
            <a:off x="163250" y="1308750"/>
            <a:ext cx="1320000" cy="47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Sn-1, année k</a:t>
            </a:r>
            <a:endParaRPr/>
          </a:p>
        </p:txBody>
      </p:sp>
      <p:sp>
        <p:nvSpPr>
          <p:cNvPr id="248" name="Google Shape;248;p41"/>
          <p:cNvSpPr/>
          <p:nvPr/>
        </p:nvSpPr>
        <p:spPr>
          <a:xfrm>
            <a:off x="7372500" y="1308750"/>
            <a:ext cx="1942500" cy="4782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… </a:t>
            </a:r>
            <a:endParaRPr/>
          </a:p>
        </p:txBody>
      </p:sp>
      <p:cxnSp>
        <p:nvCxnSpPr>
          <p:cNvPr id="249" name="Google Shape;249;p41"/>
          <p:cNvCxnSpPr/>
          <p:nvPr/>
        </p:nvCxnSpPr>
        <p:spPr>
          <a:xfrm flipH="1" rot="10800000">
            <a:off x="165000" y="1792500"/>
            <a:ext cx="3075000" cy="6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41"/>
          <p:cNvCxnSpPr/>
          <p:nvPr/>
        </p:nvCxnSpPr>
        <p:spPr>
          <a:xfrm rot="10800000">
            <a:off x="5685000" y="1792500"/>
            <a:ext cx="3187500" cy="6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Prérequis pour la séquence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Mettre des captures d’écran des pgms officiels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57" name="Google Shape;257;p42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Séquence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3"/>
          <p:cNvSpPr txBox="1"/>
          <p:nvPr/>
        </p:nvSpPr>
        <p:spPr>
          <a:xfrm>
            <a:off x="360000" y="893550"/>
            <a:ext cx="93600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76579" marR="0" rtl="0" algn="l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080"/>
              <a:buFont typeface="Noto Sans Symbols"/>
              <a:buNone/>
            </a:pPr>
            <a:r>
              <a:rPr lang="fr-FR" sz="2400">
                <a:solidFill>
                  <a:schemeClr val="dk1"/>
                </a:solidFill>
              </a:rPr>
              <a:t>Volumes horaires / semaine dans chaque matière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3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Planning de la séquence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4"/>
          <p:cNvSpPr txBox="1"/>
          <p:nvPr/>
        </p:nvSpPr>
        <p:spPr>
          <a:xfrm>
            <a:off x="162475" y="787500"/>
            <a:ext cx="93600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u="sng"/>
              <a:t>Semaine 1 : </a:t>
            </a:r>
            <a:endParaRPr sz="2200" u="sng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/>
              <a:t>Axe : (sous thème conducteur de la semaine)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4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72" name="Google Shape;272;p44"/>
          <p:cNvGraphicFramePr/>
          <p:nvPr/>
        </p:nvGraphicFramePr>
        <p:xfrm>
          <a:off x="167488" y="178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{34E2780D-6F54-42D1-8544-2F8741F0CA40}</a:tableStyleId>
              </a:tblPr>
              <a:tblGrid>
                <a:gridCol w="1624275"/>
                <a:gridCol w="1624275"/>
                <a:gridCol w="1624275"/>
                <a:gridCol w="1624275"/>
                <a:gridCol w="1624275"/>
                <a:gridCol w="1624275"/>
              </a:tblGrid>
              <a:tr h="2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Lundi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Mardi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Mercredi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Jeudi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Vendredi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Contenu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Evaluation diagnostique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Rappels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Type de séance (cours, TD, TP, proj.)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Durée (h)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Type d’effectif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Planning de la séquence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162475" y="787500"/>
            <a:ext cx="93600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u="sng"/>
              <a:t>Semaine 2 : </a:t>
            </a:r>
            <a:endParaRPr sz="2200" u="sng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/>
              <a:t>Axe : (sous thème conducteur de la semaine)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5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80" name="Google Shape;280;p45"/>
          <p:cNvGraphicFramePr/>
          <p:nvPr/>
        </p:nvGraphicFramePr>
        <p:xfrm>
          <a:off x="167488" y="178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{34E2780D-6F54-42D1-8544-2F8741F0CA40}</a:tableStyleId>
              </a:tblPr>
              <a:tblGrid>
                <a:gridCol w="1624275"/>
                <a:gridCol w="1624275"/>
                <a:gridCol w="1624275"/>
                <a:gridCol w="1624275"/>
                <a:gridCol w="1624275"/>
                <a:gridCol w="1624275"/>
              </a:tblGrid>
              <a:tr h="2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Lundi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Mardi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Mercredi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Jeudi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Vendredi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Contenu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Evaluation formative : Rendre un 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Accompagnement</a:t>
                      </a:r>
                      <a:r>
                        <a:rPr lang="fr-FR"/>
                        <a:t> personnalisé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Type de séance (cours, TD, TP, proj.)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Durée (h)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Type d’effectif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13" y="1845000"/>
            <a:ext cx="10080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rgbClr val="DD4100"/>
                </a:solidFill>
              </a:rPr>
              <a:t>Partie technique</a:t>
            </a:r>
            <a:endParaRPr b="0" i="0" sz="4000" u="none" cap="none" strike="noStrike">
              <a:solidFill>
                <a:srgbClr val="DD41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Planning de la séquence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6"/>
          <p:cNvSpPr txBox="1"/>
          <p:nvPr/>
        </p:nvSpPr>
        <p:spPr>
          <a:xfrm>
            <a:off x="162475" y="787500"/>
            <a:ext cx="93600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u="sng"/>
              <a:t>Semaine 3 : </a:t>
            </a:r>
            <a:endParaRPr sz="2200" u="sng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/>
              <a:t>Axe : (sous thème conducteur de la semaine)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6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88" name="Google Shape;288;p46"/>
          <p:cNvGraphicFramePr/>
          <p:nvPr/>
        </p:nvGraphicFramePr>
        <p:xfrm>
          <a:off x="167488" y="178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{34E2780D-6F54-42D1-8544-2F8741F0CA40}</a:tableStyleId>
              </a:tblPr>
              <a:tblGrid>
                <a:gridCol w="1624275"/>
                <a:gridCol w="1624275"/>
                <a:gridCol w="1624275"/>
                <a:gridCol w="1624275"/>
                <a:gridCol w="1624275"/>
                <a:gridCol w="1624275"/>
              </a:tblGrid>
              <a:tr h="2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Lundi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Mardi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Mercredi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Jeudi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Vendredi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Contenu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accompagnement personnalisé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Type de séance (cours, TD, TP, proj.)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Durée (h)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Type d’effectif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Planning de la séquence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7"/>
          <p:cNvSpPr txBox="1"/>
          <p:nvPr/>
        </p:nvSpPr>
        <p:spPr>
          <a:xfrm>
            <a:off x="162475" y="787500"/>
            <a:ext cx="93600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 u="sng"/>
              <a:t>Semaine 4 : </a:t>
            </a:r>
            <a:endParaRPr sz="2200" u="sng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200"/>
              <a:t>Axe : (sous thème conducteur de la semaine)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7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96" name="Google Shape;296;p47"/>
          <p:cNvGraphicFramePr/>
          <p:nvPr/>
        </p:nvGraphicFramePr>
        <p:xfrm>
          <a:off x="167488" y="178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{34E2780D-6F54-42D1-8544-2F8741F0CA40}</a:tableStyleId>
              </a:tblPr>
              <a:tblGrid>
                <a:gridCol w="1624275"/>
                <a:gridCol w="1624275"/>
                <a:gridCol w="1624275"/>
                <a:gridCol w="1624275"/>
                <a:gridCol w="1624275"/>
                <a:gridCol w="1624275"/>
              </a:tblGrid>
              <a:tr h="29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Lundi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Mardi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Mercredi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Jeudi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Vendredi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Contenu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Evaluation sommative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Type de séance (cours, TD, TP, proj.)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Durée (h)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Type d’effectif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8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b="0" lang="fr-FR" sz="24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Diagnostique : </a:t>
            </a:r>
            <a:endParaRPr b="0" sz="2400" u="sng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1" marL="914400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</a:t>
            </a: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cours évaluation Kahoot :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945"/>
              <a:buFont typeface="Noto Sans Symbols"/>
              <a:buChar char="●"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b="0" lang="fr-FR" sz="2400" u="sng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Formative :</a:t>
            </a: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Rendre un CR du TP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fr-FR" sz="2400" u="sng">
                <a:solidFill>
                  <a:schemeClr val="dk1"/>
                </a:solidFill>
              </a:rPr>
              <a:t>Sommative : </a:t>
            </a:r>
            <a:endParaRPr sz="2400" u="sng">
              <a:solidFill>
                <a:schemeClr val="dk1"/>
              </a:solidFill>
            </a:endParaRPr>
          </a:p>
        </p:txBody>
      </p:sp>
      <p:sp>
        <p:nvSpPr>
          <p:cNvPr id="303" name="Google Shape;303;p48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/>
        </p:nvSpPr>
        <p:spPr>
          <a:xfrm>
            <a:off x="13" y="1845000"/>
            <a:ext cx="100806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rgbClr val="DD4100"/>
                </a:solidFill>
              </a:rPr>
              <a:t>Séance détaillée : </a:t>
            </a:r>
            <a:endParaRPr sz="4000">
              <a:solidFill>
                <a:srgbClr val="DD41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solidFill>
                  <a:srgbClr val="DD4100"/>
                </a:solidFill>
              </a:rPr>
              <a:t>Titre de la séance</a:t>
            </a:r>
            <a:endParaRPr sz="4000">
              <a:solidFill>
                <a:srgbClr val="DD4100"/>
              </a:solidFill>
            </a:endParaRPr>
          </a:p>
        </p:txBody>
      </p:sp>
      <p:sp>
        <p:nvSpPr>
          <p:cNvPr id="309" name="Google Shape;309;p49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Proposition de séance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0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fr-FR" sz="2400">
                <a:solidFill>
                  <a:schemeClr val="dk1"/>
                </a:solidFill>
              </a:rPr>
              <a:t>Titre séance</a:t>
            </a: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sz="2400">
              <a:solidFill>
                <a:schemeClr val="dk1"/>
              </a:solidFill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fr-FR" sz="2400">
                <a:solidFill>
                  <a:schemeClr val="dk1"/>
                </a:solidFill>
              </a:rPr>
              <a:t>Nombre d’élève total</a:t>
            </a:r>
            <a:endParaRPr sz="2400">
              <a:solidFill>
                <a:schemeClr val="dk1"/>
              </a:solidFill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fr-FR" sz="2400">
                <a:solidFill>
                  <a:schemeClr val="dk1"/>
                </a:solidFill>
              </a:rPr>
              <a:t>Par groupe de xxx élèves / rôles des élèves</a:t>
            </a:r>
            <a:endParaRPr sz="2400">
              <a:solidFill>
                <a:schemeClr val="dk1"/>
              </a:solidFill>
            </a:endParaRPr>
          </a:p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fr-FR" sz="2400">
                <a:solidFill>
                  <a:schemeClr val="dk1"/>
                </a:solidFill>
              </a:rPr>
              <a:t>(Lieu : )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607" lvl="0" marL="457200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945"/>
              <a:buFont typeface="Noto Sans Symbols"/>
              <a:buChar char="●"/>
            </a:pPr>
            <a:r>
              <a:rPr b="0" i="0" lang="fr-FR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Matériel : </a:t>
            </a:r>
            <a:endParaRPr sz="2100">
              <a:solidFill>
                <a:schemeClr val="dk1"/>
              </a:solidFill>
            </a:endParaRPr>
          </a:p>
          <a:p>
            <a:pPr indent="-288607" lvl="1" marL="914400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945"/>
              <a:buFont typeface="Noto Sans Symbols"/>
              <a:buChar char="●"/>
            </a:pPr>
            <a:r>
              <a:rPr lang="fr-FR" sz="2100">
                <a:solidFill>
                  <a:schemeClr val="dk1"/>
                </a:solidFill>
              </a:rPr>
              <a:t>fr</a:t>
            </a:r>
            <a:endParaRPr sz="2100">
              <a:solidFill>
                <a:schemeClr val="dk1"/>
              </a:solidFill>
            </a:endParaRPr>
          </a:p>
          <a:p>
            <a:pPr indent="-263992" lvl="0" marL="432000" marR="0" rtl="0" algn="l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None/>
            </a:pPr>
            <a:r>
              <a:t/>
            </a:r>
            <a:endParaRPr b="0" sz="210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50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Proposition de séance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1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607" lvl="0" marL="457200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945"/>
              <a:buFont typeface="Noto Sans Symbols"/>
              <a:buChar char="●"/>
            </a:pPr>
            <a:r>
              <a:rPr lang="fr-FR" sz="2400">
                <a:solidFill>
                  <a:schemeClr val="dk1"/>
                </a:solidFill>
              </a:rPr>
              <a:t>Déroulé de la séance : </a:t>
            </a:r>
            <a:endParaRPr sz="2400">
              <a:solidFill>
                <a:schemeClr val="dk1"/>
              </a:solidFill>
            </a:endParaRPr>
          </a:p>
          <a:p>
            <a:pPr indent="-288607" lvl="1" marL="914400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945"/>
              <a:buFont typeface="Noto Sans Symbols"/>
              <a:buChar char="●"/>
            </a:pPr>
            <a:r>
              <a:rPr lang="fr-FR" sz="2400">
                <a:solidFill>
                  <a:schemeClr val="dk1"/>
                </a:solidFill>
              </a:rPr>
              <a:t>Prise en main (x heures)</a:t>
            </a:r>
            <a:endParaRPr sz="2400">
              <a:solidFill>
                <a:schemeClr val="dk1"/>
              </a:solidFill>
            </a:endParaRPr>
          </a:p>
          <a:p>
            <a:pPr indent="-288607" lvl="1" marL="914400" marR="0" rtl="0" algn="l"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945"/>
              <a:buFont typeface="Noto Sans Symbols"/>
              <a:buChar char="●"/>
            </a:pPr>
            <a:r>
              <a:rPr lang="fr-FR" sz="2400">
                <a:solidFill>
                  <a:schemeClr val="dk1"/>
                </a:solidFill>
              </a:rPr>
              <a:t>manip 1 (x heures)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85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63992" lvl="0" marL="431999" marR="0" rtl="0" algn="l"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945"/>
              <a:buFont typeface="Noto Sans Symbols"/>
              <a:buNone/>
            </a:pPr>
            <a:r>
              <a:t/>
            </a:r>
            <a:endParaRPr b="0" sz="21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51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Connaissances acquises suite à la séance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fr-FR" sz="2400">
                <a:solidFill>
                  <a:schemeClr val="dk1"/>
                </a:solidFill>
              </a:rPr>
              <a:t>les élèves doivent savoir …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Compétences ciblées</a:t>
            </a: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/ acquises à la fin de la séance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2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0" name="Google Shape;330;p52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Proposition de séance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Démarches péda. </a:t>
            </a:r>
            <a:r>
              <a:rPr lang="fr-FR" sz="2400">
                <a:solidFill>
                  <a:schemeClr val="dk1"/>
                </a:solidFill>
              </a:rPr>
              <a:t>: démarche inductive, pédagogie spiralaire, STEM, etc </a:t>
            </a: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999" lvl="0" marL="431999" marR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t/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3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7" name="Google Shape;337;p53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>
                <a:solidFill>
                  <a:srgbClr val="FFFFFF"/>
                </a:solidFill>
              </a:rPr>
              <a:t>Démarches pédagogiques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Remédiation et </a:t>
            </a:r>
            <a:r>
              <a:rPr lang="fr-FR" sz="3300">
                <a:solidFill>
                  <a:srgbClr val="FFFFFF"/>
                </a:solidFill>
              </a:rPr>
              <a:t>différenciation</a:t>
            </a: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pédagogique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4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b="0" lang="fr-FR" sz="24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 bonus dans les TP</a:t>
            </a:r>
            <a:endParaRPr sz="2400">
              <a:solidFill>
                <a:schemeClr val="dk1"/>
              </a:solidFill>
            </a:endParaRPr>
          </a:p>
          <a:p>
            <a:pPr indent="-407819" lvl="0" marL="43199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fr-FR" sz="2400">
                <a:solidFill>
                  <a:schemeClr val="dk1"/>
                </a:solidFill>
              </a:rPr>
              <a:t>Prise en compte de la diversité des élèves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44" name="Google Shape;344;p54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>
                <a:solidFill>
                  <a:srgbClr val="FFFFFF"/>
                </a:solidFill>
              </a:rPr>
              <a:t>Autres enseignements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5"/>
          <p:cNvSpPr txBox="1"/>
          <p:nvPr/>
        </p:nvSpPr>
        <p:spPr>
          <a:xfrm>
            <a:off x="360000" y="914888"/>
            <a:ext cx="93600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u="sng">
                <a:solidFill>
                  <a:schemeClr val="dk1"/>
                </a:solidFill>
              </a:rPr>
              <a:t>Enseignements partagés : </a:t>
            </a:r>
            <a:endParaRPr sz="2400" u="sng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fr-FR" sz="2400">
                <a:solidFill>
                  <a:schemeClr val="dk1"/>
                </a:solidFill>
              </a:rPr>
              <a:t>ETLV (STI2D) / Co - enseignements (BTS)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u="sng">
                <a:solidFill>
                  <a:schemeClr val="dk1"/>
                </a:solidFill>
              </a:rPr>
              <a:t>Intérêts de la séquence pour les autres matières / projets : </a:t>
            </a:r>
            <a:endParaRPr sz="2400" u="sng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fr-FR" sz="2400">
                <a:solidFill>
                  <a:schemeClr val="dk1"/>
                </a:solidFill>
              </a:rPr>
              <a:t>ex. : </a:t>
            </a:r>
            <a:r>
              <a:rPr lang="fr-FR" sz="2400" u="sng">
                <a:solidFill>
                  <a:schemeClr val="dk1"/>
                </a:solidFill>
              </a:rPr>
              <a:t> </a:t>
            </a:r>
            <a:endParaRPr sz="2400" u="sng">
              <a:solidFill>
                <a:schemeClr val="dk1"/>
              </a:solidFill>
            </a:endParaRPr>
          </a:p>
        </p:txBody>
      </p:sp>
      <p:sp>
        <p:nvSpPr>
          <p:cNvPr id="351" name="Google Shape;351;p55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Présentation du système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Diagramme SysML etc.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60"/>
              </a:spcBef>
              <a:spcAft>
                <a:spcPts val="0"/>
              </a:spcAft>
              <a:buSzPts val="1100"/>
              <a:buNone/>
            </a:pPr>
            <a:r>
              <a:rPr lang="fr-FR" sz="2400">
                <a:solidFill>
                  <a:schemeClr val="dk1"/>
                </a:solidFill>
              </a:rPr>
              <a:t>Présentation bus / élec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>
                <a:solidFill>
                  <a:schemeClr val="dk1"/>
                </a:solidFill>
              </a:rPr>
              <a:t>Fonctionnement, composants, CI / CE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SAE proposée : ESCAPEBOT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6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009BDD"/>
                </a:solidFill>
              </a:rPr>
              <a:t>La saé commence dès le début</a:t>
            </a:r>
            <a:endParaRPr b="0" sz="2400" strike="noStrik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6600" y="1346400"/>
            <a:ext cx="6683400" cy="33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920" y="1620000"/>
            <a:ext cx="2476080" cy="260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6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Présentation du système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Schéma au tableau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3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Présentation des manipulations réalisées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Déroulé général du TP, aspects traités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>
                <a:solidFill>
                  <a:srgbClr val="FFFFFF"/>
                </a:solidFill>
              </a:rPr>
              <a:t>Manipulation 1 : type de manip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Résultats 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>
                <a:solidFill>
                  <a:srgbClr val="FFFFFF"/>
                </a:solidFill>
              </a:rPr>
              <a:t>Manipulation 2 : type de manip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Résultats 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3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>
                <a:solidFill>
                  <a:srgbClr val="FFFFFF"/>
                </a:solidFill>
              </a:rPr>
              <a:t>Manipulation 3 : type de manip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Résultats 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4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/>
        </p:nvSpPr>
        <p:spPr>
          <a:xfrm>
            <a:off x="360000" y="180000"/>
            <a:ext cx="936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>
                <a:solidFill>
                  <a:srgbClr val="FFFFFF"/>
                </a:solidFill>
              </a:rPr>
              <a:t>Manipulation 4 : type de manip</a:t>
            </a:r>
            <a:endParaRPr b="0" sz="3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106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</a:rPr>
              <a:t>Résultats </a:t>
            </a:r>
            <a:endParaRPr b="0" sz="2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5"/>
          <p:cNvSpPr txBox="1"/>
          <p:nvPr>
            <p:ph idx="12" type="sldNum"/>
          </p:nvPr>
        </p:nvSpPr>
        <p:spPr>
          <a:xfrm>
            <a:off x="9433260" y="5236564"/>
            <a:ext cx="604800" cy="4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