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8D6698-CDA7-481D-9098-0561EBD96C41}">
  <a:tblStyle styleId="{3A8D6698-CDA7-481D-9098-0561EBD96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6ab536675_0_9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66ab536675_0_9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6ab536675_0_2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66ab536675_0_2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6ab536675_0_1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66ab536675_0_19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6ab536675_0_10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66ab536675_0_10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6ab536675_0_16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66ab536675_0_1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ab536675_0_2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66ab536675_0_2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6ab536675_0_1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66ab536675_0_1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6ab536675_0_1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66ab536675_0_1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6ab536675_0_2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66ab536675_0_2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6ab536675_0_1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66ab536675_0_1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6ab536675_0_1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66ab536675_0_1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6ab536675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6ab536675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6ab536675_0_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6ab536675_0_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6ab536675_0_8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6ab536675_0_8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4"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5"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6"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3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3"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4"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5"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6"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13" y="1845000"/>
            <a:ext cx="1008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DD4100"/>
                </a:solidFill>
              </a:rPr>
              <a:t>Epreuve n°</a:t>
            </a:r>
            <a:endParaRPr sz="2000">
              <a:solidFill>
                <a:srgbClr val="DD41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Titre</a:t>
            </a:r>
            <a:endParaRPr b="0" i="0" sz="4000" u="none" cap="none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138575" y="4893250"/>
            <a:ext cx="9614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Gabriel Franco, candidat n°02441674800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25" y="105000"/>
            <a:ext cx="100806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Concours de l’agrégation externe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Sciences Industrielles de l’ingénieur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Option Ingénierie Informatique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5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/>
        </p:nvSpPr>
        <p:spPr>
          <a:xfrm>
            <a:off x="13" y="1845000"/>
            <a:ext cx="1008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Partie pédagogique</a:t>
            </a:r>
            <a:endParaRPr b="0" i="0" sz="4000" u="none" cap="none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Intérêts pédagogiques du système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Communication 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Réseau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Gestion de l’énergie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Systèmes embarqués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Electronique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Programmation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Mécanique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Mettre des captures d’écran de BO / PN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chemeClr val="lt1"/>
                </a:solidFill>
              </a:rPr>
              <a:t>Séquence pédagogique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360000" y="1080000"/>
            <a:ext cx="93600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Effectif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Formation ciblée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capture d’écran de la compétence / ressources du sujet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Séquence pédagogique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360000" y="1080000"/>
            <a:ext cx="93600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Thème : 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Problématique : </a:t>
            </a:r>
            <a:r>
              <a:rPr lang="fr-FR" sz="2400">
                <a:solidFill>
                  <a:schemeClr val="dk1"/>
                </a:solidFill>
              </a:rPr>
              <a:t>en quoi …. ?  comment … ?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Durée séquence :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Séquence : posi</a:t>
            </a:r>
            <a:r>
              <a:rPr lang="fr-FR" sz="3300">
                <a:solidFill>
                  <a:srgbClr val="FFFFFF"/>
                </a:solidFill>
              </a:rPr>
              <a:t>tionnement dans la formation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3" name="Google Shape;243;p41"/>
          <p:cNvSpPr/>
          <p:nvPr/>
        </p:nvSpPr>
        <p:spPr>
          <a:xfrm>
            <a:off x="163250" y="2437500"/>
            <a:ext cx="3462600" cy="2330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Séquence antérieure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(Quelques notions vues)</a:t>
            </a:r>
            <a:endParaRPr/>
          </a:p>
        </p:txBody>
      </p:sp>
      <p:sp>
        <p:nvSpPr>
          <p:cNvPr id="244" name="Google Shape;244;p41"/>
          <p:cNvSpPr/>
          <p:nvPr/>
        </p:nvSpPr>
        <p:spPr>
          <a:xfrm>
            <a:off x="3050050" y="2437500"/>
            <a:ext cx="3849000" cy="2330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Séquence étudiée</a:t>
            </a:r>
            <a:endParaRPr/>
          </a:p>
        </p:txBody>
      </p:sp>
      <p:sp>
        <p:nvSpPr>
          <p:cNvPr id="245" name="Google Shape;245;p41"/>
          <p:cNvSpPr/>
          <p:nvPr/>
        </p:nvSpPr>
        <p:spPr>
          <a:xfrm>
            <a:off x="6291950" y="2437500"/>
            <a:ext cx="3746100" cy="2330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Séquence postérieure</a:t>
            </a:r>
            <a:endParaRPr/>
          </a:p>
        </p:txBody>
      </p:sp>
      <p:sp>
        <p:nvSpPr>
          <p:cNvPr id="246" name="Google Shape;246;p41"/>
          <p:cNvSpPr/>
          <p:nvPr/>
        </p:nvSpPr>
        <p:spPr>
          <a:xfrm>
            <a:off x="1462500" y="1308750"/>
            <a:ext cx="59100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Semestre n année k</a:t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163250" y="1308750"/>
            <a:ext cx="13200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Sn-1, année k</a:t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7372500" y="1308750"/>
            <a:ext cx="1942500" cy="478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… </a:t>
            </a:r>
            <a:endParaRPr/>
          </a:p>
        </p:txBody>
      </p:sp>
      <p:cxnSp>
        <p:nvCxnSpPr>
          <p:cNvPr id="249" name="Google Shape;249;p41"/>
          <p:cNvCxnSpPr/>
          <p:nvPr/>
        </p:nvCxnSpPr>
        <p:spPr>
          <a:xfrm flipH="1" rot="10800000">
            <a:off x="165000" y="1792500"/>
            <a:ext cx="30750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1"/>
          <p:cNvCxnSpPr/>
          <p:nvPr/>
        </p:nvCxnSpPr>
        <p:spPr>
          <a:xfrm rot="10800000">
            <a:off x="5685000" y="1792500"/>
            <a:ext cx="31875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Prérequis pour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Mettre des captures d’écran des pgms officiels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7" name="Google Shape;257;p4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360000" y="893550"/>
            <a:ext cx="93600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6579" marR="0" rtl="0" algn="l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r>
              <a:rPr lang="fr-FR" sz="2400">
                <a:solidFill>
                  <a:schemeClr val="dk1"/>
                </a:solidFill>
              </a:rPr>
              <a:t>Volumes horaires / semaine dans chaque matière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1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72" name="Google Shape;272;p44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{3A8D6698-CDA7-481D-9098-0561EBD96C41}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Evaluation diagnostique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Rappels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2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80" name="Google Shape;280;p45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{3A8D6698-CDA7-481D-9098-0561EBD96C41}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Evaluation formative : Rendre un 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Accompagnement</a:t>
                      </a:r>
                      <a:r>
                        <a:rPr lang="fr-FR"/>
                        <a:t> personnalisé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" y="1845000"/>
            <a:ext cx="1008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Partie technique</a:t>
            </a:r>
            <a:endParaRPr b="0" i="0" sz="4000" u="none" cap="none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3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88" name="Google Shape;288;p46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{3A8D6698-CDA7-481D-9098-0561EBD96C41}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accompagnement personnalisé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4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96" name="Google Shape;296;p47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{3A8D6698-CDA7-481D-9098-0561EBD96C41}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Evaluation sommative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Diagnostique : </a:t>
            </a:r>
            <a:endParaRPr b="0" sz="2400" u="sng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1" marL="914400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cours évaluation Kahoot :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Formative :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Rendre un CR du TP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 u="sng">
                <a:solidFill>
                  <a:schemeClr val="dk1"/>
                </a:solidFill>
              </a:rPr>
              <a:t>Sommative : 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303" name="Google Shape;303;p4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Proposition de séance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Titre séance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Nombre d’élève total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Par groupe de xxx élèves / rôles des élèves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(Lieu : )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607" lvl="0" marL="4572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Matériel : </a:t>
            </a:r>
            <a:endParaRPr sz="2100">
              <a:solidFill>
                <a:schemeClr val="dk1"/>
              </a:solidFill>
            </a:endParaRPr>
          </a:p>
          <a:p>
            <a:pPr indent="-288607" lvl="1" marL="9144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100">
                <a:solidFill>
                  <a:schemeClr val="dk1"/>
                </a:solidFill>
              </a:rPr>
              <a:t>fr</a:t>
            </a:r>
            <a:endParaRPr sz="2100">
              <a:solidFill>
                <a:schemeClr val="dk1"/>
              </a:solidFill>
            </a:endParaRPr>
          </a:p>
          <a:p>
            <a:pPr indent="-263992" lvl="0" marL="432000" marR="0" rtl="0" algn="l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None/>
            </a:pPr>
            <a:r>
              <a:t/>
            </a:r>
            <a:endParaRPr b="0" sz="21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Proposition de séance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607" lvl="0" marL="4572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Déroulé de la séance : </a:t>
            </a:r>
            <a:endParaRPr sz="2400">
              <a:solidFill>
                <a:schemeClr val="dk1"/>
              </a:solidFill>
            </a:endParaRPr>
          </a:p>
          <a:p>
            <a:pPr indent="-288607" lvl="1" marL="9144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Prise en main (x heures)</a:t>
            </a:r>
            <a:endParaRPr sz="2400">
              <a:solidFill>
                <a:schemeClr val="dk1"/>
              </a:solidFill>
            </a:endParaRPr>
          </a:p>
          <a:p>
            <a:pPr indent="-288607" lvl="1" marL="9144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manip 1 (x heures)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63992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None/>
            </a:pPr>
            <a:r>
              <a:t/>
            </a:r>
            <a:endParaRPr b="0" sz="2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Connaissances acquises suite à la séance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</a:rPr>
              <a:t>les élèves doivent savoir …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Compétences ciblées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4" name="Google Shape;324;p51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Proposition de séance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Démarches péda. </a:t>
            </a:r>
            <a:r>
              <a:rPr lang="fr-FR" sz="2400">
                <a:solidFill>
                  <a:schemeClr val="dk1"/>
                </a:solidFill>
              </a:rPr>
              <a:t>: démarche inductive, pédagogie spiralaire, STEM, etc 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t/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1" name="Google Shape;331;p52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Démarches pédagogiques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Remédiation et </a:t>
            </a:r>
            <a:r>
              <a:rPr lang="fr-FR" sz="3300">
                <a:solidFill>
                  <a:srgbClr val="FFFFFF"/>
                </a:solidFill>
              </a:rPr>
              <a:t>différenciation</a:t>
            </a: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pédagogique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3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bonus dans les TP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Prise en compte de la diversité des élèves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8" name="Google Shape;338;p5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Autres enseignements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4"/>
          <p:cNvSpPr txBox="1"/>
          <p:nvPr/>
        </p:nvSpPr>
        <p:spPr>
          <a:xfrm>
            <a:off x="360000" y="914888"/>
            <a:ext cx="93600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Enseignements partagés : </a:t>
            </a:r>
            <a:endParaRPr sz="2400" u="sng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</a:rPr>
              <a:t>ETLV (STI2D) / Co - enseignements (BTS)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Intérêts de la séquence pour les autres matières / projets : </a:t>
            </a:r>
            <a:endParaRPr sz="2400" u="sng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</a:rPr>
              <a:t>ex. : </a:t>
            </a:r>
            <a:r>
              <a:rPr lang="fr-FR" sz="2400" u="sng">
                <a:solidFill>
                  <a:schemeClr val="dk1"/>
                </a:solidFill>
              </a:rPr>
              <a:t> 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345" name="Google Shape;345;p5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SAE proposée : ESCAPEBOT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09BDD"/>
                </a:solidFill>
              </a:rPr>
              <a:t>La saé commence dès le début</a:t>
            </a:r>
            <a:endParaRPr b="0" sz="24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600" y="1346400"/>
            <a:ext cx="6683400" cy="33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20" y="1620000"/>
            <a:ext cx="2476080" cy="260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du système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Diagramme SysML etc.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SzPts val="1100"/>
              <a:buNone/>
            </a:pPr>
            <a:r>
              <a:rPr lang="fr-FR" sz="2400">
                <a:solidFill>
                  <a:schemeClr val="dk1"/>
                </a:solidFill>
              </a:rPr>
              <a:t>Présentation bus / élec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>
                <a:solidFill>
                  <a:schemeClr val="dk1"/>
                </a:solidFill>
              </a:rPr>
              <a:t>Fonctionnement, composants, CI / 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du système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Schéma au tableau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des manipulations réalisées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Déroulé général du TP, aspects traités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1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2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3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4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