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6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tma Raafat" initials="FR" lastIdx="1" clrIdx="0">
    <p:extLst>
      <p:ext uri="{19B8F6BF-5375-455C-9EA6-DF929625EA0E}">
        <p15:presenceInfo xmlns:p15="http://schemas.microsoft.com/office/powerpoint/2012/main" userId="Fatma Raaf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9300"/>
    <a:srgbClr val="FFB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94" autoAdjust="0"/>
    <p:restoredTop sz="96296" autoAdjust="0"/>
  </p:normalViewPr>
  <p:slideViewPr>
    <p:cSldViewPr snapToGrid="0" snapToObjects="1">
      <p:cViewPr>
        <p:scale>
          <a:sx n="62" d="100"/>
          <a:sy n="62" d="100"/>
        </p:scale>
        <p:origin x="4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4F02F-B28E-4BD5-B0CD-039062AB323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72853-0FAC-4301-86F7-83E1C34D5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3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72853-0FAC-4301-86F7-83E1C34D5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FE6-0E15-F64E-8310-C7341ED09770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0E62-F2AD-274B-A938-194C1AD79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73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FE6-0E15-F64E-8310-C7341ED09770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0E62-F2AD-274B-A938-194C1AD79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FE6-0E15-F64E-8310-C7341ED09770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0E62-F2AD-274B-A938-194C1AD79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6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FE6-0E15-F64E-8310-C7341ED09770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0E62-F2AD-274B-A938-194C1AD79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58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FE6-0E15-F64E-8310-C7341ED09770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0E62-F2AD-274B-A938-194C1AD79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96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FE6-0E15-F64E-8310-C7341ED09770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0E62-F2AD-274B-A938-194C1AD79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17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FE6-0E15-F64E-8310-C7341ED09770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0E62-F2AD-274B-A938-194C1AD79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73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FE6-0E15-F64E-8310-C7341ED09770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0E62-F2AD-274B-A938-194C1AD79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FE6-0E15-F64E-8310-C7341ED09770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0E62-F2AD-274B-A938-194C1AD79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FE6-0E15-F64E-8310-C7341ED09770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0E62-F2AD-274B-A938-194C1AD79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76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FE6-0E15-F64E-8310-C7341ED09770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0E62-F2AD-274B-A938-194C1AD79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45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CFE6-0E15-F64E-8310-C7341ED09770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60E62-F2AD-274B-A938-194C1AD79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9AD8DA-6F41-3720-EE58-E43FDC04E15C}"/>
              </a:ext>
            </a:extLst>
          </p:cNvPr>
          <p:cNvSpPr/>
          <p:nvPr/>
        </p:nvSpPr>
        <p:spPr>
          <a:xfrm>
            <a:off x="453024" y="1894526"/>
            <a:ext cx="112859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Calibri" panose="020F0502020204030204" pitchFamily="34" charset="0"/>
              </a:rPr>
              <a:t>Extemporaneous preparation unit</a:t>
            </a:r>
          </a:p>
          <a:p>
            <a:pPr algn="ctr"/>
            <a:r>
              <a:rPr lang="en-US" sz="5400" b="1" i="1" dirty="0">
                <a:latin typeface="Times New Roman" panose="02020603050405020304" pitchFamily="18" charset="0"/>
              </a:rPr>
              <a:t>( proposal to implement a business unit)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73F311-3B23-5176-0AF1-179BF0DD8E42}"/>
              </a:ext>
            </a:extLst>
          </p:cNvPr>
          <p:cNvSpPr txBox="1"/>
          <p:nvPr/>
        </p:nvSpPr>
        <p:spPr>
          <a:xfrm>
            <a:off x="5102087" y="58442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E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6163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245">
        <p159:morph option="byObject"/>
      </p:transition>
    </mc:Choice>
    <mc:Fallback xmlns="">
      <p:transition spd="slow" advTm="1224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A4DE235-AE7A-508F-55B0-FCBD1C67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26" y="365125"/>
            <a:ext cx="8562474" cy="1325563"/>
          </a:xfrm>
        </p:spPr>
        <p:txBody>
          <a:bodyPr/>
          <a:lstStyle/>
          <a:p>
            <a:r>
              <a:rPr lang="en-GB" b="1" dirty="0"/>
              <a:t>Facilities required for In house implementation</a:t>
            </a:r>
            <a:endParaRPr lang="ar-EG" b="1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62D662F-416B-CCCC-BC64-06646C538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85" y="1825625"/>
            <a:ext cx="11434813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Purchasing the material required for the formulation </a:t>
            </a:r>
          </a:p>
          <a:p>
            <a:pPr>
              <a:lnSpc>
                <a:spcPct val="150000"/>
              </a:lnSpc>
            </a:pPr>
            <a:r>
              <a:rPr lang="en-GB" dirty="0"/>
              <a:t>Purchasing the packages and labels</a:t>
            </a:r>
          </a:p>
          <a:p>
            <a:pPr>
              <a:lnSpc>
                <a:spcPct val="150000"/>
              </a:lnSpc>
            </a:pPr>
            <a:r>
              <a:rPr lang="en-GB" dirty="0"/>
              <a:t>In case of large scale production of hand sanitizer and alcohol, the semiautomated filling machine is required, 250 </a:t>
            </a:r>
            <a:r>
              <a:rPr lang="en-GB" dirty="0" err="1"/>
              <a:t>Liter</a:t>
            </a:r>
            <a:r>
              <a:rPr lang="en-GB" dirty="0"/>
              <a:t> stainless steel 316 container with mixer, labelling machine, and packing machine.</a:t>
            </a:r>
          </a:p>
          <a:p>
            <a:pPr>
              <a:lnSpc>
                <a:spcPct val="150000"/>
              </a:lnSpc>
            </a:pPr>
            <a:r>
              <a:rPr lang="en-GB" dirty="0"/>
              <a:t>Suitable place for preparation ( larger area ) in case of increasing production capacity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662916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6B1B-7F3B-4869-8A81-BD223E94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1852D-B1F5-4F6A-B1DA-8E42A7B1C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A8D8438-8937-4888-989B-44F8EF2B5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9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25CB-A8A6-4A72-BD13-D127E704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6AB2-1728-4CEA-A85C-C79389A09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10531-A111-4642-A581-971AF0037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83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A4DE235-AE7A-508F-55B0-FCBD1C67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580" y="365125"/>
            <a:ext cx="8389219" cy="1325563"/>
          </a:xfrm>
        </p:spPr>
        <p:txBody>
          <a:bodyPr/>
          <a:lstStyle/>
          <a:p>
            <a:r>
              <a:rPr lang="en-US" b="1" dirty="0"/>
              <a:t>Pharmaceutical compounding </a:t>
            </a:r>
            <a:endParaRPr lang="ar-EG" b="1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62D662F-416B-CCCC-BC64-06646C538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7" y="1434164"/>
            <a:ext cx="11810197" cy="474279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>
                <a:latin typeface="+mj-lt"/>
              </a:rPr>
              <a:t>According to USP 795 </a:t>
            </a:r>
            <a:r>
              <a:rPr lang="en-US" sz="3600" b="1" dirty="0">
                <a:latin typeface="+mj-lt"/>
              </a:rPr>
              <a:t>Pharmaceutical compounding </a:t>
            </a:r>
            <a:r>
              <a:rPr lang="en-US" sz="3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+mj-lt"/>
                <a:cs typeface="Times New Roman" panose="02020603050405020304" pitchFamily="18" charset="0"/>
              </a:rPr>
              <a:t>Defined as the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preparation, mixing, assembling, packaging, or labeling </a:t>
            </a:r>
            <a:r>
              <a:rPr lang="en-US" sz="3600" dirty="0">
                <a:latin typeface="+mj-lt"/>
                <a:cs typeface="Times New Roman" panose="02020603050405020304" pitchFamily="18" charset="0"/>
              </a:rPr>
              <a:t>of a drug or device as the result of a practitioner’s prescription drug order or initiative based on the pharmacist/patient /prescriber relationship in the course of professional practice.</a:t>
            </a:r>
          </a:p>
          <a:p>
            <a:pPr algn="just">
              <a:lnSpc>
                <a:spcPct val="150000"/>
              </a:lnSpc>
            </a:pPr>
            <a:endParaRPr lang="ar-EG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3048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A4DE235-AE7A-508F-55B0-FCBD1C67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26" y="365125"/>
            <a:ext cx="8562474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WHY WE NEED COMPOUNDING (EXTEMPORANEOUS) FORMULATIONS ?</a:t>
            </a:r>
            <a:endParaRPr lang="ar-EG" b="1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62D662F-416B-CCCC-BC64-06646C53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Medical: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Pediatric and adult patients unable to swallow solid dosage forms or receiving their medication through a nasogastric tube or gastronomy tube.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Pediatric patients cannot be easily administered and titrated doses using the available solid dosage forms.</a:t>
            </a:r>
          </a:p>
          <a:p>
            <a:pPr marL="0" indent="0">
              <a:buNone/>
            </a:pPr>
            <a:endParaRPr lang="ar-E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0390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A4DE235-AE7A-508F-55B0-FCBD1C67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452" y="365125"/>
            <a:ext cx="8514347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WHY WE NEED COMPOUNDING (EXTEMPORANEOUS) FORMULATIONS ?(CONT.)</a:t>
            </a:r>
            <a:endParaRPr lang="ar-EG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62D662F-416B-CCCC-BC64-06646C53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Increase the patient compliance to medications( Potassium chloride , Sodium bicarbonate,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Sorafinib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 Tenofovir)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Fill the gap of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non available medication at commercial market.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ar-E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4326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A4DE235-AE7A-508F-55B0-FCBD1C67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954" y="365125"/>
            <a:ext cx="8475846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WHY WE NEED COMPOUNDING (EXTEMPORANEOUS) FORMULATIONS ?(CONT.)</a:t>
            </a:r>
            <a:endParaRPr lang="ar-EG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62D662F-416B-CCCC-BC64-06646C53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2. Non Medical: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arenR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Cost minimization.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arenR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Reduce consumption. 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arenR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Using local materials for preparation. 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endParaRPr lang="ar-E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529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62D662F-416B-CCCC-BC64-06646C538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278"/>
            <a:ext cx="10515600" cy="5156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800" b="1" dirty="0"/>
              <a:t>Our plan to implement business unit</a:t>
            </a:r>
          </a:p>
          <a:p>
            <a:pPr marL="0" indent="0" algn="ctr">
              <a:buNone/>
            </a:pPr>
            <a:endParaRPr lang="ar-EG" sz="8800" b="1" dirty="0"/>
          </a:p>
        </p:txBody>
      </p:sp>
    </p:spTree>
    <p:extLst>
      <p:ext uri="{BB962C8B-B14F-4D97-AF65-F5344CB8AC3E}">
        <p14:creationId xmlns:p14="http://schemas.microsoft.com/office/powerpoint/2010/main" val="3049344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A4DE235-AE7A-508F-55B0-FCBD1C67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454" y="365125"/>
            <a:ext cx="8437345" cy="1325563"/>
          </a:xfrm>
        </p:spPr>
        <p:txBody>
          <a:bodyPr/>
          <a:lstStyle/>
          <a:p>
            <a:r>
              <a:rPr lang="en-GB" b="1" dirty="0"/>
              <a:t>In house implementation</a:t>
            </a:r>
            <a:endParaRPr lang="ar-EG" b="1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62D662F-416B-CCCC-BC64-06646C53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We can prepare some formulation in 57357 children's cancer hospital with low budget, which save a lot of money if compared with the cost of purchasing from the market.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947537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A4DE235-AE7A-508F-55B0-FCBD1C67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452" y="365125"/>
            <a:ext cx="8514347" cy="972787"/>
          </a:xfrm>
        </p:spPr>
        <p:txBody>
          <a:bodyPr>
            <a:no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following table illustrate the expected saving:</a:t>
            </a:r>
            <a:b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ar-EG" sz="3600" b="1" dirty="0"/>
          </a:p>
        </p:txBody>
      </p:sp>
      <p:graphicFrame>
        <p:nvGraphicFramePr>
          <p:cNvPr id="4" name="عنصر نائب للمحتوى 3">
            <a:extLst>
              <a:ext uri="{FF2B5EF4-FFF2-40B4-BE49-F238E27FC236}">
                <a16:creationId xmlns:a16="http://schemas.microsoft.com/office/drawing/2014/main" id="{650FCF6A-BEA1-3E4C-06CE-8497CB496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169965"/>
              </p:ext>
            </p:extLst>
          </p:nvPr>
        </p:nvGraphicFramePr>
        <p:xfrm>
          <a:off x="340093" y="1212782"/>
          <a:ext cx="11511814" cy="5371616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113367">
                  <a:extLst>
                    <a:ext uri="{9D8B030D-6E8A-4147-A177-3AD203B41FA5}">
                      <a16:colId xmlns:a16="http://schemas.microsoft.com/office/drawing/2014/main" val="2437729716"/>
                    </a:ext>
                  </a:extLst>
                </a:gridCol>
                <a:gridCol w="1540274">
                  <a:extLst>
                    <a:ext uri="{9D8B030D-6E8A-4147-A177-3AD203B41FA5}">
                      <a16:colId xmlns:a16="http://schemas.microsoft.com/office/drawing/2014/main" val="2871067057"/>
                    </a:ext>
                  </a:extLst>
                </a:gridCol>
                <a:gridCol w="2113367">
                  <a:extLst>
                    <a:ext uri="{9D8B030D-6E8A-4147-A177-3AD203B41FA5}">
                      <a16:colId xmlns:a16="http://schemas.microsoft.com/office/drawing/2014/main" val="813674615"/>
                    </a:ext>
                  </a:extLst>
                </a:gridCol>
                <a:gridCol w="1229444">
                  <a:extLst>
                    <a:ext uri="{9D8B030D-6E8A-4147-A177-3AD203B41FA5}">
                      <a16:colId xmlns:a16="http://schemas.microsoft.com/office/drawing/2014/main" val="2129946717"/>
                    </a:ext>
                  </a:extLst>
                </a:gridCol>
                <a:gridCol w="2075900">
                  <a:extLst>
                    <a:ext uri="{9D8B030D-6E8A-4147-A177-3AD203B41FA5}">
                      <a16:colId xmlns:a16="http://schemas.microsoft.com/office/drawing/2014/main" val="1880545946"/>
                    </a:ext>
                  </a:extLst>
                </a:gridCol>
                <a:gridCol w="2439462">
                  <a:extLst>
                    <a:ext uri="{9D8B030D-6E8A-4147-A177-3AD203B41FA5}">
                      <a16:colId xmlns:a16="http://schemas.microsoft.com/office/drawing/2014/main" val="4252035714"/>
                    </a:ext>
                  </a:extLst>
                </a:gridCol>
              </a:tblGrid>
              <a:tr h="92857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Saving percentage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Cost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Tradition product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 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Expected cost (L.E)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Formulation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6062466"/>
                  </a:ext>
                </a:extLst>
              </a:tr>
              <a:tr h="72968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70%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8.25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Emosoft® 15 gm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 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2.5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Zinc Oxide cream 15 gm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4836645"/>
                  </a:ext>
                </a:extLst>
              </a:tr>
              <a:tr h="72968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88.4%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26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Revi 2® cream 50gm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>
                          <a:effectLst/>
                        </a:rPr>
                        <a:t> 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 b="1" dirty="0">
                          <a:effectLst/>
                        </a:rPr>
                        <a:t>3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Emollient cream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 gm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7114604"/>
                  </a:ext>
                </a:extLst>
              </a:tr>
              <a:tr h="72968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53.3%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60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Bobi 120 gm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89305" algn="l"/>
                        </a:tabLst>
                      </a:pPr>
                      <a:r>
                        <a:rPr lang="ar-SA" sz="2000" b="1">
                          <a:effectLst/>
                        </a:rPr>
                        <a:t> 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89305" algn="l"/>
                        </a:tabLst>
                      </a:pPr>
                      <a:r>
                        <a:rPr lang="ar-SA" sz="2000" b="1" dirty="0">
                          <a:effectLst/>
                        </a:rPr>
                        <a:t>28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Sunblock cream SPF above 50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120 gm</a:t>
                      </a:r>
                      <a:r>
                        <a:rPr lang="ar-SA" sz="2000" b="1" dirty="0">
                          <a:effectLst/>
                        </a:rPr>
                        <a:t>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1554362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26.2%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61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Alcohol 1 L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 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45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Alcohol 1L (1</a:t>
                      </a:r>
                      <a:r>
                        <a:rPr lang="en-GB" sz="2000" b="1" baseline="30000" dirty="0">
                          <a:effectLst/>
                        </a:rPr>
                        <a:t>st</a:t>
                      </a:r>
                      <a:r>
                        <a:rPr lang="en-GB" sz="2000" b="1" dirty="0">
                          <a:effectLst/>
                        </a:rPr>
                        <a:t> </a:t>
                      </a:r>
                      <a:r>
                        <a:rPr lang="en-US" sz="2000" b="1" dirty="0">
                          <a:effectLst/>
                        </a:rPr>
                        <a:t>priority)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9861637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59.5%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148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Strellium 1 L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 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60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Hand sanitizer 1L (1</a:t>
                      </a:r>
                      <a:r>
                        <a:rPr lang="en-GB" sz="2000" b="1" baseline="30000" dirty="0">
                          <a:effectLst/>
                        </a:rPr>
                        <a:t>st</a:t>
                      </a:r>
                      <a:r>
                        <a:rPr lang="en-GB" sz="2000" b="1" dirty="0">
                          <a:effectLst/>
                        </a:rPr>
                        <a:t> </a:t>
                      </a:r>
                      <a:r>
                        <a:rPr lang="en-US" sz="2000" b="1" dirty="0">
                          <a:effectLst/>
                        </a:rPr>
                        <a:t>priority)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8830782"/>
                  </a:ext>
                </a:extLst>
              </a:tr>
              <a:tr h="72968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%50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7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Ultrasound gel 250 gm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 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</a:rPr>
                        <a:t>3.5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Ultrasound gel 250 gm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1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40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A4DE235-AE7A-508F-55B0-FCBD1C67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700" y="365125"/>
            <a:ext cx="8572099" cy="1325563"/>
          </a:xfrm>
        </p:spPr>
        <p:txBody>
          <a:bodyPr/>
          <a:lstStyle/>
          <a:p>
            <a:r>
              <a:rPr lang="en-GB" b="1" dirty="0"/>
              <a:t>In house implementation</a:t>
            </a:r>
            <a:endParaRPr lang="ar-EG" b="1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62D662F-416B-CCCC-BC64-06646C53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market our formulations to other hospital pharmacies and community pharmacies</a:t>
            </a:r>
          </a:p>
          <a:p>
            <a:r>
              <a:rPr lang="en-GB" dirty="0"/>
              <a:t>The cost of the formulation base not exceed 15 L.E per 100 ml ( cost include materials)</a:t>
            </a:r>
          </a:p>
          <a:p>
            <a:r>
              <a:rPr lang="en-GB" dirty="0"/>
              <a:t>Example for the preparations: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Amlodipine, Acetazolamide, Amitriptyline,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Aprepitant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Atenolol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Captopril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Carvidolol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Ciprofloxacin, Cyclophosphamide, Gabapentin, GTN, Hydrocortisone, Hydroxyurea,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Lamotragine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Levofloxacin, ……. Etc.</a:t>
            </a:r>
          </a:p>
          <a:p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The community pharmacies can consider our compounding laboratory as outsource laboratory for them.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18409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470</Words>
  <Application>Microsoft Office PowerPoint</Application>
  <PresentationFormat>Widescreen</PresentationFormat>
  <Paragraphs>77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Pharmaceutical compounding </vt:lpstr>
      <vt:lpstr>WHY WE NEED COMPOUNDING (EXTEMPORANEOUS) FORMULATIONS ?</vt:lpstr>
      <vt:lpstr>WHY WE NEED COMPOUNDING (EXTEMPORANEOUS) FORMULATIONS ?(CONT.)</vt:lpstr>
      <vt:lpstr>WHY WE NEED COMPOUNDING (EXTEMPORANEOUS) FORMULATIONS ?(CONT.)</vt:lpstr>
      <vt:lpstr>PowerPoint Presentation</vt:lpstr>
      <vt:lpstr>In house implementation</vt:lpstr>
      <vt:lpstr>The following table illustrate the expected saving: </vt:lpstr>
      <vt:lpstr>In house implementation</vt:lpstr>
      <vt:lpstr>Facilities required for In house implementation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201008504146</cp:lastModifiedBy>
  <cp:revision>140</cp:revision>
  <dcterms:created xsi:type="dcterms:W3CDTF">2018-02-05T16:00:41Z</dcterms:created>
  <dcterms:modified xsi:type="dcterms:W3CDTF">2023-11-03T13:38:54Z</dcterms:modified>
</cp:coreProperties>
</file>