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18"/>
  </p:notesMasterIdLst>
  <p:sldIdLst>
    <p:sldId id="256" r:id="rId2"/>
    <p:sldId id="257" r:id="rId3"/>
    <p:sldId id="267" r:id="rId4"/>
    <p:sldId id="258" r:id="rId5"/>
    <p:sldId id="268" r:id="rId6"/>
    <p:sldId id="261" r:id="rId7"/>
    <p:sldId id="269" r:id="rId8"/>
    <p:sldId id="262" r:id="rId9"/>
    <p:sldId id="263" r:id="rId10"/>
    <p:sldId id="266" r:id="rId11"/>
    <p:sldId id="271" r:id="rId12"/>
    <p:sldId id="270" r:id="rId13"/>
    <p:sldId id="260" r:id="rId14"/>
    <p:sldId id="272" r:id="rId15"/>
    <p:sldId id="259" r:id="rId16"/>
    <p:sldId id="27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3FDBDD-FADF-4B15-9ED6-358224C9A1C1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13B614-6ABA-4799-A58E-D8649EEA5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694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CAFBB-4F92-4134-8C9C-37667E6C8730}" type="datetime1">
              <a:rPr lang="en-US" smtClean="0"/>
              <a:t>4/8/2025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 Imran, MD. Mukzanul Alam Nishat, Khondkar Sayif Ali, Arman Hossain Nawmee, MD Araf UI Haque Dhrubo   (Group 5)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FFD25-54A3-4691-BFBC-07493D522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1030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67CB7-ABBB-4153-88F4-B641FFC78D06}" type="datetime1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 Imran, MD. Mukzanul Alam Nishat, Khondkar Sayif Ali, Arman Hossain Nawmee, MD Araf UI Haque Dhrubo   (Group 5)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FFD25-54A3-4691-BFBC-07493D522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182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4110D-7C34-46D8-973A-A860C40F628F}" type="datetime1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 Imran, MD. Mukzanul Alam Nishat, Khondkar Sayif Ali, Arman Hossain Nawmee, MD Araf UI Haque Dhrubo   (Group 5)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FFD25-54A3-4691-BFBC-07493D522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125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7CD6E-CC49-4B45-BA32-1826A3E2C3C1}" type="datetime1">
              <a:rPr lang="en-US" smtClean="0"/>
              <a:t>4/8/2025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 Imran, MD. Mukzanul Alam Nishat, Khondkar Sayif Ali, Arman Hossain Nawmee, MD Araf UI Haque Dhrubo   (Group 5)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FFD25-54A3-4691-BFBC-07493D522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408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C6F47-ED01-495D-995C-3D567CF5DA23}" type="datetime1">
              <a:rPr lang="en-US" smtClean="0"/>
              <a:t>4/8/2025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 Imran, MD. Mukzanul Alam Nishat, Khondkar Sayif Ali, Arman Hossain Nawmee, MD Araf UI Haque Dhrubo   (Group 5)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FFD25-54A3-4691-BFBC-07493D522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1609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292C7-BA12-4D4B-AB3A-17218C0C020D}" type="datetime1">
              <a:rPr lang="en-US" smtClean="0"/>
              <a:t>4/8/2025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 Imran, MD. Mukzanul Alam Nishat, Khondkar Sayif Ali, Arman Hossain Nawmee, MD Araf UI Haque Dhrubo   (Group 5)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FFD25-54A3-4691-BFBC-07493D522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657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36161-E60E-46F7-97A3-67EA68120344}" type="datetime1">
              <a:rPr lang="en-US" smtClean="0"/>
              <a:t>4/8/2025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 Imran, MD. Mukzanul Alam Nishat, Khondkar Sayif Ali, Arman Hossain Nawmee, MD Araf UI Haque Dhrubo   (Group 5)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FFD25-54A3-4691-BFBC-07493D52229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50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30BBF-A776-4CFA-AC6B-F624082B79F9}" type="datetime1">
              <a:rPr lang="en-US" smtClean="0"/>
              <a:t>4/8/2025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 Imran, MD. Mukzanul Alam Nishat, Khondkar Sayif Ali, Arman Hossain Nawmee, MD Araf UI Haque Dhrubo   (Group 5)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FFD25-54A3-4691-BFBC-07493D522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746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A1E7D-E398-49BD-9954-E803213FDC03}" type="datetime1">
              <a:rPr lang="en-US" smtClean="0"/>
              <a:t>4/8/2025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 Imran, MD. Mukzanul Alam Nishat, Khondkar Sayif Ali, Arman Hossain Nawmee, MD Araf UI Haque Dhrubo   (Group 5)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FFD25-54A3-4691-BFBC-07493D522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20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D3058-5511-401D-8A4E-5350919BF44F}" type="datetime1">
              <a:rPr lang="en-US" smtClean="0"/>
              <a:t>4/8/2025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/>
              <a:t>Al Imran, MD. Mukzanul Alam Nishat, Khondkar Sayif Ali, Arman Hossain Nawmee, MD Araf UI Haque Dhrubo   (Group 5)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FFD25-54A3-4691-BFBC-07493D522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03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6D7C8FA1-042D-4B63-BF69-EF5278A4E042}" type="datetime1">
              <a:rPr lang="en-US" smtClean="0"/>
              <a:t>4/8/2025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/>
              <a:t>Al Imran, MD. Mukzanul Alam Nishat, Khondkar Sayif Ali, Arman Hossain Nawmee, MD Araf UI Haque Dhrubo   (Group 5)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FFD25-54A3-4691-BFBC-07493D522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014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76AEB30F-38B5-4A8C-8E77-763B17E22F30}" type="datetime1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/>
              <a:t>Al Imran, MD. Mukzanul Alam Nishat, Khondkar Sayif Ali, Arman Hossain Nawmee, MD Araf UI Haque Dhrubo   (Group 5)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FB7FFD25-54A3-4691-BFBC-07493D522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146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hf sldNum="0"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1CF93-9F88-4E06-9C4B-360159EBFE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37359" y="2114758"/>
            <a:ext cx="8413865" cy="1069017"/>
          </a:xfrm>
        </p:spPr>
        <p:txBody>
          <a:bodyPr>
            <a:normAutofit fontScale="90000"/>
          </a:bodyPr>
          <a:lstStyle/>
          <a:p>
            <a:r>
              <a:rPr lang="en-US" dirty="0"/>
              <a:t>HEART DISEASE PREDICTION USING 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40802C-4E96-4341-A6E1-A9FDBEAFE0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3674589"/>
            <a:ext cx="7077456" cy="1668935"/>
          </a:xfrm>
        </p:spPr>
        <p:txBody>
          <a:bodyPr>
            <a:normAutofit fontScale="92500" lnSpcReduction="10000"/>
          </a:bodyPr>
          <a:lstStyle/>
          <a:p>
            <a:r>
              <a:rPr lang="en-US" sz="3200" b="1" dirty="0">
                <a:solidFill>
                  <a:srgbClr val="FFFF00"/>
                </a:solidFill>
              </a:rPr>
              <a:t>CSE299 Section-1</a:t>
            </a:r>
          </a:p>
          <a:p>
            <a:r>
              <a:rPr lang="en-US" sz="3200" b="1" dirty="0">
                <a:solidFill>
                  <a:srgbClr val="FFFF00"/>
                </a:solidFill>
              </a:rPr>
              <a:t>North South University|2025</a:t>
            </a:r>
          </a:p>
          <a:p>
            <a:r>
              <a:rPr lang="en-US" sz="3200" b="1" dirty="0">
                <a:solidFill>
                  <a:srgbClr val="FFFF00"/>
                </a:solidFill>
              </a:rPr>
              <a:t>Group 5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844EABF-F7B6-48E0-A766-013BD60E7B62}"/>
              </a:ext>
            </a:extLst>
          </p:cNvPr>
          <p:cNvSpPr/>
          <p:nvPr/>
        </p:nvSpPr>
        <p:spPr>
          <a:xfrm>
            <a:off x="1737359" y="89350"/>
            <a:ext cx="8413866" cy="17727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Group Presentation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5F1F83-9A5F-48C1-AE71-FE0A22507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28775" y="5834338"/>
            <a:ext cx="9663545" cy="422287"/>
          </a:xfrm>
        </p:spPr>
        <p:txBody>
          <a:bodyPr/>
          <a:lstStyle/>
          <a:p>
            <a:pPr algn="ctr"/>
            <a:r>
              <a:rPr lang="en-US" sz="2400" dirty="0">
                <a:solidFill>
                  <a:schemeClr val="bg1">
                    <a:alpha val="70000"/>
                  </a:schemeClr>
                </a:solidFill>
              </a:rPr>
              <a:t>Al Imran, MD. </a:t>
            </a:r>
            <a:r>
              <a:rPr lang="en-US" sz="2400" dirty="0" err="1">
                <a:solidFill>
                  <a:schemeClr val="bg1">
                    <a:alpha val="70000"/>
                  </a:schemeClr>
                </a:solidFill>
              </a:rPr>
              <a:t>Mukzanul</a:t>
            </a:r>
            <a:r>
              <a:rPr lang="en-US" sz="2400" dirty="0">
                <a:solidFill>
                  <a:schemeClr val="bg1">
                    <a:alpha val="7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1">
                    <a:alpha val="70000"/>
                  </a:schemeClr>
                </a:solidFill>
              </a:rPr>
              <a:t>Alam</a:t>
            </a:r>
            <a:r>
              <a:rPr lang="en-US" sz="2400" dirty="0">
                <a:solidFill>
                  <a:schemeClr val="bg1">
                    <a:alpha val="70000"/>
                  </a:schemeClr>
                </a:solidFill>
              </a:rPr>
              <a:t> Nishat, </a:t>
            </a:r>
            <a:r>
              <a:rPr lang="en-US" sz="2400" dirty="0" err="1">
                <a:solidFill>
                  <a:schemeClr val="bg1">
                    <a:alpha val="70000"/>
                  </a:schemeClr>
                </a:solidFill>
              </a:rPr>
              <a:t>Khondkar</a:t>
            </a:r>
            <a:r>
              <a:rPr lang="en-US" sz="2400" dirty="0">
                <a:solidFill>
                  <a:schemeClr val="bg1">
                    <a:alpha val="7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1">
                    <a:alpha val="70000"/>
                  </a:schemeClr>
                </a:solidFill>
              </a:rPr>
              <a:t>Sayif</a:t>
            </a:r>
            <a:r>
              <a:rPr lang="en-US" sz="2400" dirty="0">
                <a:solidFill>
                  <a:schemeClr val="bg1">
                    <a:alpha val="70000"/>
                  </a:schemeClr>
                </a:solidFill>
              </a:rPr>
              <a:t> Ali, Arman Hossain </a:t>
            </a:r>
            <a:r>
              <a:rPr lang="en-US" sz="2400" dirty="0" err="1">
                <a:solidFill>
                  <a:schemeClr val="bg1">
                    <a:alpha val="70000"/>
                  </a:schemeClr>
                </a:solidFill>
              </a:rPr>
              <a:t>Nawmee</a:t>
            </a:r>
            <a:r>
              <a:rPr lang="en-US" sz="2400" dirty="0">
                <a:solidFill>
                  <a:schemeClr val="bg1">
                    <a:alpha val="70000"/>
                  </a:schemeClr>
                </a:solidFill>
              </a:rPr>
              <a:t>, MD </a:t>
            </a:r>
            <a:r>
              <a:rPr lang="en-US" sz="2400" dirty="0" err="1">
                <a:solidFill>
                  <a:schemeClr val="bg1">
                    <a:alpha val="70000"/>
                  </a:schemeClr>
                </a:solidFill>
              </a:rPr>
              <a:t>Araf</a:t>
            </a:r>
            <a:r>
              <a:rPr lang="en-US" sz="2400" dirty="0">
                <a:solidFill>
                  <a:schemeClr val="bg1">
                    <a:alpha val="70000"/>
                  </a:schemeClr>
                </a:solidFill>
              </a:rPr>
              <a:t> UI Haque </a:t>
            </a:r>
            <a:r>
              <a:rPr lang="en-US" sz="2400" dirty="0" err="1">
                <a:solidFill>
                  <a:schemeClr val="bg1">
                    <a:alpha val="70000"/>
                  </a:schemeClr>
                </a:solidFill>
              </a:rPr>
              <a:t>Dhrubo</a:t>
            </a:r>
            <a:r>
              <a:rPr lang="en-US" sz="2400" dirty="0">
                <a:solidFill>
                  <a:schemeClr val="bg1">
                    <a:alpha val="70000"/>
                  </a:schemeClr>
                </a:solidFill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696597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1FB7C-5CBC-4D4D-A3CB-E3DD24D76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7668" y="145016"/>
            <a:ext cx="8894212" cy="659922"/>
          </a:xfrm>
        </p:spPr>
        <p:txBody>
          <a:bodyPr>
            <a:normAutofit fontScale="90000"/>
          </a:bodyPr>
          <a:lstStyle/>
          <a:p>
            <a:r>
              <a:rPr lang="en-US" dirty="0"/>
              <a:t>Graphical representations (Learning curve)</a:t>
            </a:r>
          </a:p>
        </p:txBody>
      </p:sp>
      <p:pic>
        <p:nvPicPr>
          <p:cNvPr id="4" name="Picture 3" descr="A graph of a line&#10;&#10;Description automatically generated with medium confidence">
            <a:extLst>
              <a:ext uri="{FF2B5EF4-FFF2-40B4-BE49-F238E27FC236}">
                <a16:creationId xmlns:a16="http://schemas.microsoft.com/office/drawing/2014/main" id="{94B61ABE-D317-4C51-A1E6-2D9AFF28BAF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1943" y="1456830"/>
            <a:ext cx="2403599" cy="174763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A graph of a line graph&#10;&#10;Description automatically generated with medium confidence">
            <a:extLst>
              <a:ext uri="{FF2B5EF4-FFF2-40B4-BE49-F238E27FC236}">
                <a16:creationId xmlns:a16="http://schemas.microsoft.com/office/drawing/2014/main" id="{8D6631AF-86C1-4FEF-A9B5-FD1AFB194FE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3329" y="1430684"/>
            <a:ext cx="2402513" cy="1697675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D91FB59-233D-4F48-A844-FF60BC6271E9}"/>
              </a:ext>
            </a:extLst>
          </p:cNvPr>
          <p:cNvSpPr txBox="1"/>
          <p:nvPr/>
        </p:nvSpPr>
        <p:spPr>
          <a:xfrm>
            <a:off x="3218306" y="2742803"/>
            <a:ext cx="1760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AFB5E2-A00B-494D-99AB-229486342F22}"/>
              </a:ext>
            </a:extLst>
          </p:cNvPr>
          <p:cNvSpPr txBox="1"/>
          <p:nvPr/>
        </p:nvSpPr>
        <p:spPr>
          <a:xfrm>
            <a:off x="2185268" y="1061352"/>
            <a:ext cx="7446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Logistic Regression (dataset 1 and dataset 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538FBF-ED17-4502-AB0B-FBA6FF36D6E6}"/>
              </a:ext>
            </a:extLst>
          </p:cNvPr>
          <p:cNvSpPr txBox="1"/>
          <p:nvPr/>
        </p:nvSpPr>
        <p:spPr>
          <a:xfrm>
            <a:off x="2090018" y="3348980"/>
            <a:ext cx="7446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SVM (dataset 1 and dataset 2)</a:t>
            </a:r>
          </a:p>
        </p:txBody>
      </p:sp>
      <p:pic>
        <p:nvPicPr>
          <p:cNvPr id="11" name="Picture 10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24F6F7D3-DEB9-40A4-823B-D41AF24F67AF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6113" y="3704958"/>
            <a:ext cx="2675255" cy="2091690"/>
          </a:xfrm>
          <a:prstGeom prst="rect">
            <a:avLst/>
          </a:prstGeom>
          <a:noFill/>
        </p:spPr>
      </p:pic>
      <p:pic>
        <p:nvPicPr>
          <p:cNvPr id="12" name="Picture 11" descr="A graph of a graph showing the results of a training&#10;&#10;Description automatically generated with medium confidence">
            <a:extLst>
              <a:ext uri="{FF2B5EF4-FFF2-40B4-BE49-F238E27FC236}">
                <a16:creationId xmlns:a16="http://schemas.microsoft.com/office/drawing/2014/main" id="{6DD5E968-B5F1-4E46-A631-54F627B373B5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3329" y="3628202"/>
            <a:ext cx="2697480" cy="208788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Footer Placeholder 5">
            <a:extLst>
              <a:ext uri="{FF2B5EF4-FFF2-40B4-BE49-F238E27FC236}">
                <a16:creationId xmlns:a16="http://schemas.microsoft.com/office/drawing/2014/main" id="{2106669C-5033-4999-9309-F2AFC74CA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00200" y="6236207"/>
            <a:ext cx="9663545" cy="422287"/>
          </a:xfrm>
        </p:spPr>
        <p:txBody>
          <a:bodyPr/>
          <a:lstStyle/>
          <a:p>
            <a:pPr algn="ctr"/>
            <a:r>
              <a:rPr lang="en-US" sz="1400" dirty="0"/>
              <a:t>Al Imran, MD. </a:t>
            </a:r>
            <a:r>
              <a:rPr lang="en-US" sz="1400" dirty="0" err="1"/>
              <a:t>Mukzanul</a:t>
            </a:r>
            <a:r>
              <a:rPr lang="en-US" sz="1400" dirty="0"/>
              <a:t> </a:t>
            </a:r>
            <a:r>
              <a:rPr lang="en-US" sz="1400" dirty="0" err="1"/>
              <a:t>Alam</a:t>
            </a:r>
            <a:r>
              <a:rPr lang="en-US" sz="1400" dirty="0"/>
              <a:t> Nishat, </a:t>
            </a:r>
            <a:r>
              <a:rPr lang="en-US" sz="1400" dirty="0" err="1"/>
              <a:t>Khondkar</a:t>
            </a:r>
            <a:r>
              <a:rPr lang="en-US" sz="1400" dirty="0"/>
              <a:t> </a:t>
            </a:r>
            <a:r>
              <a:rPr lang="en-US" sz="1400" dirty="0" err="1"/>
              <a:t>Sayif</a:t>
            </a:r>
            <a:r>
              <a:rPr lang="en-US" sz="1400" dirty="0"/>
              <a:t> Ali, Arman Hossain </a:t>
            </a:r>
            <a:r>
              <a:rPr lang="en-US" sz="1400" dirty="0" err="1"/>
              <a:t>Nawmee</a:t>
            </a:r>
            <a:r>
              <a:rPr lang="en-US" sz="1400" dirty="0"/>
              <a:t>, MD </a:t>
            </a:r>
            <a:r>
              <a:rPr lang="en-US" sz="1400" dirty="0" err="1"/>
              <a:t>Araf</a:t>
            </a:r>
            <a:r>
              <a:rPr lang="en-US" sz="1400" dirty="0"/>
              <a:t> UI Haque </a:t>
            </a:r>
            <a:r>
              <a:rPr lang="en-US" sz="1400" dirty="0" err="1"/>
              <a:t>Dhrubo</a:t>
            </a:r>
            <a:r>
              <a:rPr lang="en-US" sz="1400" dirty="0"/>
              <a:t>   (Group 5)</a:t>
            </a:r>
          </a:p>
        </p:txBody>
      </p:sp>
    </p:spTree>
    <p:extLst>
      <p:ext uri="{BB962C8B-B14F-4D97-AF65-F5344CB8AC3E}">
        <p14:creationId xmlns:p14="http://schemas.microsoft.com/office/powerpoint/2010/main" val="760694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1FB7C-5CBC-4D4D-A3CB-E3DD24D76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7668" y="145016"/>
            <a:ext cx="8894212" cy="659922"/>
          </a:xfrm>
        </p:spPr>
        <p:txBody>
          <a:bodyPr>
            <a:normAutofit fontScale="90000"/>
          </a:bodyPr>
          <a:lstStyle/>
          <a:p>
            <a:r>
              <a:rPr lang="en-US" dirty="0"/>
              <a:t>Graphical representations (Learning curve)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AFB5E2-A00B-494D-99AB-229486342F22}"/>
              </a:ext>
            </a:extLst>
          </p:cNvPr>
          <p:cNvSpPr txBox="1"/>
          <p:nvPr/>
        </p:nvSpPr>
        <p:spPr>
          <a:xfrm>
            <a:off x="2185268" y="1219871"/>
            <a:ext cx="7446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Random Forest (dataset 1 and dataset 2)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538FBF-ED17-4502-AB0B-FBA6FF36D6E6}"/>
              </a:ext>
            </a:extLst>
          </p:cNvPr>
          <p:cNvSpPr txBox="1"/>
          <p:nvPr/>
        </p:nvSpPr>
        <p:spPr>
          <a:xfrm>
            <a:off x="2032868" y="3711737"/>
            <a:ext cx="7446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Decision Tree (dataset 1 and dataset 2)</a:t>
            </a:r>
          </a:p>
        </p:txBody>
      </p:sp>
      <p:pic>
        <p:nvPicPr>
          <p:cNvPr id="13" name="Picture 12" descr="A graph of a graph showing the growth of a forest&#10;&#10;Description automatically generated">
            <a:extLst>
              <a:ext uri="{FF2B5EF4-FFF2-40B4-BE49-F238E27FC236}">
                <a16:creationId xmlns:a16="http://schemas.microsoft.com/office/drawing/2014/main" id="{DAA65914-5C09-4647-9B4C-0C6C8CB5F614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0286" y="1695664"/>
            <a:ext cx="2675255" cy="1858495"/>
          </a:xfrm>
          <a:prstGeom prst="rect">
            <a:avLst/>
          </a:prstGeom>
          <a:noFill/>
        </p:spPr>
      </p:pic>
      <p:pic>
        <p:nvPicPr>
          <p:cNvPr id="14" name="Picture 13" descr="A graph with a line and a red line&#10;&#10;Description automatically generated">
            <a:extLst>
              <a:ext uri="{FF2B5EF4-FFF2-40B4-BE49-F238E27FC236}">
                <a16:creationId xmlns:a16="http://schemas.microsoft.com/office/drawing/2014/main" id="{DE1B5886-055B-4E1D-B8B7-5AC53454FB4D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5488" y="1695664"/>
            <a:ext cx="2489282" cy="18010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14" descr="A graph with red and blue lines&#10;&#10;Description automatically generated">
            <a:extLst>
              <a:ext uri="{FF2B5EF4-FFF2-40B4-BE49-F238E27FC236}">
                <a16:creationId xmlns:a16="http://schemas.microsoft.com/office/drawing/2014/main" id="{23E4BE5A-74ED-428D-8BA2-5A68752A9252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5274" y="4479472"/>
            <a:ext cx="2590800" cy="1663700"/>
          </a:xfrm>
          <a:prstGeom prst="rect">
            <a:avLst/>
          </a:prstGeom>
          <a:noFill/>
        </p:spPr>
      </p:pic>
      <p:pic>
        <p:nvPicPr>
          <p:cNvPr id="16" name="Picture 15" descr="A graph showing the growth of a tree&#10;&#10;Description automatically generated">
            <a:extLst>
              <a:ext uri="{FF2B5EF4-FFF2-40B4-BE49-F238E27FC236}">
                <a16:creationId xmlns:a16="http://schemas.microsoft.com/office/drawing/2014/main" id="{39C46998-550C-4D4F-934A-86E3C354DC83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4050" y="4511963"/>
            <a:ext cx="2627630" cy="169164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E5D998AD-51E6-4ACD-847C-8DEB5938F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00200" y="6236207"/>
            <a:ext cx="9663545" cy="422287"/>
          </a:xfrm>
        </p:spPr>
        <p:txBody>
          <a:bodyPr/>
          <a:lstStyle/>
          <a:p>
            <a:pPr algn="ctr"/>
            <a:r>
              <a:rPr lang="en-US" sz="1400" dirty="0"/>
              <a:t>Al Imran, MD. </a:t>
            </a:r>
            <a:r>
              <a:rPr lang="en-US" sz="1400" dirty="0" err="1"/>
              <a:t>Mukzanul</a:t>
            </a:r>
            <a:r>
              <a:rPr lang="en-US" sz="1400" dirty="0"/>
              <a:t> </a:t>
            </a:r>
            <a:r>
              <a:rPr lang="en-US" sz="1400" dirty="0" err="1"/>
              <a:t>Alam</a:t>
            </a:r>
            <a:r>
              <a:rPr lang="en-US" sz="1400" dirty="0"/>
              <a:t> Nishat, </a:t>
            </a:r>
            <a:r>
              <a:rPr lang="en-US" sz="1400" dirty="0" err="1"/>
              <a:t>Khondkar</a:t>
            </a:r>
            <a:r>
              <a:rPr lang="en-US" sz="1400" dirty="0"/>
              <a:t> </a:t>
            </a:r>
            <a:r>
              <a:rPr lang="en-US" sz="1400" dirty="0" err="1"/>
              <a:t>Sayif</a:t>
            </a:r>
            <a:r>
              <a:rPr lang="en-US" sz="1400" dirty="0"/>
              <a:t> Ali, Arman Hossain </a:t>
            </a:r>
            <a:r>
              <a:rPr lang="en-US" sz="1400" dirty="0" err="1"/>
              <a:t>Nawmee</a:t>
            </a:r>
            <a:r>
              <a:rPr lang="en-US" sz="1400" dirty="0"/>
              <a:t>, MD </a:t>
            </a:r>
            <a:r>
              <a:rPr lang="en-US" sz="1400" dirty="0" err="1"/>
              <a:t>Araf</a:t>
            </a:r>
            <a:r>
              <a:rPr lang="en-US" sz="1400" dirty="0"/>
              <a:t> UI Haque </a:t>
            </a:r>
            <a:r>
              <a:rPr lang="en-US" sz="1400" dirty="0" err="1"/>
              <a:t>Dhrubo</a:t>
            </a:r>
            <a:r>
              <a:rPr lang="en-US" sz="1400" dirty="0"/>
              <a:t>   (Group 5)</a:t>
            </a:r>
          </a:p>
        </p:txBody>
      </p:sp>
    </p:spTree>
    <p:extLst>
      <p:ext uri="{BB962C8B-B14F-4D97-AF65-F5344CB8AC3E}">
        <p14:creationId xmlns:p14="http://schemas.microsoft.com/office/powerpoint/2010/main" val="22335065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40F7C-9AA1-480B-B9B5-D5E40253F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0"/>
            <a:ext cx="7729728" cy="1280160"/>
          </a:xfrm>
        </p:spPr>
        <p:txBody>
          <a:bodyPr/>
          <a:lstStyle/>
          <a:p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Comparison Between Models</a:t>
            </a:r>
            <a:br>
              <a:rPr lang="en-US" b="1" dirty="0">
                <a:effectLst/>
              </a:rPr>
            </a:br>
            <a:r>
              <a:rPr lang="en-US" b="1" dirty="0">
                <a:effectLst/>
              </a:rPr>
              <a:t>confusion Matrix</a:t>
            </a: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847DABC-B454-4ECD-8535-5B0AFF17E4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0278198"/>
              </p:ext>
            </p:extLst>
          </p:nvPr>
        </p:nvGraphicFramePr>
        <p:xfrm>
          <a:off x="2423160" y="1463040"/>
          <a:ext cx="7537705" cy="15544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07541">
                  <a:extLst>
                    <a:ext uri="{9D8B030D-6E8A-4147-A177-3AD203B41FA5}">
                      <a16:colId xmlns:a16="http://schemas.microsoft.com/office/drawing/2014/main" val="118687535"/>
                    </a:ext>
                  </a:extLst>
                </a:gridCol>
                <a:gridCol w="1507541">
                  <a:extLst>
                    <a:ext uri="{9D8B030D-6E8A-4147-A177-3AD203B41FA5}">
                      <a16:colId xmlns:a16="http://schemas.microsoft.com/office/drawing/2014/main" val="3257747380"/>
                    </a:ext>
                  </a:extLst>
                </a:gridCol>
                <a:gridCol w="1507541">
                  <a:extLst>
                    <a:ext uri="{9D8B030D-6E8A-4147-A177-3AD203B41FA5}">
                      <a16:colId xmlns:a16="http://schemas.microsoft.com/office/drawing/2014/main" val="1122339299"/>
                    </a:ext>
                  </a:extLst>
                </a:gridCol>
                <a:gridCol w="1507541">
                  <a:extLst>
                    <a:ext uri="{9D8B030D-6E8A-4147-A177-3AD203B41FA5}">
                      <a16:colId xmlns:a16="http://schemas.microsoft.com/office/drawing/2014/main" val="27913068"/>
                    </a:ext>
                  </a:extLst>
                </a:gridCol>
                <a:gridCol w="1507541">
                  <a:extLst>
                    <a:ext uri="{9D8B030D-6E8A-4147-A177-3AD203B41FA5}">
                      <a16:colId xmlns:a16="http://schemas.microsoft.com/office/drawing/2014/main" val="1369116254"/>
                    </a:ext>
                  </a:extLst>
                </a:gridCol>
              </a:tblGrid>
              <a:tr h="23261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Model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19050" marB="1905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True Positive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19050" marB="1905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False Negative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19050" marB="1905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False Positive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19050" marB="1905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True Negative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19050" marB="19050" anchor="b"/>
                </a:tc>
                <a:extLst>
                  <a:ext uri="{0D108BD9-81ED-4DB2-BD59-A6C34878D82A}">
                    <a16:rowId xmlns:a16="http://schemas.microsoft.com/office/drawing/2014/main" val="3377013131"/>
                  </a:ext>
                </a:extLst>
              </a:tr>
              <a:tr h="42831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Logistic Regression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19050" marB="1905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99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19050" marB="1905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73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19050" marB="1905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40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19050" marB="1905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148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19050" marB="19050" anchor="b"/>
                </a:tc>
                <a:extLst>
                  <a:ext uri="{0D108BD9-81ED-4DB2-BD59-A6C34878D82A}">
                    <a16:rowId xmlns:a16="http://schemas.microsoft.com/office/drawing/2014/main" val="124829573"/>
                  </a:ext>
                </a:extLst>
              </a:tr>
              <a:tr h="23261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Decision Tree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19050" marB="1905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256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19050" marB="1905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19050" marB="1905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19050" marB="1905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286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19050" marB="19050" anchor="b"/>
                </a:tc>
                <a:extLst>
                  <a:ext uri="{0D108BD9-81ED-4DB2-BD59-A6C34878D82A}">
                    <a16:rowId xmlns:a16="http://schemas.microsoft.com/office/drawing/2014/main" val="96651891"/>
                  </a:ext>
                </a:extLst>
              </a:tr>
              <a:tr h="23261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Random Forest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19050" marB="1905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298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19050" marB="1905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263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19050" marB="1905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19050" marB="1905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578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19050" marB="19050" anchor="b"/>
                </a:tc>
                <a:extLst>
                  <a:ext uri="{0D108BD9-81ED-4DB2-BD59-A6C34878D82A}">
                    <a16:rowId xmlns:a16="http://schemas.microsoft.com/office/drawing/2014/main" val="1814269356"/>
                  </a:ext>
                </a:extLst>
              </a:tr>
              <a:tr h="42831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Support vector Machine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19050" marB="1905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158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19050" marB="1905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19050" marB="1905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19050" marB="1905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174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19050" marB="19050" anchor="b"/>
                </a:tc>
                <a:extLst>
                  <a:ext uri="{0D108BD9-81ED-4DB2-BD59-A6C34878D82A}">
                    <a16:rowId xmlns:a16="http://schemas.microsoft.com/office/drawing/2014/main" val="1025528101"/>
                  </a:ext>
                </a:extLst>
              </a:tr>
            </a:tbl>
          </a:graphicData>
        </a:graphic>
      </p:graphicFrame>
      <p:pic>
        <p:nvPicPr>
          <p:cNvPr id="7" name="Picture 6" descr="A graph with different colored bars&#10;&#10;Description automatically generated">
            <a:extLst>
              <a:ext uri="{FF2B5EF4-FFF2-40B4-BE49-F238E27FC236}">
                <a16:creationId xmlns:a16="http://schemas.microsoft.com/office/drawing/2014/main" id="{7891AB97-BCDB-4977-99DF-29F6A1E2248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160" y="3200400"/>
            <a:ext cx="7330440" cy="315468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A10A456A-F0BC-4356-8E4C-927DD8B25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81150" y="6355080"/>
            <a:ext cx="9663545" cy="422287"/>
          </a:xfrm>
        </p:spPr>
        <p:txBody>
          <a:bodyPr/>
          <a:lstStyle/>
          <a:p>
            <a:pPr algn="ctr"/>
            <a:r>
              <a:rPr lang="en-US" sz="1400" dirty="0"/>
              <a:t>Al Imran, MD. </a:t>
            </a:r>
            <a:r>
              <a:rPr lang="en-US" sz="1400" dirty="0" err="1"/>
              <a:t>Mukzanul</a:t>
            </a:r>
            <a:r>
              <a:rPr lang="en-US" sz="1400" dirty="0"/>
              <a:t> </a:t>
            </a:r>
            <a:r>
              <a:rPr lang="en-US" sz="1400" dirty="0" err="1"/>
              <a:t>Alam</a:t>
            </a:r>
            <a:r>
              <a:rPr lang="en-US" sz="1400" dirty="0"/>
              <a:t> Nishat, </a:t>
            </a:r>
            <a:r>
              <a:rPr lang="en-US" sz="1400" dirty="0" err="1"/>
              <a:t>Khondkar</a:t>
            </a:r>
            <a:r>
              <a:rPr lang="en-US" sz="1400" dirty="0"/>
              <a:t> </a:t>
            </a:r>
            <a:r>
              <a:rPr lang="en-US" sz="1400" dirty="0" err="1"/>
              <a:t>Sayif</a:t>
            </a:r>
            <a:r>
              <a:rPr lang="en-US" sz="1400" dirty="0"/>
              <a:t> Ali, Arman Hossain </a:t>
            </a:r>
            <a:r>
              <a:rPr lang="en-US" sz="1400" dirty="0" err="1"/>
              <a:t>Nawmee</a:t>
            </a:r>
            <a:r>
              <a:rPr lang="en-US" sz="1400" dirty="0"/>
              <a:t>, MD </a:t>
            </a:r>
            <a:r>
              <a:rPr lang="en-US" sz="1400" dirty="0" err="1"/>
              <a:t>Araf</a:t>
            </a:r>
            <a:r>
              <a:rPr lang="en-US" sz="1400" dirty="0"/>
              <a:t> UI Haque </a:t>
            </a:r>
            <a:r>
              <a:rPr lang="en-US" sz="1400" dirty="0" err="1"/>
              <a:t>Dhrubo</a:t>
            </a:r>
            <a:r>
              <a:rPr lang="en-US" sz="1400" dirty="0"/>
              <a:t>   (Group 5)</a:t>
            </a:r>
          </a:p>
        </p:txBody>
      </p:sp>
    </p:spTree>
    <p:extLst>
      <p:ext uri="{BB962C8B-B14F-4D97-AF65-F5344CB8AC3E}">
        <p14:creationId xmlns:p14="http://schemas.microsoft.com/office/powerpoint/2010/main" val="13157540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BB094-652C-4B05-B73A-086E5AF90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 and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23C5E-755E-4894-961A-2367DFC9A9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Limited to tabular datasets, which restricts the model's predictive power.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Incorporating multimodal data (e.g., ECG signals, lifestyle information) could enhance performance.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Does not account for regional variations in heart disease prediction, limiting localized insights.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Future work will focus on:</a:t>
            </a:r>
          </a:p>
          <a:p>
            <a:r>
              <a:rPr lang="en-US" dirty="0"/>
              <a:t>- Integrating multimodal datasets to provide a more comprehensive view of patient health. - Implementing additional techniques (e.g., post-pruning or GANs) to reduce overfitting and improve model robustness.</a:t>
            </a:r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3936B0D2-F746-4F35-B033-CB298E28F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00200" y="6236207"/>
            <a:ext cx="9663545" cy="422287"/>
          </a:xfrm>
        </p:spPr>
        <p:txBody>
          <a:bodyPr/>
          <a:lstStyle/>
          <a:p>
            <a:pPr algn="ctr"/>
            <a:r>
              <a:rPr lang="en-US" sz="1400" dirty="0"/>
              <a:t>Al Imran, MD. </a:t>
            </a:r>
            <a:r>
              <a:rPr lang="en-US" sz="1400" dirty="0" err="1"/>
              <a:t>Mukzanul</a:t>
            </a:r>
            <a:r>
              <a:rPr lang="en-US" sz="1400" dirty="0"/>
              <a:t> </a:t>
            </a:r>
            <a:r>
              <a:rPr lang="en-US" sz="1400" dirty="0" err="1"/>
              <a:t>Alam</a:t>
            </a:r>
            <a:r>
              <a:rPr lang="en-US" sz="1400" dirty="0"/>
              <a:t> Nishat, </a:t>
            </a:r>
            <a:r>
              <a:rPr lang="en-US" sz="1400" dirty="0" err="1"/>
              <a:t>Khondkar</a:t>
            </a:r>
            <a:r>
              <a:rPr lang="en-US" sz="1400" dirty="0"/>
              <a:t> </a:t>
            </a:r>
            <a:r>
              <a:rPr lang="en-US" sz="1400" dirty="0" err="1"/>
              <a:t>Sayif</a:t>
            </a:r>
            <a:r>
              <a:rPr lang="en-US" sz="1400" dirty="0"/>
              <a:t> Ali, Arman Hossain </a:t>
            </a:r>
            <a:r>
              <a:rPr lang="en-US" sz="1400" dirty="0" err="1"/>
              <a:t>Nawmee</a:t>
            </a:r>
            <a:r>
              <a:rPr lang="en-US" sz="1400" dirty="0"/>
              <a:t>, MD </a:t>
            </a:r>
            <a:r>
              <a:rPr lang="en-US" sz="1400" dirty="0" err="1"/>
              <a:t>Araf</a:t>
            </a:r>
            <a:r>
              <a:rPr lang="en-US" sz="1400" dirty="0"/>
              <a:t> UI Haque </a:t>
            </a:r>
            <a:r>
              <a:rPr lang="en-US" sz="1400" dirty="0" err="1"/>
              <a:t>Dhrubo</a:t>
            </a:r>
            <a:r>
              <a:rPr lang="en-US" sz="1400" dirty="0"/>
              <a:t>   (Group 5)</a:t>
            </a:r>
          </a:p>
        </p:txBody>
      </p:sp>
    </p:spTree>
    <p:extLst>
      <p:ext uri="{BB962C8B-B14F-4D97-AF65-F5344CB8AC3E}">
        <p14:creationId xmlns:p14="http://schemas.microsoft.com/office/powerpoint/2010/main" val="22243586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F2720-E0BD-413E-AC83-EC10F09E5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23613"/>
            <a:ext cx="7729728" cy="1188720"/>
          </a:xfrm>
        </p:spPr>
        <p:txBody>
          <a:bodyPr/>
          <a:lstStyle/>
          <a:p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Challenges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3B0E4-29A8-4DE8-98B5-B69AB2DDBA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089404"/>
            <a:ext cx="7729728" cy="3101983"/>
          </a:xfrm>
        </p:spPr>
        <p:txBody>
          <a:bodyPr/>
          <a:lstStyle/>
          <a:p>
            <a:pPr marL="514350" indent="-285750" fontAlgn="base">
              <a:spcBef>
                <a:spcPts val="1200"/>
              </a:spcBef>
              <a:spcAft>
                <a:spcPts val="120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Logistic Regression and Random Forest were more sensitive to data distribution variations, showing significant performance degradation on Dataset 2.</a:t>
            </a:r>
          </a:p>
          <a:p>
            <a:pPr marL="514350" indent="-285750" fontAlgn="base">
              <a:spcBef>
                <a:spcPts val="1200"/>
              </a:spcBef>
              <a:spcAft>
                <a:spcPts val="1200"/>
              </a:spcAft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Even performing Hyperparameter tuning did not show much improvement.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SVM was effective but not as stable as Decision Tree across datasets.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F2637D9E-91C8-483E-8D7F-BB2675550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00200" y="6236207"/>
            <a:ext cx="9663545" cy="422287"/>
          </a:xfrm>
        </p:spPr>
        <p:txBody>
          <a:bodyPr/>
          <a:lstStyle/>
          <a:p>
            <a:pPr algn="ctr"/>
            <a:r>
              <a:rPr lang="en-US" sz="1400" dirty="0"/>
              <a:t>Al Imran, MD. </a:t>
            </a:r>
            <a:r>
              <a:rPr lang="en-US" sz="1400" dirty="0" err="1"/>
              <a:t>Mukzanul</a:t>
            </a:r>
            <a:r>
              <a:rPr lang="en-US" sz="1400" dirty="0"/>
              <a:t> </a:t>
            </a:r>
            <a:r>
              <a:rPr lang="en-US" sz="1400" dirty="0" err="1"/>
              <a:t>Alam</a:t>
            </a:r>
            <a:r>
              <a:rPr lang="en-US" sz="1400" dirty="0"/>
              <a:t> Nishat, </a:t>
            </a:r>
            <a:r>
              <a:rPr lang="en-US" sz="1400" dirty="0" err="1"/>
              <a:t>Khondkar</a:t>
            </a:r>
            <a:r>
              <a:rPr lang="en-US" sz="1400" dirty="0"/>
              <a:t> </a:t>
            </a:r>
            <a:r>
              <a:rPr lang="en-US" sz="1400" dirty="0" err="1"/>
              <a:t>Sayif</a:t>
            </a:r>
            <a:r>
              <a:rPr lang="en-US" sz="1400" dirty="0"/>
              <a:t> Ali, Arman Hossain </a:t>
            </a:r>
            <a:r>
              <a:rPr lang="en-US" sz="1400" dirty="0" err="1"/>
              <a:t>Nawmee</a:t>
            </a:r>
            <a:r>
              <a:rPr lang="en-US" sz="1400" dirty="0"/>
              <a:t>, MD </a:t>
            </a:r>
            <a:r>
              <a:rPr lang="en-US" sz="1400" dirty="0" err="1"/>
              <a:t>Araf</a:t>
            </a:r>
            <a:r>
              <a:rPr lang="en-US" sz="1400" dirty="0"/>
              <a:t> UI Haque </a:t>
            </a:r>
            <a:r>
              <a:rPr lang="en-US" sz="1400" dirty="0" err="1"/>
              <a:t>Dhrubo</a:t>
            </a:r>
            <a:r>
              <a:rPr lang="en-US" sz="1400" dirty="0"/>
              <a:t>   (Group 5)</a:t>
            </a:r>
          </a:p>
        </p:txBody>
      </p:sp>
    </p:spTree>
    <p:extLst>
      <p:ext uri="{BB962C8B-B14F-4D97-AF65-F5344CB8AC3E}">
        <p14:creationId xmlns:p14="http://schemas.microsoft.com/office/powerpoint/2010/main" val="35931883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22CB1-817A-4615-A194-93257EEE1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3221F-BCA8-4387-99D0-66D0A18F7B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rtl="0" fontAlgn="base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This study compared the performance of four machine learning models on heart disease prediction across two datasets.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457200" rtl="0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Decision Tree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emerged as the most stable and consistent model, outperforming others in terms of accuracy and generalization.</a:t>
            </a:r>
          </a:p>
          <a:p>
            <a:pPr lvl="1"/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Logistic Regression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Random Forest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faced challenges with data distribution and consistency.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en-US" sz="1800" dirty="0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CEF2C59F-2124-4D4D-A570-2B1928E06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00200" y="6236207"/>
            <a:ext cx="9663545" cy="422287"/>
          </a:xfrm>
        </p:spPr>
        <p:txBody>
          <a:bodyPr/>
          <a:lstStyle/>
          <a:p>
            <a:pPr algn="ctr"/>
            <a:r>
              <a:rPr lang="en-US" sz="1400" dirty="0"/>
              <a:t>Al Imran, MD. </a:t>
            </a:r>
            <a:r>
              <a:rPr lang="en-US" sz="1400" dirty="0" err="1"/>
              <a:t>Mukzanul</a:t>
            </a:r>
            <a:r>
              <a:rPr lang="en-US" sz="1400" dirty="0"/>
              <a:t> </a:t>
            </a:r>
            <a:r>
              <a:rPr lang="en-US" sz="1400" dirty="0" err="1"/>
              <a:t>Alam</a:t>
            </a:r>
            <a:r>
              <a:rPr lang="en-US" sz="1400" dirty="0"/>
              <a:t> Nishat, </a:t>
            </a:r>
            <a:r>
              <a:rPr lang="en-US" sz="1400" dirty="0" err="1"/>
              <a:t>Khondkar</a:t>
            </a:r>
            <a:r>
              <a:rPr lang="en-US" sz="1400" dirty="0"/>
              <a:t> </a:t>
            </a:r>
            <a:r>
              <a:rPr lang="en-US" sz="1400" dirty="0" err="1"/>
              <a:t>Sayif</a:t>
            </a:r>
            <a:r>
              <a:rPr lang="en-US" sz="1400" dirty="0"/>
              <a:t> Ali, Arman Hossain </a:t>
            </a:r>
            <a:r>
              <a:rPr lang="en-US" sz="1400" dirty="0" err="1"/>
              <a:t>Nawmee</a:t>
            </a:r>
            <a:r>
              <a:rPr lang="en-US" sz="1400" dirty="0"/>
              <a:t>, MD </a:t>
            </a:r>
            <a:r>
              <a:rPr lang="en-US" sz="1400" dirty="0" err="1"/>
              <a:t>Araf</a:t>
            </a:r>
            <a:r>
              <a:rPr lang="en-US" sz="1400" dirty="0"/>
              <a:t> UI Haque </a:t>
            </a:r>
            <a:r>
              <a:rPr lang="en-US" sz="1400" dirty="0" err="1"/>
              <a:t>Dhrubo</a:t>
            </a:r>
            <a:r>
              <a:rPr lang="en-US" sz="1400" dirty="0"/>
              <a:t>   (Group 5)</a:t>
            </a:r>
          </a:p>
        </p:txBody>
      </p:sp>
    </p:spTree>
    <p:extLst>
      <p:ext uri="{BB962C8B-B14F-4D97-AF65-F5344CB8AC3E}">
        <p14:creationId xmlns:p14="http://schemas.microsoft.com/office/powerpoint/2010/main" val="20108675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2,500+ Thank You Computer Stock Photos ...">
            <a:extLst>
              <a:ext uri="{FF2B5EF4-FFF2-40B4-BE49-F238E27FC236}">
                <a16:creationId xmlns:a16="http://schemas.microsoft.com/office/drawing/2014/main" id="{4DB245E8-8A6E-4DE7-B219-3FC3D05742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1688" y="1463040"/>
            <a:ext cx="6002311" cy="3994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5">
            <a:extLst>
              <a:ext uri="{FF2B5EF4-FFF2-40B4-BE49-F238E27FC236}">
                <a16:creationId xmlns:a16="http://schemas.microsoft.com/office/drawing/2014/main" id="{C40CE6C2-E9E7-42AB-84FB-5E328FB80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00200" y="6236207"/>
            <a:ext cx="9663545" cy="422287"/>
          </a:xfrm>
        </p:spPr>
        <p:txBody>
          <a:bodyPr/>
          <a:lstStyle/>
          <a:p>
            <a:pPr algn="ctr"/>
            <a:r>
              <a:rPr lang="en-US" sz="1400" dirty="0"/>
              <a:t>Al Imran, MD. </a:t>
            </a:r>
            <a:r>
              <a:rPr lang="en-US" sz="1400" dirty="0" err="1"/>
              <a:t>Mukzanul</a:t>
            </a:r>
            <a:r>
              <a:rPr lang="en-US" sz="1400" dirty="0"/>
              <a:t> </a:t>
            </a:r>
            <a:r>
              <a:rPr lang="en-US" sz="1400" dirty="0" err="1"/>
              <a:t>Alam</a:t>
            </a:r>
            <a:r>
              <a:rPr lang="en-US" sz="1400" dirty="0"/>
              <a:t> Nishat, </a:t>
            </a:r>
            <a:r>
              <a:rPr lang="en-US" sz="1400" dirty="0" err="1"/>
              <a:t>Khondkar</a:t>
            </a:r>
            <a:r>
              <a:rPr lang="en-US" sz="1400" dirty="0"/>
              <a:t> </a:t>
            </a:r>
            <a:r>
              <a:rPr lang="en-US" sz="1400" dirty="0" err="1"/>
              <a:t>Sayif</a:t>
            </a:r>
            <a:r>
              <a:rPr lang="en-US" sz="1400" dirty="0"/>
              <a:t> Ali, Arman Hossain </a:t>
            </a:r>
            <a:r>
              <a:rPr lang="en-US" sz="1400" dirty="0" err="1"/>
              <a:t>Nawmee</a:t>
            </a:r>
            <a:r>
              <a:rPr lang="en-US" sz="1400" dirty="0"/>
              <a:t>, MD </a:t>
            </a:r>
            <a:r>
              <a:rPr lang="en-US" sz="1400" dirty="0" err="1"/>
              <a:t>Araf</a:t>
            </a:r>
            <a:r>
              <a:rPr lang="en-US" sz="1400" dirty="0"/>
              <a:t> UI Haque </a:t>
            </a:r>
            <a:r>
              <a:rPr lang="en-US" sz="1400" dirty="0" err="1"/>
              <a:t>Dhrubo</a:t>
            </a:r>
            <a:r>
              <a:rPr lang="en-US" sz="1400" dirty="0"/>
              <a:t>   (Group 5)</a:t>
            </a:r>
          </a:p>
        </p:txBody>
      </p:sp>
    </p:spTree>
    <p:extLst>
      <p:ext uri="{BB962C8B-B14F-4D97-AF65-F5344CB8AC3E}">
        <p14:creationId xmlns:p14="http://schemas.microsoft.com/office/powerpoint/2010/main" val="44292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9CCD5-BA3A-44D0-9198-3FACDD788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6416" y="934212"/>
            <a:ext cx="7729728" cy="1188720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8B0AF-EA65-4E07-8BE4-0E67FD8A46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rtl="0" fontAlgn="base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5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Background:</a:t>
            </a:r>
            <a:br>
              <a:rPr lang="en-US" sz="15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5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5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Heart disease is a leading cause of global mortality.</a:t>
            </a:r>
            <a:br>
              <a:rPr lang="en-US" sz="15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5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5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Traditional diagnostic methods (e.g., manual tests, clinical evaluations) are often slow, costly, and subject to human error.</a:t>
            </a:r>
            <a:br>
              <a:rPr lang="en-US" sz="15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5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rtl="0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5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Machine learning (ML) has the potential to speed up the process and improve accuracy by analyzing large datasets and identifying complex patterns.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5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Previous work shows that ML techniques can optimize diagnostic performance in heart disease prediction.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26308B-42EC-4E72-8276-5A9EBACFE9BC}"/>
              </a:ext>
            </a:extLst>
          </p:cNvPr>
          <p:cNvSpPr txBox="1">
            <a:spLocks/>
          </p:cNvSpPr>
          <p:nvPr/>
        </p:nvSpPr>
        <p:spPr>
          <a:xfrm>
            <a:off x="1752600" y="6388607"/>
            <a:ext cx="9663545" cy="4222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5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/>
              <a:t>Al Imran, MD. </a:t>
            </a:r>
            <a:r>
              <a:rPr lang="en-US" sz="1400" dirty="0" err="1"/>
              <a:t>Mukzanul</a:t>
            </a:r>
            <a:r>
              <a:rPr lang="en-US" sz="1400" dirty="0"/>
              <a:t> </a:t>
            </a:r>
            <a:r>
              <a:rPr lang="en-US" sz="1400" dirty="0" err="1"/>
              <a:t>Alam</a:t>
            </a:r>
            <a:r>
              <a:rPr lang="en-US" sz="1400" dirty="0"/>
              <a:t> Nishat, </a:t>
            </a:r>
            <a:r>
              <a:rPr lang="en-US" sz="1400" dirty="0" err="1"/>
              <a:t>Khondkar</a:t>
            </a:r>
            <a:r>
              <a:rPr lang="en-US" sz="1400" dirty="0"/>
              <a:t> </a:t>
            </a:r>
            <a:r>
              <a:rPr lang="en-US" sz="1400" dirty="0" err="1"/>
              <a:t>Sayif</a:t>
            </a:r>
            <a:r>
              <a:rPr lang="en-US" sz="1400" dirty="0"/>
              <a:t> Ali, Arman Hossain </a:t>
            </a:r>
            <a:r>
              <a:rPr lang="en-US" sz="1400" dirty="0" err="1"/>
              <a:t>Nawmee</a:t>
            </a:r>
            <a:r>
              <a:rPr lang="en-US" sz="1400" dirty="0"/>
              <a:t>, MD </a:t>
            </a:r>
            <a:r>
              <a:rPr lang="en-US" sz="1400" dirty="0" err="1"/>
              <a:t>Araf</a:t>
            </a:r>
            <a:r>
              <a:rPr lang="en-US" sz="1400" dirty="0"/>
              <a:t> UI Haque </a:t>
            </a:r>
            <a:r>
              <a:rPr lang="en-US" sz="1400" dirty="0" err="1"/>
              <a:t>Dhrubo</a:t>
            </a:r>
            <a:r>
              <a:rPr lang="en-US" sz="1400" dirty="0"/>
              <a:t>   (Group 5)</a:t>
            </a:r>
          </a:p>
        </p:txBody>
      </p:sp>
    </p:spTree>
    <p:extLst>
      <p:ext uri="{BB962C8B-B14F-4D97-AF65-F5344CB8AC3E}">
        <p14:creationId xmlns:p14="http://schemas.microsoft.com/office/powerpoint/2010/main" val="2500648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1FB1D-D3BB-45B5-B8A6-283DE2D7F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8296" y="339852"/>
            <a:ext cx="7766304" cy="925068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74A5A-B441-4299-9A3E-67FFB10291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6820" y="1737360"/>
            <a:ext cx="10020300" cy="4328160"/>
          </a:xfrm>
        </p:spPr>
        <p:txBody>
          <a:bodyPr/>
          <a:lstStyle/>
          <a:p>
            <a:pPr rtl="0" fontAlgn="base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Purpose of the Study:</a:t>
            </a:r>
            <a:br>
              <a:rPr lang="en-US" sz="1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br>
              <a:rPr lang="en-US" sz="1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en-US" sz="14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rtl="0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This study compares four widely used supervised ML algorithms (Logistic Regression, SVM, Decision Tree, and Random Forest) for the task of binary classification in heart disease prediction.</a:t>
            </a:r>
            <a:b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b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en-US" sz="14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rtl="0" fontAlgn="base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We evaluate these models on two datasets with different distributions but the same features to assess their stability and generalizability across varied data conditions.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7F564D-5849-4746-98AD-3A26338EE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00200" y="6236207"/>
            <a:ext cx="9663545" cy="422287"/>
          </a:xfrm>
        </p:spPr>
        <p:txBody>
          <a:bodyPr/>
          <a:lstStyle/>
          <a:p>
            <a:pPr algn="ctr"/>
            <a:r>
              <a:rPr lang="en-US" sz="1400" dirty="0"/>
              <a:t>Al Imran, MD. </a:t>
            </a:r>
            <a:r>
              <a:rPr lang="en-US" sz="1400" dirty="0" err="1"/>
              <a:t>Mukzanul</a:t>
            </a:r>
            <a:r>
              <a:rPr lang="en-US" sz="1400" dirty="0"/>
              <a:t> </a:t>
            </a:r>
            <a:r>
              <a:rPr lang="en-US" sz="1400" dirty="0" err="1"/>
              <a:t>Alam</a:t>
            </a:r>
            <a:r>
              <a:rPr lang="en-US" sz="1400" dirty="0"/>
              <a:t> Nishat, </a:t>
            </a:r>
            <a:r>
              <a:rPr lang="en-US" sz="1400" dirty="0" err="1"/>
              <a:t>Khondkar</a:t>
            </a:r>
            <a:r>
              <a:rPr lang="en-US" sz="1400" dirty="0"/>
              <a:t> </a:t>
            </a:r>
            <a:r>
              <a:rPr lang="en-US" sz="1400" dirty="0" err="1"/>
              <a:t>Sayif</a:t>
            </a:r>
            <a:r>
              <a:rPr lang="en-US" sz="1400" dirty="0"/>
              <a:t> Ali, Arman Hossain </a:t>
            </a:r>
            <a:r>
              <a:rPr lang="en-US" sz="1400" dirty="0" err="1"/>
              <a:t>Nawmee</a:t>
            </a:r>
            <a:r>
              <a:rPr lang="en-US" sz="1400" dirty="0"/>
              <a:t>, MD </a:t>
            </a:r>
            <a:r>
              <a:rPr lang="en-US" sz="1400" dirty="0" err="1"/>
              <a:t>Araf</a:t>
            </a:r>
            <a:r>
              <a:rPr lang="en-US" sz="1400" dirty="0"/>
              <a:t> UI Haque </a:t>
            </a:r>
            <a:r>
              <a:rPr lang="en-US" sz="1400" dirty="0" err="1"/>
              <a:t>Dhrubo</a:t>
            </a:r>
            <a:r>
              <a:rPr lang="en-US" sz="1400" dirty="0"/>
              <a:t>   (Group 5)</a:t>
            </a:r>
          </a:p>
        </p:txBody>
      </p:sp>
    </p:spTree>
    <p:extLst>
      <p:ext uri="{BB962C8B-B14F-4D97-AF65-F5344CB8AC3E}">
        <p14:creationId xmlns:p14="http://schemas.microsoft.com/office/powerpoint/2010/main" val="1048188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5D106-205D-4289-8835-9E3C15D23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3318" y="224859"/>
            <a:ext cx="7729728" cy="1188720"/>
          </a:xfrm>
        </p:spPr>
        <p:txBody>
          <a:bodyPr/>
          <a:lstStyle/>
          <a:p>
            <a:r>
              <a:rPr lang="en-US" dirty="0"/>
              <a:t>Work Flow</a:t>
            </a:r>
          </a:p>
        </p:txBody>
      </p:sp>
      <p:pic>
        <p:nvPicPr>
          <p:cNvPr id="4" name="Picture 3" descr="A diagram of data processing&#10;&#10;Description automatically generated">
            <a:extLst>
              <a:ext uri="{FF2B5EF4-FFF2-40B4-BE49-F238E27FC236}">
                <a16:creationId xmlns:a16="http://schemas.microsoft.com/office/drawing/2014/main" id="{01B3412A-5300-4EB5-AF50-B03FF588756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1489" y="1609512"/>
            <a:ext cx="4016415" cy="4051139"/>
          </a:xfrm>
          <a:prstGeom prst="rect">
            <a:avLst/>
          </a:prstGeom>
        </p:spPr>
      </p:pic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0AF62DBC-7792-4BAE-AE59-5D1551203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00200" y="6236207"/>
            <a:ext cx="9663545" cy="422287"/>
          </a:xfrm>
        </p:spPr>
        <p:txBody>
          <a:bodyPr/>
          <a:lstStyle/>
          <a:p>
            <a:pPr algn="ctr"/>
            <a:r>
              <a:rPr lang="en-US" sz="1400" dirty="0"/>
              <a:t>Al Imran, MD. </a:t>
            </a:r>
            <a:r>
              <a:rPr lang="en-US" sz="1400" dirty="0" err="1"/>
              <a:t>Mukzanul</a:t>
            </a:r>
            <a:r>
              <a:rPr lang="en-US" sz="1400" dirty="0"/>
              <a:t> </a:t>
            </a:r>
            <a:r>
              <a:rPr lang="en-US" sz="1400" dirty="0" err="1"/>
              <a:t>Alam</a:t>
            </a:r>
            <a:r>
              <a:rPr lang="en-US" sz="1400" dirty="0"/>
              <a:t> Nishat, </a:t>
            </a:r>
            <a:r>
              <a:rPr lang="en-US" sz="1400" dirty="0" err="1"/>
              <a:t>Khondkar</a:t>
            </a:r>
            <a:r>
              <a:rPr lang="en-US" sz="1400" dirty="0"/>
              <a:t> </a:t>
            </a:r>
            <a:r>
              <a:rPr lang="en-US" sz="1400" dirty="0" err="1"/>
              <a:t>Sayif</a:t>
            </a:r>
            <a:r>
              <a:rPr lang="en-US" sz="1400" dirty="0"/>
              <a:t> Ali, Arman Hossain </a:t>
            </a:r>
            <a:r>
              <a:rPr lang="en-US" sz="1400" dirty="0" err="1"/>
              <a:t>Nawmee</a:t>
            </a:r>
            <a:r>
              <a:rPr lang="en-US" sz="1400" dirty="0"/>
              <a:t>, MD </a:t>
            </a:r>
            <a:r>
              <a:rPr lang="en-US" sz="1400" dirty="0" err="1"/>
              <a:t>Araf</a:t>
            </a:r>
            <a:r>
              <a:rPr lang="en-US" sz="1400" dirty="0"/>
              <a:t> UI Haque </a:t>
            </a:r>
            <a:r>
              <a:rPr lang="en-US" sz="1400" dirty="0" err="1"/>
              <a:t>Dhrubo</a:t>
            </a:r>
            <a:r>
              <a:rPr lang="en-US" sz="1400" dirty="0"/>
              <a:t>   (Group 5)</a:t>
            </a:r>
          </a:p>
        </p:txBody>
      </p:sp>
    </p:spTree>
    <p:extLst>
      <p:ext uri="{BB962C8B-B14F-4D97-AF65-F5344CB8AC3E}">
        <p14:creationId xmlns:p14="http://schemas.microsoft.com/office/powerpoint/2010/main" val="2706412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E6167-7BF1-492C-A28B-7A19CB6B0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4453" y="258637"/>
            <a:ext cx="7881819" cy="759936"/>
          </a:xfrm>
        </p:spPr>
        <p:txBody>
          <a:bodyPr>
            <a:normAutofit fontScale="90000"/>
          </a:bodyPr>
          <a:lstStyle/>
          <a:p>
            <a:r>
              <a:rPr lang="en-US" dirty="0"/>
              <a:t>Dataset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230DF52-84D0-4C8B-AE54-B82E30E073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373704"/>
              </p:ext>
            </p:extLst>
          </p:nvPr>
        </p:nvGraphicFramePr>
        <p:xfrm>
          <a:off x="2488557" y="1307939"/>
          <a:ext cx="7326776" cy="41831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31694">
                  <a:extLst>
                    <a:ext uri="{9D8B030D-6E8A-4147-A177-3AD203B41FA5}">
                      <a16:colId xmlns:a16="http://schemas.microsoft.com/office/drawing/2014/main" val="202423000"/>
                    </a:ext>
                  </a:extLst>
                </a:gridCol>
                <a:gridCol w="1831694">
                  <a:extLst>
                    <a:ext uri="{9D8B030D-6E8A-4147-A177-3AD203B41FA5}">
                      <a16:colId xmlns:a16="http://schemas.microsoft.com/office/drawing/2014/main" val="2681812303"/>
                    </a:ext>
                  </a:extLst>
                </a:gridCol>
                <a:gridCol w="1831694">
                  <a:extLst>
                    <a:ext uri="{9D8B030D-6E8A-4147-A177-3AD203B41FA5}">
                      <a16:colId xmlns:a16="http://schemas.microsoft.com/office/drawing/2014/main" val="656899369"/>
                    </a:ext>
                  </a:extLst>
                </a:gridCol>
                <a:gridCol w="1831694">
                  <a:extLst>
                    <a:ext uri="{9D8B030D-6E8A-4147-A177-3AD203B41FA5}">
                      <a16:colId xmlns:a16="http://schemas.microsoft.com/office/drawing/2014/main" val="255872735"/>
                    </a:ext>
                  </a:extLst>
                </a:gridCol>
              </a:tblGrid>
              <a:tr h="2365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Column Name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76" marR="61476" marT="15369" marB="15369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Meaning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76" marR="61476" marT="15369" marB="15369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Range (Dataset-1)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76" marR="61476" marT="15369" marB="15369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Range (Dataset-2)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76" marR="61476" marT="15369" marB="15369"/>
                </a:tc>
                <a:extLst>
                  <a:ext uri="{0D108BD9-81ED-4DB2-BD59-A6C34878D82A}">
                    <a16:rowId xmlns:a16="http://schemas.microsoft.com/office/drawing/2014/main" val="3228001156"/>
                  </a:ext>
                </a:extLst>
              </a:tr>
              <a:tr h="2365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age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76" marR="61476" marT="15369" marB="15369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Age of the patient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76" marR="61476" marT="15369" marB="15369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[20,80]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76" marR="61476" marT="15369" marB="15369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[29,77]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76" marR="61476" marT="15369" marB="15369"/>
                </a:tc>
                <a:extLst>
                  <a:ext uri="{0D108BD9-81ED-4DB2-BD59-A6C34878D82A}">
                    <a16:rowId xmlns:a16="http://schemas.microsoft.com/office/drawing/2014/main" val="1582815655"/>
                  </a:ext>
                </a:extLst>
              </a:tr>
              <a:tr h="2365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gender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76" marR="61476" marT="15369" marB="15369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Gender of the patient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76" marR="61476" marT="15369" marB="15369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 = female, 1 = male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76" marR="61476" marT="15369" marB="15369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 = female, 1 = male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76" marR="61476" marT="15369" marB="15369"/>
                </a:tc>
                <a:extLst>
                  <a:ext uri="{0D108BD9-81ED-4DB2-BD59-A6C34878D82A}">
                    <a16:rowId xmlns:a16="http://schemas.microsoft.com/office/drawing/2014/main" val="3929153800"/>
                  </a:ext>
                </a:extLst>
              </a:tr>
              <a:tr h="3087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chestpain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76" marR="61476" marT="15369" marB="15369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Type of chest pain experience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76" marR="61476" marT="15369" marB="15369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[0,3]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76" marR="61476" marT="15369" marB="15369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[0,4]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76" marR="61476" marT="15369" marB="15369"/>
                </a:tc>
                <a:extLst>
                  <a:ext uri="{0D108BD9-81ED-4DB2-BD59-A6C34878D82A}">
                    <a16:rowId xmlns:a16="http://schemas.microsoft.com/office/drawing/2014/main" val="4108049809"/>
                  </a:ext>
                </a:extLst>
              </a:tr>
              <a:tr h="2365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restingBP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76" marR="61476" marT="15369" marB="15369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Testing blood pressure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76" marR="61476" marT="15369" marB="15369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[94,200]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76" marR="61476" marT="15369" marB="15369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[94,200]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76" marR="61476" marT="15369" marB="15369"/>
                </a:tc>
                <a:extLst>
                  <a:ext uri="{0D108BD9-81ED-4DB2-BD59-A6C34878D82A}">
                    <a16:rowId xmlns:a16="http://schemas.microsoft.com/office/drawing/2014/main" val="2767157975"/>
                  </a:ext>
                </a:extLst>
              </a:tr>
              <a:tr h="2365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serumcholestorol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76" marR="61476" marT="15369" marB="15369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Serum cholesterol level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76" marR="61476" marT="15369" marB="15369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[0,602]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76" marR="61476" marT="15369" marB="15369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[126,564]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76" marR="61476" marT="15369" marB="15369"/>
                </a:tc>
                <a:extLst>
                  <a:ext uri="{0D108BD9-81ED-4DB2-BD59-A6C34878D82A}">
                    <a16:rowId xmlns:a16="http://schemas.microsoft.com/office/drawing/2014/main" val="3864012284"/>
                  </a:ext>
                </a:extLst>
              </a:tr>
              <a:tr h="2365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fastingbloodsugar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76" marR="61476" marT="15369" marB="15369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Fasting blood sugar level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76" marR="61476" marT="15369" marB="15369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 = false, 1 = true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76" marR="61476" marT="15369" marB="15369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 = false, 1 = true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76" marR="61476" marT="15369" marB="15369"/>
                </a:tc>
                <a:extLst>
                  <a:ext uri="{0D108BD9-81ED-4DB2-BD59-A6C34878D82A}">
                    <a16:rowId xmlns:a16="http://schemas.microsoft.com/office/drawing/2014/main" val="2225545511"/>
                  </a:ext>
                </a:extLst>
              </a:tr>
              <a:tr h="27406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restingrelectro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76" marR="61476" marT="15369" marB="15369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Resting electrocardiographic result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76" marR="61476" marT="15369" marB="15369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[0,2]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76" marR="61476" marT="15369" marB="15369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[0,2]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76" marR="61476" marT="15369" marB="15369"/>
                </a:tc>
                <a:extLst>
                  <a:ext uri="{0D108BD9-81ED-4DB2-BD59-A6C34878D82A}">
                    <a16:rowId xmlns:a16="http://schemas.microsoft.com/office/drawing/2014/main" val="1189677368"/>
                  </a:ext>
                </a:extLst>
              </a:tr>
              <a:tr h="28936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maxheartrate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76" marR="61476" marT="15369" marB="15369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Maximum heart rate achieved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76" marR="61476" marT="15369" marB="15369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[71,202]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76" marR="61476" marT="15369" marB="15369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[71,202]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76" marR="61476" marT="15369" marB="15369"/>
                </a:tc>
                <a:extLst>
                  <a:ext uri="{0D108BD9-81ED-4DB2-BD59-A6C34878D82A}">
                    <a16:rowId xmlns:a16="http://schemas.microsoft.com/office/drawing/2014/main" val="2298292582"/>
                  </a:ext>
                </a:extLst>
              </a:tr>
              <a:tr h="2365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exerciseangia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76" marR="61476" marT="15369" marB="15369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Exercise-induced angina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76" marR="61476" marT="15369" marB="15369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 = no, 1 = yes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76" marR="61476" marT="15369" marB="15369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 = no, 1 = yes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76" marR="61476" marT="15369" marB="15369"/>
                </a:tc>
                <a:extLst>
                  <a:ext uri="{0D108BD9-81ED-4DB2-BD59-A6C34878D82A}">
                    <a16:rowId xmlns:a16="http://schemas.microsoft.com/office/drawing/2014/main" val="4060285823"/>
                  </a:ext>
                </a:extLst>
              </a:tr>
              <a:tr h="43639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oldpeak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76" marR="61476" marT="15369" marB="15369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ST depression induced by exercise relative to rest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76" marR="61476" marT="15369" marB="15369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[0,6.2]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76" marR="61476" marT="15369" marB="15369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[0,6.2]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76" marR="61476" marT="15369" marB="15369"/>
                </a:tc>
                <a:extLst>
                  <a:ext uri="{0D108BD9-81ED-4DB2-BD59-A6C34878D82A}">
                    <a16:rowId xmlns:a16="http://schemas.microsoft.com/office/drawing/2014/main" val="3591797507"/>
                  </a:ext>
                </a:extLst>
              </a:tr>
              <a:tr h="34558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salop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76" marR="61476" marT="15369" marB="15369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Slope of the peak exercise ST segment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76" marR="61476" marT="15369" marB="15369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[0,3]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76" marR="61476" marT="15369" marB="15369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[0,3]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76" marR="61476" marT="15369" marB="15369"/>
                </a:tc>
                <a:extLst>
                  <a:ext uri="{0D108BD9-81ED-4DB2-BD59-A6C34878D82A}">
                    <a16:rowId xmlns:a16="http://schemas.microsoft.com/office/drawing/2014/main" val="3483541529"/>
                  </a:ext>
                </a:extLst>
              </a:tr>
              <a:tr h="43639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noofmajorvessels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76" marR="61476" marT="15369" marB="15369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Number of major vessels colored by fluoroscopy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76" marR="61476" marT="15369" marB="15369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[0,3]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76" marR="61476" marT="15369" marB="15369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[0,4]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76" marR="61476" marT="15369" marB="15369"/>
                </a:tc>
                <a:extLst>
                  <a:ext uri="{0D108BD9-81ED-4DB2-BD59-A6C34878D82A}">
                    <a16:rowId xmlns:a16="http://schemas.microsoft.com/office/drawing/2014/main" val="3018060676"/>
                  </a:ext>
                </a:extLst>
              </a:tr>
              <a:tr h="43639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target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76" marR="61476" marT="15369" marB="15369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 = No heart disease, 1 = heart disease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76" marR="61476" marT="15369" marB="15369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 = no, 1 = yes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76" marR="61476" marT="15369" marB="15369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0 = no, 1 = yes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76" marR="61476" marT="15369" marB="15369"/>
                </a:tc>
                <a:extLst>
                  <a:ext uri="{0D108BD9-81ED-4DB2-BD59-A6C34878D82A}">
                    <a16:rowId xmlns:a16="http://schemas.microsoft.com/office/drawing/2014/main" val="621246681"/>
                  </a:ext>
                </a:extLst>
              </a:tr>
            </a:tbl>
          </a:graphicData>
        </a:graphic>
      </p:graphicFrame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C71E14F4-8AE5-4973-BF97-BEF894F60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00200" y="6236207"/>
            <a:ext cx="9663545" cy="422287"/>
          </a:xfrm>
        </p:spPr>
        <p:txBody>
          <a:bodyPr/>
          <a:lstStyle/>
          <a:p>
            <a:pPr algn="ctr"/>
            <a:r>
              <a:rPr lang="en-US" sz="1400" dirty="0"/>
              <a:t>Al Imran, MD. </a:t>
            </a:r>
            <a:r>
              <a:rPr lang="en-US" sz="1400" dirty="0" err="1"/>
              <a:t>Mukzanul</a:t>
            </a:r>
            <a:r>
              <a:rPr lang="en-US" sz="1400" dirty="0"/>
              <a:t> </a:t>
            </a:r>
            <a:r>
              <a:rPr lang="en-US" sz="1400" dirty="0" err="1"/>
              <a:t>Alam</a:t>
            </a:r>
            <a:r>
              <a:rPr lang="en-US" sz="1400" dirty="0"/>
              <a:t> Nishat, </a:t>
            </a:r>
            <a:r>
              <a:rPr lang="en-US" sz="1400" dirty="0" err="1"/>
              <a:t>Khondkar</a:t>
            </a:r>
            <a:r>
              <a:rPr lang="en-US" sz="1400" dirty="0"/>
              <a:t> </a:t>
            </a:r>
            <a:r>
              <a:rPr lang="en-US" sz="1400" dirty="0" err="1"/>
              <a:t>Sayif</a:t>
            </a:r>
            <a:r>
              <a:rPr lang="en-US" sz="1400" dirty="0"/>
              <a:t> Ali, Arman Hossain </a:t>
            </a:r>
            <a:r>
              <a:rPr lang="en-US" sz="1400" dirty="0" err="1"/>
              <a:t>Nawmee</a:t>
            </a:r>
            <a:r>
              <a:rPr lang="en-US" sz="1400" dirty="0"/>
              <a:t>, MD </a:t>
            </a:r>
            <a:r>
              <a:rPr lang="en-US" sz="1400" dirty="0" err="1"/>
              <a:t>Araf</a:t>
            </a:r>
            <a:r>
              <a:rPr lang="en-US" sz="1400" dirty="0"/>
              <a:t> UI Haque </a:t>
            </a:r>
            <a:r>
              <a:rPr lang="en-US" sz="1400" dirty="0" err="1"/>
              <a:t>Dhrubo</a:t>
            </a:r>
            <a:r>
              <a:rPr lang="en-US" sz="1400" dirty="0"/>
              <a:t>   (Group 5)</a:t>
            </a:r>
          </a:p>
        </p:txBody>
      </p:sp>
    </p:spTree>
    <p:extLst>
      <p:ext uri="{BB962C8B-B14F-4D97-AF65-F5344CB8AC3E}">
        <p14:creationId xmlns:p14="http://schemas.microsoft.com/office/powerpoint/2010/main" val="571596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21C09-C972-4E9A-ACB7-424BF5DA6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231B0-9838-4A61-906D-73994E459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this project we used – </a:t>
            </a:r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Logistic Regression</a:t>
            </a:r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Decision Tree</a:t>
            </a:r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Random Forrest</a:t>
            </a:r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Support vector machine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A09C2A41-CF28-4A60-90D0-11EAEE8C7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00200" y="6236207"/>
            <a:ext cx="9663545" cy="422287"/>
          </a:xfrm>
        </p:spPr>
        <p:txBody>
          <a:bodyPr/>
          <a:lstStyle/>
          <a:p>
            <a:pPr algn="ctr"/>
            <a:r>
              <a:rPr lang="en-US" sz="1400" dirty="0"/>
              <a:t>Al Imran, MD. </a:t>
            </a:r>
            <a:r>
              <a:rPr lang="en-US" sz="1400" dirty="0" err="1"/>
              <a:t>Mukzanul</a:t>
            </a:r>
            <a:r>
              <a:rPr lang="en-US" sz="1400" dirty="0"/>
              <a:t> </a:t>
            </a:r>
            <a:r>
              <a:rPr lang="en-US" sz="1400" dirty="0" err="1"/>
              <a:t>Alam</a:t>
            </a:r>
            <a:r>
              <a:rPr lang="en-US" sz="1400" dirty="0"/>
              <a:t> Nishat, </a:t>
            </a:r>
            <a:r>
              <a:rPr lang="en-US" sz="1400" dirty="0" err="1"/>
              <a:t>Khondkar</a:t>
            </a:r>
            <a:r>
              <a:rPr lang="en-US" sz="1400" dirty="0"/>
              <a:t> </a:t>
            </a:r>
            <a:r>
              <a:rPr lang="en-US" sz="1400" dirty="0" err="1"/>
              <a:t>Sayif</a:t>
            </a:r>
            <a:r>
              <a:rPr lang="en-US" sz="1400" dirty="0"/>
              <a:t> Ali, Arman Hossain </a:t>
            </a:r>
            <a:r>
              <a:rPr lang="en-US" sz="1400" dirty="0" err="1"/>
              <a:t>Nawmee</a:t>
            </a:r>
            <a:r>
              <a:rPr lang="en-US" sz="1400" dirty="0"/>
              <a:t>, MD </a:t>
            </a:r>
            <a:r>
              <a:rPr lang="en-US" sz="1400" dirty="0" err="1"/>
              <a:t>Araf</a:t>
            </a:r>
            <a:r>
              <a:rPr lang="en-US" sz="1400" dirty="0"/>
              <a:t> UI Haque </a:t>
            </a:r>
            <a:r>
              <a:rPr lang="en-US" sz="1400" dirty="0" err="1"/>
              <a:t>Dhrubo</a:t>
            </a:r>
            <a:r>
              <a:rPr lang="en-US" sz="1400" dirty="0"/>
              <a:t>   (Group 5)</a:t>
            </a:r>
          </a:p>
        </p:txBody>
      </p:sp>
    </p:spTree>
    <p:extLst>
      <p:ext uri="{BB962C8B-B14F-4D97-AF65-F5344CB8AC3E}">
        <p14:creationId xmlns:p14="http://schemas.microsoft.com/office/powerpoint/2010/main" val="1970542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E707F-50BA-4C23-92B4-870719EAF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0"/>
            <a:ext cx="7561046" cy="740780"/>
          </a:xfrm>
        </p:spPr>
        <p:txBody>
          <a:bodyPr/>
          <a:lstStyle/>
          <a:p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Methodology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761E9-148E-4A03-B1B8-1DB195E52D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2454" y="1006014"/>
            <a:ext cx="7822326" cy="5221166"/>
          </a:xfrm>
        </p:spPr>
        <p:txBody>
          <a:bodyPr/>
          <a:lstStyle/>
          <a:p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Preprocessing Steps:</a:t>
            </a:r>
          </a:p>
          <a:p>
            <a:pPr marL="571500" lvl="1" indent="-342900">
              <a:buFont typeface="+mj-lt"/>
              <a:buAutoNum type="arabicPeriod"/>
            </a:pPr>
            <a:r>
              <a:rPr lang="en-US" sz="140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Data Cleaning</a:t>
            </a:r>
            <a:endParaRPr lang="en-US" sz="1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571500" lvl="1" indent="-342900">
              <a:buFont typeface="+mj-lt"/>
              <a:buAutoNum type="arabicPeriod"/>
            </a:pPr>
            <a:r>
              <a:rPr lang="en-US" sz="140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Feature Engineering</a:t>
            </a:r>
          </a:p>
          <a:p>
            <a:pPr marL="571500" lvl="1" indent="-342900">
              <a:buFont typeface="+mj-lt"/>
              <a:buAutoNum type="arabicPeriod"/>
            </a:pPr>
            <a:r>
              <a:rPr lang="en-US" sz="140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Handling Class Imbalance</a:t>
            </a:r>
          </a:p>
          <a:p>
            <a:pPr marL="228600" lvl="1" indent="0">
              <a:buNone/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Modeling Process:</a:t>
            </a:r>
            <a:endParaRPr lang="en-US" sz="14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571500" lvl="1" indent="-342900">
              <a:buFont typeface="+mj-lt"/>
              <a:buAutoNum type="arabicPeriod"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Split the data into </a:t>
            </a: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training (80%)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testing (20%)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sets.</a:t>
            </a:r>
          </a:p>
          <a:p>
            <a:pPr marL="571500" lvl="1" indent="-342900">
              <a:buFont typeface="+mj-lt"/>
              <a:buAutoNum type="arabicPeriod"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using the Standard Scaler</a:t>
            </a:r>
            <a:endParaRPr lang="en-US" sz="1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571500" lvl="1" indent="-342900">
              <a:buFont typeface="+mj-lt"/>
              <a:buAutoNum type="arabicPeriod"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tune hyperparameters</a:t>
            </a:r>
            <a:endParaRPr lang="en-US" sz="1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28600" lvl="1" indent="0">
              <a:buNone/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Evaluation</a:t>
            </a:r>
          </a:p>
          <a:p>
            <a:pPr marL="571500" lvl="1" indent="-342900">
              <a:buFont typeface="+mj-lt"/>
              <a:buAutoNum type="arabicPeriod"/>
            </a:pPr>
            <a:r>
              <a:rPr lang="en-US" sz="140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Cross-validation</a:t>
            </a:r>
          </a:p>
          <a:p>
            <a:pPr marL="571500" lvl="1" indent="-342900">
              <a:buFont typeface="+mj-lt"/>
              <a:buAutoNum type="arabicPeriod"/>
            </a:pPr>
            <a:r>
              <a:rPr lang="en-US" sz="140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Learning curves</a:t>
            </a:r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FC28AB58-D290-4F8F-A88D-067C35E85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00200" y="6236207"/>
            <a:ext cx="9663545" cy="422287"/>
          </a:xfrm>
        </p:spPr>
        <p:txBody>
          <a:bodyPr/>
          <a:lstStyle/>
          <a:p>
            <a:pPr algn="ctr"/>
            <a:r>
              <a:rPr lang="en-US" sz="1400" dirty="0"/>
              <a:t>Al Imran, MD. </a:t>
            </a:r>
            <a:r>
              <a:rPr lang="en-US" sz="1400" dirty="0" err="1"/>
              <a:t>Mukzanul</a:t>
            </a:r>
            <a:r>
              <a:rPr lang="en-US" sz="1400" dirty="0"/>
              <a:t> </a:t>
            </a:r>
            <a:r>
              <a:rPr lang="en-US" sz="1400" dirty="0" err="1"/>
              <a:t>Alam</a:t>
            </a:r>
            <a:r>
              <a:rPr lang="en-US" sz="1400" dirty="0"/>
              <a:t> Nishat, </a:t>
            </a:r>
            <a:r>
              <a:rPr lang="en-US" sz="1400" dirty="0" err="1"/>
              <a:t>Khondkar</a:t>
            </a:r>
            <a:r>
              <a:rPr lang="en-US" sz="1400" dirty="0"/>
              <a:t> </a:t>
            </a:r>
            <a:r>
              <a:rPr lang="en-US" sz="1400" dirty="0" err="1"/>
              <a:t>Sayif</a:t>
            </a:r>
            <a:r>
              <a:rPr lang="en-US" sz="1400" dirty="0"/>
              <a:t> Ali, Arman Hossain </a:t>
            </a:r>
            <a:r>
              <a:rPr lang="en-US" sz="1400" dirty="0" err="1"/>
              <a:t>Nawmee</a:t>
            </a:r>
            <a:r>
              <a:rPr lang="en-US" sz="1400" dirty="0"/>
              <a:t>, MD </a:t>
            </a:r>
            <a:r>
              <a:rPr lang="en-US" sz="1400" dirty="0" err="1"/>
              <a:t>Araf</a:t>
            </a:r>
            <a:r>
              <a:rPr lang="en-US" sz="1400" dirty="0"/>
              <a:t> UI Haque </a:t>
            </a:r>
            <a:r>
              <a:rPr lang="en-US" sz="1400" dirty="0" err="1"/>
              <a:t>Dhrubo</a:t>
            </a:r>
            <a:r>
              <a:rPr lang="en-US" sz="1400" dirty="0"/>
              <a:t>   (Group 5)</a:t>
            </a:r>
          </a:p>
        </p:txBody>
      </p:sp>
    </p:spTree>
    <p:extLst>
      <p:ext uri="{BB962C8B-B14F-4D97-AF65-F5344CB8AC3E}">
        <p14:creationId xmlns:p14="http://schemas.microsoft.com/office/powerpoint/2010/main" val="1931991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1A612-AE5F-4D7C-A381-3DBA3B6F4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of dataset 1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5545F0B-BFC6-47A0-BC8B-FFB5BCBAF9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8245043"/>
              </p:ext>
            </p:extLst>
          </p:nvPr>
        </p:nvGraphicFramePr>
        <p:xfrm>
          <a:off x="1716786" y="2423603"/>
          <a:ext cx="4645915" cy="2823489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929183">
                  <a:extLst>
                    <a:ext uri="{9D8B030D-6E8A-4147-A177-3AD203B41FA5}">
                      <a16:colId xmlns:a16="http://schemas.microsoft.com/office/drawing/2014/main" val="3743898233"/>
                    </a:ext>
                  </a:extLst>
                </a:gridCol>
                <a:gridCol w="929183">
                  <a:extLst>
                    <a:ext uri="{9D8B030D-6E8A-4147-A177-3AD203B41FA5}">
                      <a16:colId xmlns:a16="http://schemas.microsoft.com/office/drawing/2014/main" val="1966370576"/>
                    </a:ext>
                  </a:extLst>
                </a:gridCol>
                <a:gridCol w="929183">
                  <a:extLst>
                    <a:ext uri="{9D8B030D-6E8A-4147-A177-3AD203B41FA5}">
                      <a16:colId xmlns:a16="http://schemas.microsoft.com/office/drawing/2014/main" val="3795271991"/>
                    </a:ext>
                  </a:extLst>
                </a:gridCol>
                <a:gridCol w="929183">
                  <a:extLst>
                    <a:ext uri="{9D8B030D-6E8A-4147-A177-3AD203B41FA5}">
                      <a16:colId xmlns:a16="http://schemas.microsoft.com/office/drawing/2014/main" val="2408908691"/>
                    </a:ext>
                  </a:extLst>
                </a:gridCol>
                <a:gridCol w="929183">
                  <a:extLst>
                    <a:ext uri="{9D8B030D-6E8A-4147-A177-3AD203B41FA5}">
                      <a16:colId xmlns:a16="http://schemas.microsoft.com/office/drawing/2014/main" val="2788534797"/>
                    </a:ext>
                  </a:extLst>
                </a:gridCol>
              </a:tblGrid>
              <a:tr h="3141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Model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19050" marB="1905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Accuracy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19050" marB="1905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Precision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19050" marB="1905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F1-Score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19050" marB="1905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Recall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19050" marB="19050" anchor="b"/>
                </a:tc>
                <a:extLst>
                  <a:ext uri="{0D108BD9-81ED-4DB2-BD59-A6C34878D82A}">
                    <a16:rowId xmlns:a16="http://schemas.microsoft.com/office/drawing/2014/main" val="3366248966"/>
                  </a:ext>
                </a:extLst>
              </a:tr>
              <a:tr h="61466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Logistic Regression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19050" marB="1905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19050" marB="1905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19050" marB="1905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19050" marB="1905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19050" marB="19050" anchor="b"/>
                </a:tc>
                <a:extLst>
                  <a:ext uri="{0D108BD9-81ED-4DB2-BD59-A6C34878D82A}">
                    <a16:rowId xmlns:a16="http://schemas.microsoft.com/office/drawing/2014/main" val="2407788719"/>
                  </a:ext>
                </a:extLst>
              </a:tr>
              <a:tr h="3141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Decision Tree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19050" marB="1905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0.973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19050" marB="1905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0.977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19050" marB="1905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0.977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19050" marB="1905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0.977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19050" marB="19050" anchor="b"/>
                </a:tc>
                <a:extLst>
                  <a:ext uri="{0D108BD9-81ED-4DB2-BD59-A6C34878D82A}">
                    <a16:rowId xmlns:a16="http://schemas.microsoft.com/office/drawing/2014/main" val="2041351300"/>
                  </a:ext>
                </a:extLst>
              </a:tr>
              <a:tr h="61466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Random Forest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19050" marB="1905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19050" marB="1905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19050" marB="1905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19050" marB="1905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19050" marB="19050" anchor="b"/>
                </a:tc>
                <a:extLst>
                  <a:ext uri="{0D108BD9-81ED-4DB2-BD59-A6C34878D82A}">
                    <a16:rowId xmlns:a16="http://schemas.microsoft.com/office/drawing/2014/main" val="3587374991"/>
                  </a:ext>
                </a:extLst>
              </a:tr>
              <a:tr h="61466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Support vector Machine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19050" marB="1905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0.965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19050" marB="1905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0.956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19050" marB="1905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0.969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19050" marB="1905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0.982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19050" marB="19050" anchor="b"/>
                </a:tc>
                <a:extLst>
                  <a:ext uri="{0D108BD9-81ED-4DB2-BD59-A6C34878D82A}">
                    <a16:rowId xmlns:a16="http://schemas.microsoft.com/office/drawing/2014/main" val="1187569303"/>
                  </a:ext>
                </a:extLst>
              </a:tr>
            </a:tbl>
          </a:graphicData>
        </a:graphic>
      </p:graphicFrame>
      <p:pic>
        <p:nvPicPr>
          <p:cNvPr id="5" name="Picture 4" descr="A graph of different colored bars&#10;&#10;Description automatically generated with medium confidence">
            <a:extLst>
              <a:ext uri="{FF2B5EF4-FFF2-40B4-BE49-F238E27FC236}">
                <a16:creationId xmlns:a16="http://schemas.microsoft.com/office/drawing/2014/main" id="{C90AA628-472A-4353-B5AD-E2B7F527D57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7099" y="2423603"/>
            <a:ext cx="4429126" cy="282348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B7D2C2-CA36-44E2-A73B-69D7B7E6D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00200" y="6236207"/>
            <a:ext cx="9663545" cy="422287"/>
          </a:xfrm>
        </p:spPr>
        <p:txBody>
          <a:bodyPr/>
          <a:lstStyle/>
          <a:p>
            <a:pPr algn="ctr"/>
            <a:r>
              <a:rPr lang="en-US" sz="1400" dirty="0"/>
              <a:t>Al Imran, MD. </a:t>
            </a:r>
            <a:r>
              <a:rPr lang="en-US" sz="1400" dirty="0" err="1"/>
              <a:t>Mukzanul</a:t>
            </a:r>
            <a:r>
              <a:rPr lang="en-US" sz="1400" dirty="0"/>
              <a:t> </a:t>
            </a:r>
            <a:r>
              <a:rPr lang="en-US" sz="1400" dirty="0" err="1"/>
              <a:t>Alam</a:t>
            </a:r>
            <a:r>
              <a:rPr lang="en-US" sz="1400" dirty="0"/>
              <a:t> Nishat, </a:t>
            </a:r>
            <a:r>
              <a:rPr lang="en-US" sz="1400" dirty="0" err="1"/>
              <a:t>Khondkar</a:t>
            </a:r>
            <a:r>
              <a:rPr lang="en-US" sz="1400" dirty="0"/>
              <a:t> </a:t>
            </a:r>
            <a:r>
              <a:rPr lang="en-US" sz="1400" dirty="0" err="1"/>
              <a:t>Sayif</a:t>
            </a:r>
            <a:r>
              <a:rPr lang="en-US" sz="1400" dirty="0"/>
              <a:t> Ali, Arman Hossain </a:t>
            </a:r>
            <a:r>
              <a:rPr lang="en-US" sz="1400" dirty="0" err="1"/>
              <a:t>Nawmee</a:t>
            </a:r>
            <a:r>
              <a:rPr lang="en-US" sz="1400" dirty="0"/>
              <a:t>, MD </a:t>
            </a:r>
            <a:r>
              <a:rPr lang="en-US" sz="1400" dirty="0" err="1"/>
              <a:t>Araf</a:t>
            </a:r>
            <a:r>
              <a:rPr lang="en-US" sz="1400" dirty="0"/>
              <a:t> UI Haque </a:t>
            </a:r>
            <a:r>
              <a:rPr lang="en-US" sz="1400" dirty="0" err="1"/>
              <a:t>Dhrubo</a:t>
            </a:r>
            <a:r>
              <a:rPr lang="en-US" sz="1400" dirty="0"/>
              <a:t>   (Group 5)</a:t>
            </a:r>
          </a:p>
        </p:txBody>
      </p:sp>
    </p:spTree>
    <p:extLst>
      <p:ext uri="{BB962C8B-B14F-4D97-AF65-F5344CB8AC3E}">
        <p14:creationId xmlns:p14="http://schemas.microsoft.com/office/powerpoint/2010/main" val="2232328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1A612-AE5F-4D7C-A381-3DBA3B6F4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of dataset 2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9AC2014-97AB-4416-8E85-5A3BCAB1FF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5462994"/>
              </p:ext>
            </p:extLst>
          </p:nvPr>
        </p:nvGraphicFramePr>
        <p:xfrm>
          <a:off x="1812037" y="2583402"/>
          <a:ext cx="4722115" cy="2733543"/>
        </p:xfrm>
        <a:graphic>
          <a:graphicData uri="http://schemas.openxmlformats.org/drawingml/2006/table">
            <a:tbl>
              <a:tblPr firstRow="1" firstCol="1" bandRow="1">
                <a:tableStyleId>{8A107856-5554-42FB-B03E-39F5DBC370BA}</a:tableStyleId>
              </a:tblPr>
              <a:tblGrid>
                <a:gridCol w="944423">
                  <a:extLst>
                    <a:ext uri="{9D8B030D-6E8A-4147-A177-3AD203B41FA5}">
                      <a16:colId xmlns:a16="http://schemas.microsoft.com/office/drawing/2014/main" val="1805570771"/>
                    </a:ext>
                  </a:extLst>
                </a:gridCol>
                <a:gridCol w="944423">
                  <a:extLst>
                    <a:ext uri="{9D8B030D-6E8A-4147-A177-3AD203B41FA5}">
                      <a16:colId xmlns:a16="http://schemas.microsoft.com/office/drawing/2014/main" val="2236895090"/>
                    </a:ext>
                  </a:extLst>
                </a:gridCol>
                <a:gridCol w="944423">
                  <a:extLst>
                    <a:ext uri="{9D8B030D-6E8A-4147-A177-3AD203B41FA5}">
                      <a16:colId xmlns:a16="http://schemas.microsoft.com/office/drawing/2014/main" val="1777285227"/>
                    </a:ext>
                  </a:extLst>
                </a:gridCol>
                <a:gridCol w="944423">
                  <a:extLst>
                    <a:ext uri="{9D8B030D-6E8A-4147-A177-3AD203B41FA5}">
                      <a16:colId xmlns:a16="http://schemas.microsoft.com/office/drawing/2014/main" val="1169690638"/>
                    </a:ext>
                  </a:extLst>
                </a:gridCol>
                <a:gridCol w="944423">
                  <a:extLst>
                    <a:ext uri="{9D8B030D-6E8A-4147-A177-3AD203B41FA5}">
                      <a16:colId xmlns:a16="http://schemas.microsoft.com/office/drawing/2014/main" val="45082551"/>
                    </a:ext>
                  </a:extLst>
                </a:gridCol>
              </a:tblGrid>
              <a:tr h="31765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Model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19050" marB="1905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Accuracy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19050" marB="1905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Precision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19050" marB="1905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F1-Score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19050" marB="1905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Recall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19050" marB="19050" anchor="b"/>
                </a:tc>
                <a:extLst>
                  <a:ext uri="{0D108BD9-81ED-4DB2-BD59-A6C34878D82A}">
                    <a16:rowId xmlns:a16="http://schemas.microsoft.com/office/drawing/2014/main" val="1476176574"/>
                  </a:ext>
                </a:extLst>
              </a:tr>
              <a:tr h="62156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Logistic Regression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19050" marB="1905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0.69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19050" marB="1905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0.67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19050" marB="1905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0.72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19050" marB="1905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0.79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19050" marB="19050" anchor="b"/>
                </a:tc>
                <a:extLst>
                  <a:ext uri="{0D108BD9-81ED-4DB2-BD59-A6C34878D82A}">
                    <a16:rowId xmlns:a16="http://schemas.microsoft.com/office/drawing/2014/main" val="2206325467"/>
                  </a:ext>
                </a:extLst>
              </a:tr>
              <a:tr h="4754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Decision Tree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19050" marB="1905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0.955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19050" marB="1905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19050" marB="1905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0.958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19050" marB="1905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0.976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19050" marB="19050" anchor="b"/>
                </a:tc>
                <a:extLst>
                  <a:ext uri="{0D108BD9-81ED-4DB2-BD59-A6C34878D82A}">
                    <a16:rowId xmlns:a16="http://schemas.microsoft.com/office/drawing/2014/main" val="2720104446"/>
                  </a:ext>
                </a:extLst>
              </a:tr>
              <a:tr h="4754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Random Forest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19050" marB="1905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0.74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19050" marB="1905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0.77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19050" marB="1905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0.72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19050" marB="1905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0.74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19050" marB="19050" anchor="b"/>
                </a:tc>
                <a:extLst>
                  <a:ext uri="{0D108BD9-81ED-4DB2-BD59-A6C34878D82A}">
                    <a16:rowId xmlns:a16="http://schemas.microsoft.com/office/drawing/2014/main" val="3181120541"/>
                  </a:ext>
                </a:extLst>
              </a:tr>
              <a:tr h="70798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Support vector Machine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19050" marB="1905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0.878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19050" marB="1905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0.852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19050" marB="1905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0.883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19050" marB="1905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0.915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19050" marB="19050" anchor="b"/>
                </a:tc>
                <a:extLst>
                  <a:ext uri="{0D108BD9-81ED-4DB2-BD59-A6C34878D82A}">
                    <a16:rowId xmlns:a16="http://schemas.microsoft.com/office/drawing/2014/main" val="2859158735"/>
                  </a:ext>
                </a:extLst>
              </a:tr>
            </a:tbl>
          </a:graphicData>
        </a:graphic>
      </p:graphicFrame>
      <p:pic>
        <p:nvPicPr>
          <p:cNvPr id="4" name="Picture 3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B6338050-D5F7-4828-BEFD-DF06D45ECB9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7100" y="2583403"/>
            <a:ext cx="3905250" cy="273354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009BF3-0896-486B-A88A-8546BF72D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00200" y="6236207"/>
            <a:ext cx="9663545" cy="422287"/>
          </a:xfrm>
        </p:spPr>
        <p:txBody>
          <a:bodyPr/>
          <a:lstStyle/>
          <a:p>
            <a:pPr algn="ctr"/>
            <a:r>
              <a:rPr lang="en-US" sz="1400" dirty="0"/>
              <a:t>Al Imran, MD. </a:t>
            </a:r>
            <a:r>
              <a:rPr lang="en-US" sz="1400" dirty="0" err="1"/>
              <a:t>Mukzanul</a:t>
            </a:r>
            <a:r>
              <a:rPr lang="en-US" sz="1400" dirty="0"/>
              <a:t> </a:t>
            </a:r>
            <a:r>
              <a:rPr lang="en-US" sz="1400" dirty="0" err="1"/>
              <a:t>Alam</a:t>
            </a:r>
            <a:r>
              <a:rPr lang="en-US" sz="1400" dirty="0"/>
              <a:t> Nishat, </a:t>
            </a:r>
            <a:r>
              <a:rPr lang="en-US" sz="1400" dirty="0" err="1"/>
              <a:t>Khondkar</a:t>
            </a:r>
            <a:r>
              <a:rPr lang="en-US" sz="1400" dirty="0"/>
              <a:t> </a:t>
            </a:r>
            <a:r>
              <a:rPr lang="en-US" sz="1400" dirty="0" err="1"/>
              <a:t>Sayif</a:t>
            </a:r>
            <a:r>
              <a:rPr lang="en-US" sz="1400" dirty="0"/>
              <a:t> Ali, Arman Hossain </a:t>
            </a:r>
            <a:r>
              <a:rPr lang="en-US" sz="1400" dirty="0" err="1"/>
              <a:t>Nawmee</a:t>
            </a:r>
            <a:r>
              <a:rPr lang="en-US" sz="1400" dirty="0"/>
              <a:t>, MD </a:t>
            </a:r>
            <a:r>
              <a:rPr lang="en-US" sz="1400" dirty="0" err="1"/>
              <a:t>Araf</a:t>
            </a:r>
            <a:r>
              <a:rPr lang="en-US" sz="1400" dirty="0"/>
              <a:t> UI Haque </a:t>
            </a:r>
            <a:r>
              <a:rPr lang="en-US" sz="1400" dirty="0" err="1"/>
              <a:t>Dhrubo</a:t>
            </a:r>
            <a:r>
              <a:rPr lang="en-US" sz="1400" dirty="0"/>
              <a:t>   (Group 5)</a:t>
            </a:r>
          </a:p>
        </p:txBody>
      </p:sp>
    </p:spTree>
    <p:extLst>
      <p:ext uri="{BB962C8B-B14F-4D97-AF65-F5344CB8AC3E}">
        <p14:creationId xmlns:p14="http://schemas.microsoft.com/office/powerpoint/2010/main" val="3828459621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918</TotalTime>
  <Words>1181</Words>
  <Application>Microsoft Office PowerPoint</Application>
  <PresentationFormat>Widescreen</PresentationFormat>
  <Paragraphs>205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Gill Sans MT</vt:lpstr>
      <vt:lpstr>Parcel</vt:lpstr>
      <vt:lpstr>HEART DISEASE PREDICTION USING MACHINE LEARNING</vt:lpstr>
      <vt:lpstr>introduction</vt:lpstr>
      <vt:lpstr>introduction</vt:lpstr>
      <vt:lpstr>Work Flow</vt:lpstr>
      <vt:lpstr>Dataset </vt:lpstr>
      <vt:lpstr>The models</vt:lpstr>
      <vt:lpstr>Methodology</vt:lpstr>
      <vt:lpstr>Performance of dataset 1</vt:lpstr>
      <vt:lpstr>Performance of dataset 2</vt:lpstr>
      <vt:lpstr>Graphical representations (Learning curve)</vt:lpstr>
      <vt:lpstr>Graphical representations (Learning curve)</vt:lpstr>
      <vt:lpstr>Comparison Between Models confusion Matrix</vt:lpstr>
      <vt:lpstr>Limitation and Future work</vt:lpstr>
      <vt:lpstr>Challenges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HEART DISEASE DETECTION USING MACHINE LEARNING</dc:title>
  <dc:creator>Mazharul Nibir</dc:creator>
  <cp:lastModifiedBy>Al Imran</cp:lastModifiedBy>
  <cp:revision>10</cp:revision>
  <dcterms:created xsi:type="dcterms:W3CDTF">2025-04-07T16:36:24Z</dcterms:created>
  <dcterms:modified xsi:type="dcterms:W3CDTF">2025-04-08T08:19:37Z</dcterms:modified>
</cp:coreProperties>
</file>