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59" r:id="rId6"/>
    <p:sldId id="261" r:id="rId7"/>
    <p:sldId id="268" r:id="rId8"/>
    <p:sldId id="262" r:id="rId9"/>
    <p:sldId id="263" r:id="rId10"/>
    <p:sldId id="264" r:id="rId11"/>
    <p:sldId id="265" r:id="rId12"/>
    <p:sldId id="266" r:id="rId13"/>
    <p:sldId id="267" r:id="rId14"/>
  </p:sldIdLst>
  <p:sldSz cx="18288000" cy="10287000"/>
  <p:notesSz cx="6858000" cy="9144000"/>
  <p:embeddedFontLst>
    <p:embeddedFont>
      <p:font typeface="Alatsi" panose="020B0604020202020204" charset="0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Tahoma" panose="020B0604030504040204" pitchFamily="3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8EFE4350-228F-49AA-9E47-F78DDC4B72EB}">
          <p14:sldIdLst>
            <p14:sldId id="256"/>
            <p14:sldId id="257"/>
            <p14:sldId id="258"/>
            <p14:sldId id="260"/>
            <p14:sldId id="259"/>
            <p14:sldId id="261"/>
            <p14:sldId id="268"/>
            <p14:sldId id="262"/>
            <p14:sldId id="263"/>
            <p14:sldId id="264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850" y="26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21cd617a75_1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321cd617a75_1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33647e13c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333647e13c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21cd617a75_1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21cd617a75_1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33647e13c4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333647e13c4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21cd617a75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321cd617a75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21cd617a75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321cd617a75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21cd617a75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321cd617a75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33647e13c4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333647e13c4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3"/>
          <p:cNvGrpSpPr/>
          <p:nvPr/>
        </p:nvGrpSpPr>
        <p:grpSpPr>
          <a:xfrm>
            <a:off x="-31071" y="-180826"/>
            <a:ext cx="4239084" cy="10467826"/>
            <a:chOff x="0" y="-241102"/>
            <a:chExt cx="5652112" cy="13957102"/>
          </a:xfrm>
        </p:grpSpPr>
        <p:grpSp>
          <p:nvGrpSpPr>
            <p:cNvPr id="85" name="Google Shape;85;p13"/>
            <p:cNvGrpSpPr/>
            <p:nvPr/>
          </p:nvGrpSpPr>
          <p:grpSpPr>
            <a:xfrm>
              <a:off x="2826056" y="-241102"/>
              <a:ext cx="2826056" cy="13957102"/>
              <a:chOff x="0" y="-47625"/>
              <a:chExt cx="558233" cy="2756958"/>
            </a:xfrm>
          </p:grpSpPr>
          <p:sp>
            <p:nvSpPr>
              <p:cNvPr id="86" name="Google Shape;86;p13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 extrusionOk="0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  <a:ln>
                <a:noFill/>
              </a:ln>
            </p:spPr>
          </p:sp>
          <p:sp>
            <p:nvSpPr>
              <p:cNvPr id="87" name="Google Shape;87;p13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8" name="Google Shape;88;p13"/>
            <p:cNvGrpSpPr/>
            <p:nvPr/>
          </p:nvGrpSpPr>
          <p:grpSpPr>
            <a:xfrm>
              <a:off x="1413028" y="-241102"/>
              <a:ext cx="2826056" cy="13957102"/>
              <a:chOff x="0" y="-47625"/>
              <a:chExt cx="558233" cy="2756958"/>
            </a:xfrm>
          </p:grpSpPr>
          <p:sp>
            <p:nvSpPr>
              <p:cNvPr id="89" name="Google Shape;89;p13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 extrusionOk="0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</p:sp>
          <p:sp>
            <p:nvSpPr>
              <p:cNvPr id="90" name="Google Shape;90;p13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1" name="Google Shape;91;p13"/>
            <p:cNvGrpSpPr/>
            <p:nvPr/>
          </p:nvGrpSpPr>
          <p:grpSpPr>
            <a:xfrm>
              <a:off x="0" y="-241102"/>
              <a:ext cx="2826056" cy="13957102"/>
              <a:chOff x="0" y="-47625"/>
              <a:chExt cx="558233" cy="2756958"/>
            </a:xfrm>
          </p:grpSpPr>
          <p:sp>
            <p:nvSpPr>
              <p:cNvPr id="92" name="Google Shape;92;p13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 extrusionOk="0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  <a:ln>
                <a:noFill/>
              </a:ln>
            </p:spPr>
          </p:sp>
          <p:sp>
            <p:nvSpPr>
              <p:cNvPr id="93" name="Google Shape;93;p13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94" name="Google Shape;94;p13"/>
          <p:cNvSpPr txBox="1"/>
          <p:nvPr/>
        </p:nvSpPr>
        <p:spPr>
          <a:xfrm>
            <a:off x="4419275" y="237000"/>
            <a:ext cx="13114200" cy="57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marR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GROUP</a:t>
            </a:r>
            <a:r>
              <a:rPr lang="en-US" sz="6000">
                <a:latin typeface="Alatsi"/>
                <a:ea typeface="Alatsi"/>
                <a:cs typeface="Alatsi"/>
                <a:sym typeface="Alatsi"/>
              </a:rPr>
              <a:t> PRESENTATION</a:t>
            </a:r>
            <a:br>
              <a:rPr lang="en-US" sz="6000">
                <a:latin typeface="Alatsi"/>
                <a:ea typeface="Alatsi"/>
                <a:cs typeface="Alatsi"/>
                <a:sym typeface="Alatsi"/>
              </a:rPr>
            </a:br>
            <a:endParaRPr sz="6000">
              <a:latin typeface="Alatsi"/>
              <a:ea typeface="Alatsi"/>
              <a:cs typeface="Alatsi"/>
              <a:sym typeface="Alatsi"/>
            </a:endParaRPr>
          </a:p>
          <a:p>
            <a:pPr marL="0" marR="0" lvl="0" indent="0" algn="ctr" rtl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Alatsi"/>
                <a:ea typeface="Alatsi"/>
                <a:cs typeface="Alatsi"/>
                <a:sym typeface="Alatsi"/>
              </a:rPr>
              <a:t>  </a:t>
            </a:r>
            <a:r>
              <a:rPr lang="en-US" sz="4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“Topic: Prediction of Heart Disease Using Machine Learning”</a:t>
            </a:r>
            <a:br>
              <a:rPr lang="en-US" sz="4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6000">
              <a:latin typeface="Alatsi"/>
              <a:ea typeface="Alatsi"/>
              <a:cs typeface="Alatsi"/>
              <a:sym typeface="Alatsi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000">
                <a:latin typeface="Alatsi"/>
                <a:ea typeface="Alatsi"/>
                <a:cs typeface="Alatsi"/>
                <a:sym typeface="Alatsi"/>
              </a:rPr>
              <a:t>        CSE 299                               Section : 1</a:t>
            </a:r>
            <a:endParaRPr sz="6000"/>
          </a:p>
        </p:txBody>
      </p:sp>
      <p:sp>
        <p:nvSpPr>
          <p:cNvPr id="95" name="Google Shape;95;p13"/>
          <p:cNvSpPr/>
          <p:nvPr/>
        </p:nvSpPr>
        <p:spPr>
          <a:xfrm>
            <a:off x="12646898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 extrusionOk="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96" name="Google Shape;96;p13"/>
          <p:cNvSpPr txBox="1"/>
          <p:nvPr/>
        </p:nvSpPr>
        <p:spPr>
          <a:xfrm>
            <a:off x="4618712" y="6865189"/>
            <a:ext cx="12625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  <p:sp>
        <p:nvSpPr>
          <p:cNvPr id="97" name="Google Shape;97;p13"/>
          <p:cNvSpPr txBox="1"/>
          <p:nvPr/>
        </p:nvSpPr>
        <p:spPr>
          <a:xfrm>
            <a:off x="6977200" y="8190595"/>
            <a:ext cx="68820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9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26" b="1" i="0" u="none" strike="noStrike" cap="non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North South University | 202</a:t>
            </a:r>
            <a:r>
              <a:rPr lang="en-US" sz="3126" b="1">
                <a:latin typeface="Alatsi"/>
                <a:ea typeface="Alatsi"/>
                <a:cs typeface="Alatsi"/>
                <a:sym typeface="Alatsi"/>
              </a:rPr>
              <a:t>5</a:t>
            </a:r>
            <a:endParaRPr sz="3126" b="1"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11118095" y="925830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 extrusionOk="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/>
          <p:nvPr/>
        </p:nvSpPr>
        <p:spPr>
          <a:xfrm>
            <a:off x="13764167" y="620819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 extrusionOk="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85" name="Google Shape;185;p21"/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 extrusionOk="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pic>
        <p:nvPicPr>
          <p:cNvPr id="186" name="Google Shape;18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550" y="330575"/>
            <a:ext cx="16963774" cy="954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/>
          <p:nvPr/>
        </p:nvSpPr>
        <p:spPr>
          <a:xfrm>
            <a:off x="13764167" y="620819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 extrusionOk="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92" name="Google Shape;192;p22"/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 extrusionOk="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93" name="Google Shape;193;p22"/>
          <p:cNvSpPr/>
          <p:nvPr/>
        </p:nvSpPr>
        <p:spPr>
          <a:xfrm>
            <a:off x="7150147" y="4332600"/>
            <a:ext cx="3392700" cy="978600"/>
          </a:xfrm>
          <a:prstGeom prst="rect">
            <a:avLst/>
          </a:prstGeom>
          <a:solidFill>
            <a:srgbClr val="FDC2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latin typeface="Tahoma"/>
                <a:ea typeface="Tahoma"/>
                <a:cs typeface="Tahoma"/>
                <a:sym typeface="Tahoma"/>
              </a:rPr>
              <a:t>Challenges</a:t>
            </a:r>
            <a:endParaRPr sz="3000" b="1" dirty="0"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94" name="Google Shape;194;p22"/>
          <p:cNvCxnSpPr>
            <a:cxnSpLocks/>
          </p:cNvCxnSpPr>
          <p:nvPr/>
        </p:nvCxnSpPr>
        <p:spPr>
          <a:xfrm flipV="1">
            <a:off x="10542847" y="3310325"/>
            <a:ext cx="1845798" cy="102227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5" name="Google Shape;195;p22"/>
          <p:cNvCxnSpPr/>
          <p:nvPr/>
        </p:nvCxnSpPr>
        <p:spPr>
          <a:xfrm rot="10800000">
            <a:off x="5692872" y="3310325"/>
            <a:ext cx="1479000" cy="1044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6" name="Google Shape;196;p22"/>
          <p:cNvCxnSpPr/>
          <p:nvPr/>
        </p:nvCxnSpPr>
        <p:spPr>
          <a:xfrm flipH="1">
            <a:off x="5692872" y="5311200"/>
            <a:ext cx="1489800" cy="978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7" name="Google Shape;197;p22"/>
          <p:cNvCxnSpPr>
            <a:cxnSpLocks/>
          </p:cNvCxnSpPr>
          <p:nvPr/>
        </p:nvCxnSpPr>
        <p:spPr>
          <a:xfrm>
            <a:off x="10542847" y="5311200"/>
            <a:ext cx="1886501" cy="128132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8" name="Google Shape;198;p22"/>
          <p:cNvSpPr/>
          <p:nvPr/>
        </p:nvSpPr>
        <p:spPr>
          <a:xfrm>
            <a:off x="12606950" y="1135359"/>
            <a:ext cx="5284800" cy="2477700"/>
          </a:xfrm>
          <a:prstGeom prst="roundRect">
            <a:avLst>
              <a:gd name="adj" fmla="val 16667"/>
            </a:avLst>
          </a:prstGeom>
          <a:solidFill>
            <a:srgbClr val="9FC3D0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latin typeface="Tahoma"/>
                <a:ea typeface="Tahoma"/>
                <a:cs typeface="Tahoma"/>
                <a:sym typeface="Tahoma"/>
              </a:rPr>
              <a:t>Choosing the best features for accurate predictions.</a:t>
            </a:r>
            <a:endParaRPr sz="3000" b="1" dirty="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9" name="Google Shape;199;p22"/>
          <p:cNvSpPr/>
          <p:nvPr/>
        </p:nvSpPr>
        <p:spPr>
          <a:xfrm>
            <a:off x="396250" y="1135359"/>
            <a:ext cx="5197800" cy="2477700"/>
          </a:xfrm>
          <a:prstGeom prst="roundRect">
            <a:avLst>
              <a:gd name="adj" fmla="val 16667"/>
            </a:avLst>
          </a:prstGeom>
          <a:solidFill>
            <a:srgbClr val="9FC3D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635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Tahoma"/>
                <a:ea typeface="Tahoma"/>
                <a:cs typeface="Tahoma"/>
                <a:sym typeface="Tahoma"/>
              </a:rPr>
              <a:t>Handling missing and imbalanced data.</a:t>
            </a:r>
            <a:endParaRPr sz="3000" b="1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0" name="Google Shape;200;p22"/>
          <p:cNvSpPr/>
          <p:nvPr/>
        </p:nvSpPr>
        <p:spPr>
          <a:xfrm>
            <a:off x="12595129" y="6281594"/>
            <a:ext cx="5284800" cy="2477700"/>
          </a:xfrm>
          <a:prstGeom prst="roundRect">
            <a:avLst>
              <a:gd name="adj" fmla="val 16667"/>
            </a:avLst>
          </a:prstGeom>
          <a:solidFill>
            <a:srgbClr val="9FC3D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Tahoma"/>
                <a:ea typeface="Tahoma"/>
                <a:cs typeface="Tahoma"/>
                <a:sym typeface="Tahoma"/>
              </a:rPr>
              <a:t>Ensuring model interpretability for real-world application.</a:t>
            </a:r>
            <a:endParaRPr sz="3000" b="1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1" name="Google Shape;201;p22"/>
          <p:cNvSpPr/>
          <p:nvPr/>
        </p:nvSpPr>
        <p:spPr>
          <a:xfrm>
            <a:off x="408071" y="6333300"/>
            <a:ext cx="5284800" cy="2477700"/>
          </a:xfrm>
          <a:prstGeom prst="roundRect">
            <a:avLst>
              <a:gd name="adj" fmla="val 16667"/>
            </a:avLst>
          </a:prstGeom>
          <a:solidFill>
            <a:srgbClr val="9FC3D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latin typeface="Tahoma"/>
                <a:ea typeface="Tahoma"/>
                <a:cs typeface="Tahoma"/>
                <a:sym typeface="Tahoma"/>
              </a:rPr>
              <a:t>Selecting the most effective machine learning model.</a:t>
            </a:r>
            <a:endParaRPr sz="3000" b="1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/>
          <p:nvPr/>
        </p:nvSpPr>
        <p:spPr>
          <a:xfrm>
            <a:off x="13764167" y="620819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 extrusionOk="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07" name="Google Shape;207;p23"/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 extrusionOk="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08" name="Google Shape;208;p23"/>
          <p:cNvSpPr/>
          <p:nvPr/>
        </p:nvSpPr>
        <p:spPr>
          <a:xfrm>
            <a:off x="3223125" y="939525"/>
            <a:ext cx="11831100" cy="9090900"/>
          </a:xfrm>
          <a:prstGeom prst="ellipse">
            <a:avLst/>
          </a:prstGeom>
          <a:solidFill>
            <a:srgbClr val="E7EC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0640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●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"In conclusion, our project aims to </a:t>
            </a:r>
            <a:r>
              <a:rPr lang="en-US" sz="2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 machine learning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to predict heart disease more accurately and efficiently.</a:t>
            </a:r>
            <a:b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lvl="0" indent="-4064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●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By comparing different ML models, we hope to </a:t>
            </a:r>
            <a:r>
              <a:rPr lang="en-US" sz="2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find the best approach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for heart disease prediction. This research can help doctors detect heart disease earlier, </a:t>
            </a:r>
            <a:r>
              <a:rPr lang="en-US" sz="2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saving lives and improving healthcare.</a:t>
            </a:r>
            <a:br>
              <a:rPr lang="en-US" sz="2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 sz="2800" b="1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lvl="0" indent="-4064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●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the future, this technology could be used in hospitals worldwide, helping millions of patients with </a:t>
            </a:r>
            <a:r>
              <a:rPr lang="en-US" sz="2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faster and more accurate diagnoses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23"/>
          <p:cNvSpPr/>
          <p:nvPr/>
        </p:nvSpPr>
        <p:spPr>
          <a:xfrm>
            <a:off x="1526725" y="178325"/>
            <a:ext cx="4175700" cy="935100"/>
          </a:xfrm>
          <a:prstGeom prst="roundRect">
            <a:avLst>
              <a:gd name="adj" fmla="val 16667"/>
            </a:avLst>
          </a:prstGeom>
          <a:solidFill>
            <a:srgbClr val="9FC3D0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>
                <a:latin typeface="Tahoma"/>
                <a:ea typeface="Tahoma"/>
                <a:cs typeface="Tahoma"/>
                <a:sym typeface="Tahoma"/>
              </a:rPr>
              <a:t>Conclusion</a:t>
            </a:r>
            <a:endParaRPr sz="4200" b="1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/>
          <p:nvPr/>
        </p:nvSpPr>
        <p:spPr>
          <a:xfrm>
            <a:off x="4554977" y="3748035"/>
            <a:ext cx="11627497" cy="2514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695" b="1" i="0" u="none" strike="noStrike" cap="non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THANK YOU</a:t>
            </a:r>
            <a:endParaRPr/>
          </a:p>
        </p:txBody>
      </p:sp>
      <p:grpSp>
        <p:nvGrpSpPr>
          <p:cNvPr id="215" name="Google Shape;215;p24"/>
          <p:cNvGrpSpPr/>
          <p:nvPr/>
        </p:nvGrpSpPr>
        <p:grpSpPr>
          <a:xfrm>
            <a:off x="-31071" y="-180826"/>
            <a:ext cx="4239084" cy="10467826"/>
            <a:chOff x="0" y="-241102"/>
            <a:chExt cx="5652112" cy="13957102"/>
          </a:xfrm>
        </p:grpSpPr>
        <p:grpSp>
          <p:nvGrpSpPr>
            <p:cNvPr id="216" name="Google Shape;216;p24"/>
            <p:cNvGrpSpPr/>
            <p:nvPr/>
          </p:nvGrpSpPr>
          <p:grpSpPr>
            <a:xfrm>
              <a:off x="2826056" y="-241102"/>
              <a:ext cx="2826056" cy="13957102"/>
              <a:chOff x="0" y="-47625"/>
              <a:chExt cx="558233" cy="2756958"/>
            </a:xfrm>
          </p:grpSpPr>
          <p:sp>
            <p:nvSpPr>
              <p:cNvPr id="217" name="Google Shape;217;p24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 extrusionOk="0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  <a:ln>
                <a:noFill/>
              </a:ln>
            </p:spPr>
          </p:sp>
          <p:sp>
            <p:nvSpPr>
              <p:cNvPr id="218" name="Google Shape;218;p24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9" name="Google Shape;219;p24"/>
            <p:cNvGrpSpPr/>
            <p:nvPr/>
          </p:nvGrpSpPr>
          <p:grpSpPr>
            <a:xfrm>
              <a:off x="1413028" y="-241102"/>
              <a:ext cx="2826056" cy="13957102"/>
              <a:chOff x="0" y="-47625"/>
              <a:chExt cx="558233" cy="2756958"/>
            </a:xfrm>
          </p:grpSpPr>
          <p:sp>
            <p:nvSpPr>
              <p:cNvPr id="220" name="Google Shape;220;p24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 extrusionOk="0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</p:sp>
          <p:sp>
            <p:nvSpPr>
              <p:cNvPr id="221" name="Google Shape;221;p24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24"/>
            <p:cNvGrpSpPr/>
            <p:nvPr/>
          </p:nvGrpSpPr>
          <p:grpSpPr>
            <a:xfrm>
              <a:off x="0" y="-241102"/>
              <a:ext cx="2826056" cy="13957102"/>
              <a:chOff x="0" y="-47625"/>
              <a:chExt cx="558233" cy="2756958"/>
            </a:xfrm>
          </p:grpSpPr>
          <p:sp>
            <p:nvSpPr>
              <p:cNvPr id="223" name="Google Shape;223;p24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 extrusionOk="0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  <a:ln>
                <a:noFill/>
              </a:ln>
            </p:spPr>
          </p:sp>
          <p:sp>
            <p:nvSpPr>
              <p:cNvPr id="224" name="Google Shape;224;p24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25" name="Google Shape;225;p24"/>
          <p:cNvSpPr/>
          <p:nvPr/>
        </p:nvSpPr>
        <p:spPr>
          <a:xfrm>
            <a:off x="12412831" y="802621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 extrusionOk="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26" name="Google Shape;226;p24"/>
          <p:cNvSpPr/>
          <p:nvPr/>
        </p:nvSpPr>
        <p:spPr>
          <a:xfrm>
            <a:off x="11413653" y="-573693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 extrusionOk="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7ECE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6106500" y="2092409"/>
            <a:ext cx="5813425" cy="1219835"/>
          </a:xfrm>
          <a:custGeom>
            <a:avLst/>
            <a:gdLst/>
            <a:ahLst/>
            <a:cxnLst/>
            <a:rect l="l" t="t" r="r" b="b"/>
            <a:pathLst>
              <a:path w="5813425" h="1219835" extrusionOk="0">
                <a:moveTo>
                  <a:pt x="5203283" y="1219368"/>
                </a:moveTo>
                <a:lnTo>
                  <a:pt x="609684" y="1219368"/>
                </a:lnTo>
                <a:lnTo>
                  <a:pt x="562037" y="1217534"/>
                </a:lnTo>
                <a:lnTo>
                  <a:pt x="515394" y="1212122"/>
                </a:lnTo>
                <a:lnTo>
                  <a:pt x="469889" y="1203266"/>
                </a:lnTo>
                <a:lnTo>
                  <a:pt x="425658" y="1191104"/>
                </a:lnTo>
                <a:lnTo>
                  <a:pt x="382837" y="1175770"/>
                </a:lnTo>
                <a:lnTo>
                  <a:pt x="341560" y="1157399"/>
                </a:lnTo>
                <a:lnTo>
                  <a:pt x="301965" y="1136129"/>
                </a:lnTo>
                <a:lnTo>
                  <a:pt x="264185" y="1112093"/>
                </a:lnTo>
                <a:lnTo>
                  <a:pt x="228357" y="1085428"/>
                </a:lnTo>
                <a:lnTo>
                  <a:pt x="194617" y="1056268"/>
                </a:lnTo>
                <a:lnTo>
                  <a:pt x="163100" y="1024751"/>
                </a:lnTo>
                <a:lnTo>
                  <a:pt x="133940" y="991011"/>
                </a:lnTo>
                <a:lnTo>
                  <a:pt x="107275" y="955183"/>
                </a:lnTo>
                <a:lnTo>
                  <a:pt x="83239" y="917403"/>
                </a:lnTo>
                <a:lnTo>
                  <a:pt x="61969" y="877808"/>
                </a:lnTo>
                <a:lnTo>
                  <a:pt x="43598" y="836531"/>
                </a:lnTo>
                <a:lnTo>
                  <a:pt x="28264" y="793710"/>
                </a:lnTo>
                <a:lnTo>
                  <a:pt x="16102" y="749479"/>
                </a:lnTo>
                <a:lnTo>
                  <a:pt x="7246" y="703974"/>
                </a:lnTo>
                <a:lnTo>
                  <a:pt x="1834" y="657330"/>
                </a:lnTo>
                <a:lnTo>
                  <a:pt x="0" y="609684"/>
                </a:lnTo>
                <a:lnTo>
                  <a:pt x="1834" y="562037"/>
                </a:lnTo>
                <a:lnTo>
                  <a:pt x="7246" y="515394"/>
                </a:lnTo>
                <a:lnTo>
                  <a:pt x="16102" y="469889"/>
                </a:lnTo>
                <a:lnTo>
                  <a:pt x="28264" y="425658"/>
                </a:lnTo>
                <a:lnTo>
                  <a:pt x="43598" y="382837"/>
                </a:lnTo>
                <a:lnTo>
                  <a:pt x="61969" y="341560"/>
                </a:lnTo>
                <a:lnTo>
                  <a:pt x="83239" y="301965"/>
                </a:lnTo>
                <a:lnTo>
                  <a:pt x="107275" y="264185"/>
                </a:lnTo>
                <a:lnTo>
                  <a:pt x="133940" y="228357"/>
                </a:lnTo>
                <a:lnTo>
                  <a:pt x="163100" y="194617"/>
                </a:lnTo>
                <a:lnTo>
                  <a:pt x="194617" y="163100"/>
                </a:lnTo>
                <a:lnTo>
                  <a:pt x="228357" y="133940"/>
                </a:lnTo>
                <a:lnTo>
                  <a:pt x="264185" y="107275"/>
                </a:lnTo>
                <a:lnTo>
                  <a:pt x="301965" y="83239"/>
                </a:lnTo>
                <a:lnTo>
                  <a:pt x="341560" y="61969"/>
                </a:lnTo>
                <a:lnTo>
                  <a:pt x="382837" y="43598"/>
                </a:lnTo>
                <a:lnTo>
                  <a:pt x="425658" y="28264"/>
                </a:lnTo>
                <a:lnTo>
                  <a:pt x="469889" y="16102"/>
                </a:lnTo>
                <a:lnTo>
                  <a:pt x="515394" y="7246"/>
                </a:lnTo>
                <a:lnTo>
                  <a:pt x="562037" y="1834"/>
                </a:lnTo>
                <a:lnTo>
                  <a:pt x="609684" y="0"/>
                </a:lnTo>
                <a:lnTo>
                  <a:pt x="5203283" y="0"/>
                </a:lnTo>
                <a:lnTo>
                  <a:pt x="5250930" y="1834"/>
                </a:lnTo>
                <a:lnTo>
                  <a:pt x="5297573" y="7246"/>
                </a:lnTo>
                <a:lnTo>
                  <a:pt x="5343078" y="16102"/>
                </a:lnTo>
                <a:lnTo>
                  <a:pt x="5387309" y="28264"/>
                </a:lnTo>
                <a:lnTo>
                  <a:pt x="5430131" y="43598"/>
                </a:lnTo>
                <a:lnTo>
                  <a:pt x="5471407" y="61969"/>
                </a:lnTo>
                <a:lnTo>
                  <a:pt x="5511003" y="83239"/>
                </a:lnTo>
                <a:lnTo>
                  <a:pt x="5548782" y="107275"/>
                </a:lnTo>
                <a:lnTo>
                  <a:pt x="5584610" y="133940"/>
                </a:lnTo>
                <a:lnTo>
                  <a:pt x="5618350" y="163100"/>
                </a:lnTo>
                <a:lnTo>
                  <a:pt x="5649868" y="194617"/>
                </a:lnTo>
                <a:lnTo>
                  <a:pt x="5679027" y="228357"/>
                </a:lnTo>
                <a:lnTo>
                  <a:pt x="5705692" y="264185"/>
                </a:lnTo>
                <a:lnTo>
                  <a:pt x="5729728" y="301965"/>
                </a:lnTo>
                <a:lnTo>
                  <a:pt x="5750999" y="341560"/>
                </a:lnTo>
                <a:lnTo>
                  <a:pt x="5769369" y="382837"/>
                </a:lnTo>
                <a:lnTo>
                  <a:pt x="5784703" y="425658"/>
                </a:lnTo>
                <a:lnTo>
                  <a:pt x="5796866" y="469889"/>
                </a:lnTo>
                <a:lnTo>
                  <a:pt x="5805721" y="515394"/>
                </a:lnTo>
                <a:lnTo>
                  <a:pt x="5811133" y="562037"/>
                </a:lnTo>
                <a:lnTo>
                  <a:pt x="5812968" y="609684"/>
                </a:lnTo>
                <a:lnTo>
                  <a:pt x="5811133" y="657330"/>
                </a:lnTo>
                <a:lnTo>
                  <a:pt x="5805721" y="703974"/>
                </a:lnTo>
                <a:lnTo>
                  <a:pt x="5796866" y="749479"/>
                </a:lnTo>
                <a:lnTo>
                  <a:pt x="5784703" y="793710"/>
                </a:lnTo>
                <a:lnTo>
                  <a:pt x="5769369" y="836531"/>
                </a:lnTo>
                <a:lnTo>
                  <a:pt x="5750999" y="877808"/>
                </a:lnTo>
                <a:lnTo>
                  <a:pt x="5729728" y="917403"/>
                </a:lnTo>
                <a:lnTo>
                  <a:pt x="5705692" y="955183"/>
                </a:lnTo>
                <a:lnTo>
                  <a:pt x="5679027" y="991011"/>
                </a:lnTo>
                <a:lnTo>
                  <a:pt x="5649868" y="1024751"/>
                </a:lnTo>
                <a:lnTo>
                  <a:pt x="5618350" y="1056268"/>
                </a:lnTo>
                <a:lnTo>
                  <a:pt x="5584610" y="1085428"/>
                </a:lnTo>
                <a:lnTo>
                  <a:pt x="5548782" y="1112093"/>
                </a:lnTo>
                <a:lnTo>
                  <a:pt x="5511003" y="1136129"/>
                </a:lnTo>
                <a:lnTo>
                  <a:pt x="5471407" y="1157399"/>
                </a:lnTo>
                <a:lnTo>
                  <a:pt x="5430131" y="1175770"/>
                </a:lnTo>
                <a:lnTo>
                  <a:pt x="5387309" y="1191104"/>
                </a:lnTo>
                <a:lnTo>
                  <a:pt x="5343078" y="1203266"/>
                </a:lnTo>
                <a:lnTo>
                  <a:pt x="5297573" y="1212122"/>
                </a:lnTo>
                <a:lnTo>
                  <a:pt x="5250930" y="1217534"/>
                </a:lnTo>
                <a:lnTo>
                  <a:pt x="5203283" y="1219368"/>
                </a:lnTo>
                <a:close/>
              </a:path>
            </a:pathLst>
          </a:custGeom>
          <a:solidFill>
            <a:srgbClr val="FDC27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6107763" y="3548367"/>
            <a:ext cx="5810884" cy="1218564"/>
          </a:xfrm>
          <a:custGeom>
            <a:avLst/>
            <a:gdLst/>
            <a:ahLst/>
            <a:cxnLst/>
            <a:rect l="l" t="t" r="r" b="b"/>
            <a:pathLst>
              <a:path w="5810884" h="1218564" extrusionOk="0">
                <a:moveTo>
                  <a:pt x="5318880" y="1218321"/>
                </a:moveTo>
                <a:lnTo>
                  <a:pt x="494086" y="1218321"/>
                </a:lnTo>
                <a:lnTo>
                  <a:pt x="456697" y="1216382"/>
                </a:lnTo>
                <a:lnTo>
                  <a:pt x="414589" y="1209794"/>
                </a:lnTo>
                <a:lnTo>
                  <a:pt x="373650" y="1199038"/>
                </a:lnTo>
                <a:lnTo>
                  <a:pt x="334029" y="1184297"/>
                </a:lnTo>
                <a:lnTo>
                  <a:pt x="295877" y="1165753"/>
                </a:lnTo>
                <a:lnTo>
                  <a:pt x="259345" y="1143590"/>
                </a:lnTo>
                <a:lnTo>
                  <a:pt x="224581" y="1117990"/>
                </a:lnTo>
                <a:lnTo>
                  <a:pt x="191736" y="1089137"/>
                </a:lnTo>
                <a:lnTo>
                  <a:pt x="160960" y="1057212"/>
                </a:lnTo>
                <a:lnTo>
                  <a:pt x="132403" y="1022400"/>
                </a:lnTo>
                <a:lnTo>
                  <a:pt x="106215" y="984882"/>
                </a:lnTo>
                <a:lnTo>
                  <a:pt x="82546" y="944843"/>
                </a:lnTo>
                <a:lnTo>
                  <a:pt x="61546" y="902464"/>
                </a:lnTo>
                <a:lnTo>
                  <a:pt x="43365" y="857929"/>
                </a:lnTo>
                <a:lnTo>
                  <a:pt x="28154" y="811420"/>
                </a:lnTo>
                <a:lnTo>
                  <a:pt x="16061" y="763121"/>
                </a:lnTo>
                <a:lnTo>
                  <a:pt x="7238" y="713214"/>
                </a:lnTo>
                <a:lnTo>
                  <a:pt x="1834" y="661882"/>
                </a:lnTo>
                <a:lnTo>
                  <a:pt x="0" y="609311"/>
                </a:lnTo>
                <a:lnTo>
                  <a:pt x="1834" y="556735"/>
                </a:lnTo>
                <a:lnTo>
                  <a:pt x="7238" y="505404"/>
                </a:lnTo>
                <a:lnTo>
                  <a:pt x="16061" y="455497"/>
                </a:lnTo>
                <a:lnTo>
                  <a:pt x="28154" y="407198"/>
                </a:lnTo>
                <a:lnTo>
                  <a:pt x="43365" y="360689"/>
                </a:lnTo>
                <a:lnTo>
                  <a:pt x="61546" y="316154"/>
                </a:lnTo>
                <a:lnTo>
                  <a:pt x="82546" y="273775"/>
                </a:lnTo>
                <a:lnTo>
                  <a:pt x="106215" y="233735"/>
                </a:lnTo>
                <a:lnTo>
                  <a:pt x="132403" y="196218"/>
                </a:lnTo>
                <a:lnTo>
                  <a:pt x="160960" y="161405"/>
                </a:lnTo>
                <a:lnTo>
                  <a:pt x="191736" y="129481"/>
                </a:lnTo>
                <a:lnTo>
                  <a:pt x="224581" y="100627"/>
                </a:lnTo>
                <a:lnTo>
                  <a:pt x="259345" y="75028"/>
                </a:lnTo>
                <a:lnTo>
                  <a:pt x="295877" y="52864"/>
                </a:lnTo>
                <a:lnTo>
                  <a:pt x="334029" y="34321"/>
                </a:lnTo>
                <a:lnTo>
                  <a:pt x="373650" y="19580"/>
                </a:lnTo>
                <a:lnTo>
                  <a:pt x="414589" y="8824"/>
                </a:lnTo>
                <a:lnTo>
                  <a:pt x="456697" y="2236"/>
                </a:lnTo>
                <a:lnTo>
                  <a:pt x="499824" y="0"/>
                </a:lnTo>
                <a:lnTo>
                  <a:pt x="5313142" y="0"/>
                </a:lnTo>
                <a:lnTo>
                  <a:pt x="5356269" y="2236"/>
                </a:lnTo>
                <a:lnTo>
                  <a:pt x="5398377" y="8824"/>
                </a:lnTo>
                <a:lnTo>
                  <a:pt x="5439316" y="19580"/>
                </a:lnTo>
                <a:lnTo>
                  <a:pt x="5478936" y="34321"/>
                </a:lnTo>
                <a:lnTo>
                  <a:pt x="5517088" y="52864"/>
                </a:lnTo>
                <a:lnTo>
                  <a:pt x="5553621" y="75028"/>
                </a:lnTo>
                <a:lnTo>
                  <a:pt x="5588385" y="100627"/>
                </a:lnTo>
                <a:lnTo>
                  <a:pt x="5621230" y="129481"/>
                </a:lnTo>
                <a:lnTo>
                  <a:pt x="5652006" y="161405"/>
                </a:lnTo>
                <a:lnTo>
                  <a:pt x="5680563" y="196218"/>
                </a:lnTo>
                <a:lnTo>
                  <a:pt x="5706751" y="233735"/>
                </a:lnTo>
                <a:lnTo>
                  <a:pt x="5730420" y="273775"/>
                </a:lnTo>
                <a:lnTo>
                  <a:pt x="5751420" y="316154"/>
                </a:lnTo>
                <a:lnTo>
                  <a:pt x="5769601" y="360689"/>
                </a:lnTo>
                <a:lnTo>
                  <a:pt x="5784812" y="407198"/>
                </a:lnTo>
                <a:lnTo>
                  <a:pt x="5796905" y="455497"/>
                </a:lnTo>
                <a:lnTo>
                  <a:pt x="5805728" y="505404"/>
                </a:lnTo>
                <a:lnTo>
                  <a:pt x="5810456" y="550316"/>
                </a:lnTo>
                <a:lnTo>
                  <a:pt x="5810456" y="668302"/>
                </a:lnTo>
                <a:lnTo>
                  <a:pt x="5805728" y="713214"/>
                </a:lnTo>
                <a:lnTo>
                  <a:pt x="5796905" y="763121"/>
                </a:lnTo>
                <a:lnTo>
                  <a:pt x="5784812" y="811420"/>
                </a:lnTo>
                <a:lnTo>
                  <a:pt x="5769601" y="857929"/>
                </a:lnTo>
                <a:lnTo>
                  <a:pt x="5751420" y="902464"/>
                </a:lnTo>
                <a:lnTo>
                  <a:pt x="5730420" y="944843"/>
                </a:lnTo>
                <a:lnTo>
                  <a:pt x="5706751" y="984882"/>
                </a:lnTo>
                <a:lnTo>
                  <a:pt x="5680563" y="1022400"/>
                </a:lnTo>
                <a:lnTo>
                  <a:pt x="5652006" y="1057212"/>
                </a:lnTo>
                <a:lnTo>
                  <a:pt x="5621230" y="1089137"/>
                </a:lnTo>
                <a:lnTo>
                  <a:pt x="5588385" y="1117990"/>
                </a:lnTo>
                <a:lnTo>
                  <a:pt x="5553621" y="1143590"/>
                </a:lnTo>
                <a:lnTo>
                  <a:pt x="5517088" y="1165753"/>
                </a:lnTo>
                <a:lnTo>
                  <a:pt x="5478936" y="1184297"/>
                </a:lnTo>
                <a:lnTo>
                  <a:pt x="5439316" y="1199038"/>
                </a:lnTo>
                <a:lnTo>
                  <a:pt x="5398377" y="1209794"/>
                </a:lnTo>
                <a:lnTo>
                  <a:pt x="5356269" y="1216382"/>
                </a:lnTo>
                <a:lnTo>
                  <a:pt x="5318880" y="1218321"/>
                </a:lnTo>
                <a:close/>
              </a:path>
            </a:pathLst>
          </a:custGeom>
          <a:solidFill>
            <a:srgbClr val="FDC27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4572000" y="425650"/>
            <a:ext cx="8703000" cy="9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127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>
                <a:solidFill>
                  <a:srgbClr val="313133"/>
                </a:solidFill>
                <a:latin typeface="Tahoma"/>
                <a:ea typeface="Tahoma"/>
                <a:cs typeface="Tahoma"/>
                <a:sym typeface="Tahoma"/>
              </a:rPr>
              <a:t>Presented by Group 5</a:t>
            </a:r>
            <a:endParaRPr sz="6000">
              <a:solidFill>
                <a:srgbClr val="313133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7" name="Google Shape;107;p14"/>
          <p:cNvSpPr/>
          <p:nvPr/>
        </p:nvSpPr>
        <p:spPr>
          <a:xfrm>
            <a:off x="6107763" y="5003061"/>
            <a:ext cx="5810884" cy="1218565"/>
          </a:xfrm>
          <a:custGeom>
            <a:avLst/>
            <a:gdLst/>
            <a:ahLst/>
            <a:cxnLst/>
            <a:rect l="l" t="t" r="r" b="b"/>
            <a:pathLst>
              <a:path w="5810884" h="1218565" extrusionOk="0">
                <a:moveTo>
                  <a:pt x="5318878" y="1218321"/>
                </a:moveTo>
                <a:lnTo>
                  <a:pt x="494088" y="1218321"/>
                </a:lnTo>
                <a:lnTo>
                  <a:pt x="456697" y="1216382"/>
                </a:lnTo>
                <a:lnTo>
                  <a:pt x="414589" y="1209794"/>
                </a:lnTo>
                <a:lnTo>
                  <a:pt x="373650" y="1199038"/>
                </a:lnTo>
                <a:lnTo>
                  <a:pt x="334029" y="1184297"/>
                </a:lnTo>
                <a:lnTo>
                  <a:pt x="295877" y="1165753"/>
                </a:lnTo>
                <a:lnTo>
                  <a:pt x="259345" y="1143590"/>
                </a:lnTo>
                <a:lnTo>
                  <a:pt x="224581" y="1117990"/>
                </a:lnTo>
                <a:lnTo>
                  <a:pt x="191736" y="1089136"/>
                </a:lnTo>
                <a:lnTo>
                  <a:pt x="160960" y="1057212"/>
                </a:lnTo>
                <a:lnTo>
                  <a:pt x="132403" y="1022400"/>
                </a:lnTo>
                <a:lnTo>
                  <a:pt x="106215" y="984882"/>
                </a:lnTo>
                <a:lnTo>
                  <a:pt x="82546" y="944843"/>
                </a:lnTo>
                <a:lnTo>
                  <a:pt x="61546" y="902464"/>
                </a:lnTo>
                <a:lnTo>
                  <a:pt x="43365" y="857928"/>
                </a:lnTo>
                <a:lnTo>
                  <a:pt x="28154" y="811420"/>
                </a:lnTo>
                <a:lnTo>
                  <a:pt x="16061" y="763121"/>
                </a:lnTo>
                <a:lnTo>
                  <a:pt x="7238" y="713214"/>
                </a:lnTo>
                <a:lnTo>
                  <a:pt x="1834" y="661882"/>
                </a:lnTo>
                <a:lnTo>
                  <a:pt x="0" y="609311"/>
                </a:lnTo>
                <a:lnTo>
                  <a:pt x="1834" y="556735"/>
                </a:lnTo>
                <a:lnTo>
                  <a:pt x="7238" y="505403"/>
                </a:lnTo>
                <a:lnTo>
                  <a:pt x="16061" y="455496"/>
                </a:lnTo>
                <a:lnTo>
                  <a:pt x="28154" y="407197"/>
                </a:lnTo>
                <a:lnTo>
                  <a:pt x="43365" y="360689"/>
                </a:lnTo>
                <a:lnTo>
                  <a:pt x="61546" y="316153"/>
                </a:lnTo>
                <a:lnTo>
                  <a:pt x="82546" y="273775"/>
                </a:lnTo>
                <a:lnTo>
                  <a:pt x="106215" y="233735"/>
                </a:lnTo>
                <a:lnTo>
                  <a:pt x="132403" y="196218"/>
                </a:lnTo>
                <a:lnTo>
                  <a:pt x="160960" y="161405"/>
                </a:lnTo>
                <a:lnTo>
                  <a:pt x="191736" y="129481"/>
                </a:lnTo>
                <a:lnTo>
                  <a:pt x="224581" y="100627"/>
                </a:lnTo>
                <a:lnTo>
                  <a:pt x="259345" y="75028"/>
                </a:lnTo>
                <a:lnTo>
                  <a:pt x="295877" y="52864"/>
                </a:lnTo>
                <a:lnTo>
                  <a:pt x="334029" y="34321"/>
                </a:lnTo>
                <a:lnTo>
                  <a:pt x="373650" y="19580"/>
                </a:lnTo>
                <a:lnTo>
                  <a:pt x="414589" y="8824"/>
                </a:lnTo>
                <a:lnTo>
                  <a:pt x="456697" y="2236"/>
                </a:lnTo>
                <a:lnTo>
                  <a:pt x="499824" y="0"/>
                </a:lnTo>
                <a:lnTo>
                  <a:pt x="5313142" y="0"/>
                </a:lnTo>
                <a:lnTo>
                  <a:pt x="5356269" y="2236"/>
                </a:lnTo>
                <a:lnTo>
                  <a:pt x="5398377" y="8824"/>
                </a:lnTo>
                <a:lnTo>
                  <a:pt x="5439316" y="19580"/>
                </a:lnTo>
                <a:lnTo>
                  <a:pt x="5478936" y="34321"/>
                </a:lnTo>
                <a:lnTo>
                  <a:pt x="5517088" y="52864"/>
                </a:lnTo>
                <a:lnTo>
                  <a:pt x="5553621" y="75028"/>
                </a:lnTo>
                <a:lnTo>
                  <a:pt x="5588385" y="100627"/>
                </a:lnTo>
                <a:lnTo>
                  <a:pt x="5621230" y="129481"/>
                </a:lnTo>
                <a:lnTo>
                  <a:pt x="5652006" y="161405"/>
                </a:lnTo>
                <a:lnTo>
                  <a:pt x="5680563" y="196218"/>
                </a:lnTo>
                <a:lnTo>
                  <a:pt x="5706751" y="233735"/>
                </a:lnTo>
                <a:lnTo>
                  <a:pt x="5730420" y="273775"/>
                </a:lnTo>
                <a:lnTo>
                  <a:pt x="5751420" y="316153"/>
                </a:lnTo>
                <a:lnTo>
                  <a:pt x="5769601" y="360689"/>
                </a:lnTo>
                <a:lnTo>
                  <a:pt x="5784812" y="407197"/>
                </a:lnTo>
                <a:lnTo>
                  <a:pt x="5796905" y="455496"/>
                </a:lnTo>
                <a:lnTo>
                  <a:pt x="5805728" y="505403"/>
                </a:lnTo>
                <a:lnTo>
                  <a:pt x="5810456" y="550316"/>
                </a:lnTo>
                <a:lnTo>
                  <a:pt x="5810456" y="668301"/>
                </a:lnTo>
                <a:lnTo>
                  <a:pt x="5805728" y="713214"/>
                </a:lnTo>
                <a:lnTo>
                  <a:pt x="5796905" y="763121"/>
                </a:lnTo>
                <a:lnTo>
                  <a:pt x="5784812" y="811420"/>
                </a:lnTo>
                <a:lnTo>
                  <a:pt x="5769601" y="857928"/>
                </a:lnTo>
                <a:lnTo>
                  <a:pt x="5751420" y="902464"/>
                </a:lnTo>
                <a:lnTo>
                  <a:pt x="5730420" y="944843"/>
                </a:lnTo>
                <a:lnTo>
                  <a:pt x="5706751" y="984882"/>
                </a:lnTo>
                <a:lnTo>
                  <a:pt x="5680563" y="1022400"/>
                </a:lnTo>
                <a:lnTo>
                  <a:pt x="5652006" y="1057212"/>
                </a:lnTo>
                <a:lnTo>
                  <a:pt x="5621230" y="1089136"/>
                </a:lnTo>
                <a:lnTo>
                  <a:pt x="5588385" y="1117990"/>
                </a:lnTo>
                <a:lnTo>
                  <a:pt x="5553621" y="1143590"/>
                </a:lnTo>
                <a:lnTo>
                  <a:pt x="5517088" y="1165753"/>
                </a:lnTo>
                <a:lnTo>
                  <a:pt x="5478936" y="1184297"/>
                </a:lnTo>
                <a:lnTo>
                  <a:pt x="5439316" y="1199038"/>
                </a:lnTo>
                <a:lnTo>
                  <a:pt x="5398377" y="1209794"/>
                </a:lnTo>
                <a:lnTo>
                  <a:pt x="5356269" y="1216382"/>
                </a:lnTo>
                <a:lnTo>
                  <a:pt x="5318878" y="1218321"/>
                </a:lnTo>
                <a:close/>
              </a:path>
            </a:pathLst>
          </a:custGeom>
          <a:solidFill>
            <a:srgbClr val="FDC27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4"/>
          <p:cNvSpPr/>
          <p:nvPr/>
        </p:nvSpPr>
        <p:spPr>
          <a:xfrm>
            <a:off x="6018050" y="6679166"/>
            <a:ext cx="5810884" cy="1218565"/>
          </a:xfrm>
          <a:custGeom>
            <a:avLst/>
            <a:gdLst/>
            <a:ahLst/>
            <a:cxnLst/>
            <a:rect l="l" t="t" r="r" b="b"/>
            <a:pathLst>
              <a:path w="5810884" h="1218565" extrusionOk="0">
                <a:moveTo>
                  <a:pt x="5318871" y="1218321"/>
                </a:moveTo>
                <a:lnTo>
                  <a:pt x="494094" y="1218321"/>
                </a:lnTo>
                <a:lnTo>
                  <a:pt x="456697" y="1216382"/>
                </a:lnTo>
                <a:lnTo>
                  <a:pt x="414589" y="1209794"/>
                </a:lnTo>
                <a:lnTo>
                  <a:pt x="373650" y="1199038"/>
                </a:lnTo>
                <a:lnTo>
                  <a:pt x="334029" y="1184297"/>
                </a:lnTo>
                <a:lnTo>
                  <a:pt x="295877" y="1165753"/>
                </a:lnTo>
                <a:lnTo>
                  <a:pt x="259345" y="1143590"/>
                </a:lnTo>
                <a:lnTo>
                  <a:pt x="224581" y="1117990"/>
                </a:lnTo>
                <a:lnTo>
                  <a:pt x="191736" y="1089136"/>
                </a:lnTo>
                <a:lnTo>
                  <a:pt x="160960" y="1057212"/>
                </a:lnTo>
                <a:lnTo>
                  <a:pt x="132403" y="1022400"/>
                </a:lnTo>
                <a:lnTo>
                  <a:pt x="106215" y="984882"/>
                </a:lnTo>
                <a:lnTo>
                  <a:pt x="82546" y="944843"/>
                </a:lnTo>
                <a:lnTo>
                  <a:pt x="61546" y="902464"/>
                </a:lnTo>
                <a:lnTo>
                  <a:pt x="43365" y="857928"/>
                </a:lnTo>
                <a:lnTo>
                  <a:pt x="28154" y="811420"/>
                </a:lnTo>
                <a:lnTo>
                  <a:pt x="16061" y="763121"/>
                </a:lnTo>
                <a:lnTo>
                  <a:pt x="7238" y="713214"/>
                </a:lnTo>
                <a:lnTo>
                  <a:pt x="1834" y="661882"/>
                </a:lnTo>
                <a:lnTo>
                  <a:pt x="0" y="609311"/>
                </a:lnTo>
                <a:lnTo>
                  <a:pt x="1834" y="556735"/>
                </a:lnTo>
                <a:lnTo>
                  <a:pt x="7238" y="505403"/>
                </a:lnTo>
                <a:lnTo>
                  <a:pt x="16061" y="455496"/>
                </a:lnTo>
                <a:lnTo>
                  <a:pt x="28154" y="407197"/>
                </a:lnTo>
                <a:lnTo>
                  <a:pt x="43365" y="360688"/>
                </a:lnTo>
                <a:lnTo>
                  <a:pt x="61546" y="316153"/>
                </a:lnTo>
                <a:lnTo>
                  <a:pt x="82546" y="273774"/>
                </a:lnTo>
                <a:lnTo>
                  <a:pt x="106215" y="233735"/>
                </a:lnTo>
                <a:lnTo>
                  <a:pt x="132403" y="196218"/>
                </a:lnTo>
                <a:lnTo>
                  <a:pt x="160960" y="161405"/>
                </a:lnTo>
                <a:lnTo>
                  <a:pt x="191736" y="129481"/>
                </a:lnTo>
                <a:lnTo>
                  <a:pt x="224581" y="100627"/>
                </a:lnTo>
                <a:lnTo>
                  <a:pt x="259345" y="75028"/>
                </a:lnTo>
                <a:lnTo>
                  <a:pt x="295877" y="52864"/>
                </a:lnTo>
                <a:lnTo>
                  <a:pt x="334029" y="34321"/>
                </a:lnTo>
                <a:lnTo>
                  <a:pt x="373650" y="19580"/>
                </a:lnTo>
                <a:lnTo>
                  <a:pt x="414589" y="8824"/>
                </a:lnTo>
                <a:lnTo>
                  <a:pt x="456697" y="2236"/>
                </a:lnTo>
                <a:lnTo>
                  <a:pt x="499824" y="0"/>
                </a:lnTo>
                <a:lnTo>
                  <a:pt x="5313143" y="0"/>
                </a:lnTo>
                <a:lnTo>
                  <a:pt x="5356269" y="2236"/>
                </a:lnTo>
                <a:lnTo>
                  <a:pt x="5398377" y="8824"/>
                </a:lnTo>
                <a:lnTo>
                  <a:pt x="5439316" y="19580"/>
                </a:lnTo>
                <a:lnTo>
                  <a:pt x="5478936" y="34321"/>
                </a:lnTo>
                <a:lnTo>
                  <a:pt x="5517088" y="52864"/>
                </a:lnTo>
                <a:lnTo>
                  <a:pt x="5553621" y="75028"/>
                </a:lnTo>
                <a:lnTo>
                  <a:pt x="5588385" y="100627"/>
                </a:lnTo>
                <a:lnTo>
                  <a:pt x="5621230" y="129481"/>
                </a:lnTo>
                <a:lnTo>
                  <a:pt x="5652006" y="161405"/>
                </a:lnTo>
                <a:lnTo>
                  <a:pt x="5680563" y="196218"/>
                </a:lnTo>
                <a:lnTo>
                  <a:pt x="5706751" y="233735"/>
                </a:lnTo>
                <a:lnTo>
                  <a:pt x="5730420" y="273774"/>
                </a:lnTo>
                <a:lnTo>
                  <a:pt x="5751420" y="316153"/>
                </a:lnTo>
                <a:lnTo>
                  <a:pt x="5769601" y="360688"/>
                </a:lnTo>
                <a:lnTo>
                  <a:pt x="5784812" y="407197"/>
                </a:lnTo>
                <a:lnTo>
                  <a:pt x="5796905" y="455496"/>
                </a:lnTo>
                <a:lnTo>
                  <a:pt x="5805728" y="505403"/>
                </a:lnTo>
                <a:lnTo>
                  <a:pt x="5810456" y="550316"/>
                </a:lnTo>
                <a:lnTo>
                  <a:pt x="5810456" y="668301"/>
                </a:lnTo>
                <a:lnTo>
                  <a:pt x="5805728" y="713214"/>
                </a:lnTo>
                <a:lnTo>
                  <a:pt x="5796905" y="763121"/>
                </a:lnTo>
                <a:lnTo>
                  <a:pt x="5784812" y="811420"/>
                </a:lnTo>
                <a:lnTo>
                  <a:pt x="5769601" y="857928"/>
                </a:lnTo>
                <a:lnTo>
                  <a:pt x="5751420" y="902464"/>
                </a:lnTo>
                <a:lnTo>
                  <a:pt x="5730420" y="944843"/>
                </a:lnTo>
                <a:lnTo>
                  <a:pt x="5706751" y="984882"/>
                </a:lnTo>
                <a:lnTo>
                  <a:pt x="5680563" y="1022400"/>
                </a:lnTo>
                <a:lnTo>
                  <a:pt x="5652006" y="1057212"/>
                </a:lnTo>
                <a:lnTo>
                  <a:pt x="5621230" y="1089136"/>
                </a:lnTo>
                <a:lnTo>
                  <a:pt x="5588385" y="1117990"/>
                </a:lnTo>
                <a:lnTo>
                  <a:pt x="5553621" y="1143590"/>
                </a:lnTo>
                <a:lnTo>
                  <a:pt x="5517088" y="1165753"/>
                </a:lnTo>
                <a:lnTo>
                  <a:pt x="5478936" y="1184297"/>
                </a:lnTo>
                <a:lnTo>
                  <a:pt x="5439316" y="1199038"/>
                </a:lnTo>
                <a:lnTo>
                  <a:pt x="5398377" y="1209794"/>
                </a:lnTo>
                <a:lnTo>
                  <a:pt x="5356269" y="1216382"/>
                </a:lnTo>
                <a:lnTo>
                  <a:pt x="5318871" y="1218321"/>
                </a:lnTo>
                <a:close/>
              </a:path>
            </a:pathLst>
          </a:custGeom>
          <a:solidFill>
            <a:srgbClr val="FDC27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4"/>
          <p:cNvSpPr/>
          <p:nvPr/>
        </p:nvSpPr>
        <p:spPr>
          <a:xfrm>
            <a:off x="6107763" y="8263891"/>
            <a:ext cx="5810884" cy="1218565"/>
          </a:xfrm>
          <a:custGeom>
            <a:avLst/>
            <a:gdLst/>
            <a:ahLst/>
            <a:cxnLst/>
            <a:rect l="l" t="t" r="r" b="b"/>
            <a:pathLst>
              <a:path w="5810884" h="1218565" extrusionOk="0">
                <a:moveTo>
                  <a:pt x="5318871" y="1218321"/>
                </a:moveTo>
                <a:lnTo>
                  <a:pt x="494094" y="1218321"/>
                </a:lnTo>
                <a:lnTo>
                  <a:pt x="456697" y="1216382"/>
                </a:lnTo>
                <a:lnTo>
                  <a:pt x="414589" y="1209794"/>
                </a:lnTo>
                <a:lnTo>
                  <a:pt x="373650" y="1199038"/>
                </a:lnTo>
                <a:lnTo>
                  <a:pt x="334029" y="1184297"/>
                </a:lnTo>
                <a:lnTo>
                  <a:pt x="295877" y="1165753"/>
                </a:lnTo>
                <a:lnTo>
                  <a:pt x="259345" y="1143590"/>
                </a:lnTo>
                <a:lnTo>
                  <a:pt x="224581" y="1117990"/>
                </a:lnTo>
                <a:lnTo>
                  <a:pt x="191736" y="1089136"/>
                </a:lnTo>
                <a:lnTo>
                  <a:pt x="160960" y="1057212"/>
                </a:lnTo>
                <a:lnTo>
                  <a:pt x="132403" y="1022400"/>
                </a:lnTo>
                <a:lnTo>
                  <a:pt x="106215" y="984882"/>
                </a:lnTo>
                <a:lnTo>
                  <a:pt x="82546" y="944843"/>
                </a:lnTo>
                <a:lnTo>
                  <a:pt x="61546" y="902464"/>
                </a:lnTo>
                <a:lnTo>
                  <a:pt x="43365" y="857928"/>
                </a:lnTo>
                <a:lnTo>
                  <a:pt x="28154" y="811420"/>
                </a:lnTo>
                <a:lnTo>
                  <a:pt x="16061" y="763121"/>
                </a:lnTo>
                <a:lnTo>
                  <a:pt x="7238" y="713214"/>
                </a:lnTo>
                <a:lnTo>
                  <a:pt x="1834" y="661882"/>
                </a:lnTo>
                <a:lnTo>
                  <a:pt x="0" y="609311"/>
                </a:lnTo>
                <a:lnTo>
                  <a:pt x="1834" y="556735"/>
                </a:lnTo>
                <a:lnTo>
                  <a:pt x="7238" y="505403"/>
                </a:lnTo>
                <a:lnTo>
                  <a:pt x="16061" y="455496"/>
                </a:lnTo>
                <a:lnTo>
                  <a:pt x="28154" y="407197"/>
                </a:lnTo>
                <a:lnTo>
                  <a:pt x="43365" y="360688"/>
                </a:lnTo>
                <a:lnTo>
                  <a:pt x="61546" y="316153"/>
                </a:lnTo>
                <a:lnTo>
                  <a:pt x="82546" y="273774"/>
                </a:lnTo>
                <a:lnTo>
                  <a:pt x="106215" y="233735"/>
                </a:lnTo>
                <a:lnTo>
                  <a:pt x="132403" y="196218"/>
                </a:lnTo>
                <a:lnTo>
                  <a:pt x="160960" y="161405"/>
                </a:lnTo>
                <a:lnTo>
                  <a:pt x="191736" y="129481"/>
                </a:lnTo>
                <a:lnTo>
                  <a:pt x="224581" y="100627"/>
                </a:lnTo>
                <a:lnTo>
                  <a:pt x="259345" y="75028"/>
                </a:lnTo>
                <a:lnTo>
                  <a:pt x="295877" y="52864"/>
                </a:lnTo>
                <a:lnTo>
                  <a:pt x="334029" y="34321"/>
                </a:lnTo>
                <a:lnTo>
                  <a:pt x="373650" y="19580"/>
                </a:lnTo>
                <a:lnTo>
                  <a:pt x="414589" y="8824"/>
                </a:lnTo>
                <a:lnTo>
                  <a:pt x="456697" y="2236"/>
                </a:lnTo>
                <a:lnTo>
                  <a:pt x="499824" y="0"/>
                </a:lnTo>
                <a:lnTo>
                  <a:pt x="5313143" y="0"/>
                </a:lnTo>
                <a:lnTo>
                  <a:pt x="5356269" y="2236"/>
                </a:lnTo>
                <a:lnTo>
                  <a:pt x="5398377" y="8824"/>
                </a:lnTo>
                <a:lnTo>
                  <a:pt x="5439316" y="19580"/>
                </a:lnTo>
                <a:lnTo>
                  <a:pt x="5478936" y="34321"/>
                </a:lnTo>
                <a:lnTo>
                  <a:pt x="5517088" y="52864"/>
                </a:lnTo>
                <a:lnTo>
                  <a:pt x="5553621" y="75028"/>
                </a:lnTo>
                <a:lnTo>
                  <a:pt x="5588385" y="100627"/>
                </a:lnTo>
                <a:lnTo>
                  <a:pt x="5621230" y="129481"/>
                </a:lnTo>
                <a:lnTo>
                  <a:pt x="5652006" y="161405"/>
                </a:lnTo>
                <a:lnTo>
                  <a:pt x="5680563" y="196218"/>
                </a:lnTo>
                <a:lnTo>
                  <a:pt x="5706751" y="233735"/>
                </a:lnTo>
                <a:lnTo>
                  <a:pt x="5730420" y="273774"/>
                </a:lnTo>
                <a:lnTo>
                  <a:pt x="5751420" y="316153"/>
                </a:lnTo>
                <a:lnTo>
                  <a:pt x="5769601" y="360688"/>
                </a:lnTo>
                <a:lnTo>
                  <a:pt x="5784812" y="407197"/>
                </a:lnTo>
                <a:lnTo>
                  <a:pt x="5796905" y="455496"/>
                </a:lnTo>
                <a:lnTo>
                  <a:pt x="5805728" y="505403"/>
                </a:lnTo>
                <a:lnTo>
                  <a:pt x="5810456" y="550316"/>
                </a:lnTo>
                <a:lnTo>
                  <a:pt x="5810456" y="668301"/>
                </a:lnTo>
                <a:lnTo>
                  <a:pt x="5805728" y="713214"/>
                </a:lnTo>
                <a:lnTo>
                  <a:pt x="5796905" y="763121"/>
                </a:lnTo>
                <a:lnTo>
                  <a:pt x="5784812" y="811420"/>
                </a:lnTo>
                <a:lnTo>
                  <a:pt x="5769601" y="857928"/>
                </a:lnTo>
                <a:lnTo>
                  <a:pt x="5751420" y="902464"/>
                </a:lnTo>
                <a:lnTo>
                  <a:pt x="5730420" y="944843"/>
                </a:lnTo>
                <a:lnTo>
                  <a:pt x="5706751" y="984882"/>
                </a:lnTo>
                <a:lnTo>
                  <a:pt x="5680563" y="1022400"/>
                </a:lnTo>
                <a:lnTo>
                  <a:pt x="5652006" y="1057212"/>
                </a:lnTo>
                <a:lnTo>
                  <a:pt x="5621230" y="1089136"/>
                </a:lnTo>
                <a:lnTo>
                  <a:pt x="5588385" y="1117990"/>
                </a:lnTo>
                <a:lnTo>
                  <a:pt x="5553621" y="1143590"/>
                </a:lnTo>
                <a:lnTo>
                  <a:pt x="5517088" y="1165753"/>
                </a:lnTo>
                <a:lnTo>
                  <a:pt x="5478936" y="1184297"/>
                </a:lnTo>
                <a:lnTo>
                  <a:pt x="5439316" y="1199038"/>
                </a:lnTo>
                <a:lnTo>
                  <a:pt x="5398377" y="1209794"/>
                </a:lnTo>
                <a:lnTo>
                  <a:pt x="5356269" y="1216382"/>
                </a:lnTo>
                <a:lnTo>
                  <a:pt x="5318871" y="1218321"/>
                </a:lnTo>
                <a:close/>
              </a:path>
            </a:pathLst>
          </a:custGeom>
          <a:solidFill>
            <a:srgbClr val="FDC27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4"/>
          <p:cNvSpPr txBox="1"/>
          <p:nvPr/>
        </p:nvSpPr>
        <p:spPr>
          <a:xfrm>
            <a:off x="6542238" y="2132338"/>
            <a:ext cx="4762500" cy="11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714375" lvl="0" indent="0" algn="ctr" rtl="0">
              <a:lnSpc>
                <a:spcPct val="115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4"/>
          <p:cNvSpPr txBox="1"/>
          <p:nvPr/>
        </p:nvSpPr>
        <p:spPr>
          <a:xfrm>
            <a:off x="6345575" y="3577375"/>
            <a:ext cx="5813400" cy="11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714375" lvl="0" indent="0" algn="ctr" rtl="0">
              <a:lnSpc>
                <a:spcPct val="115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MD. Mukzanul Alam Nishat          2212445042</a:t>
            </a:r>
            <a:endParaRPr sz="2800" b="1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6345575" y="5003050"/>
            <a:ext cx="5155800" cy="11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Khondker Sayif Ali 2111323642</a:t>
            </a:r>
            <a:endParaRPr sz="2800" b="1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6542250" y="6698500"/>
            <a:ext cx="4762500" cy="11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Arman Hossain Nawmee 2221395042</a:t>
            </a:r>
            <a:endParaRPr sz="2800" b="1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4" name="Google Shape;114;p14"/>
          <p:cNvSpPr txBox="1"/>
          <p:nvPr/>
        </p:nvSpPr>
        <p:spPr>
          <a:xfrm>
            <a:off x="6435325" y="8355275"/>
            <a:ext cx="4959000" cy="11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MD Araf UI Haque Dhrubo 2021493042 </a:t>
            </a:r>
            <a:endParaRPr sz="2800" b="1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5" name="Google Shape;115;p14"/>
          <p:cNvSpPr txBox="1"/>
          <p:nvPr/>
        </p:nvSpPr>
        <p:spPr>
          <a:xfrm>
            <a:off x="6435325" y="2132350"/>
            <a:ext cx="5155800" cy="1179900"/>
          </a:xfrm>
          <a:prstGeom prst="rect">
            <a:avLst/>
          </a:prstGeom>
          <a:solidFill>
            <a:srgbClr val="FDC27D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 b="1">
                <a:latin typeface="Tahoma"/>
                <a:ea typeface="Tahoma"/>
                <a:cs typeface="Tahoma"/>
                <a:sym typeface="Tahoma"/>
              </a:rPr>
              <a:t>Al Imran</a:t>
            </a:r>
            <a:br>
              <a:rPr lang="en-US" sz="2700" b="1">
                <a:latin typeface="Tahoma"/>
                <a:ea typeface="Tahoma"/>
                <a:cs typeface="Tahoma"/>
                <a:sym typeface="Tahoma"/>
              </a:rPr>
            </a:br>
            <a:r>
              <a:rPr lang="en-US" sz="2700" b="1">
                <a:latin typeface="Tahoma"/>
                <a:ea typeface="Tahoma"/>
                <a:cs typeface="Tahoma"/>
                <a:sym typeface="Tahoma"/>
              </a:rPr>
              <a:t>212071642</a:t>
            </a:r>
            <a:endParaRPr sz="2700" b="1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/>
          <p:nvPr/>
        </p:nvSpPr>
        <p:spPr>
          <a:xfrm>
            <a:off x="13764167" y="620819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 extrusionOk="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21" name="Google Shape;121;p15"/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 extrusionOk="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22" name="Google Shape;122;p15"/>
          <p:cNvSpPr/>
          <p:nvPr/>
        </p:nvSpPr>
        <p:spPr>
          <a:xfrm>
            <a:off x="330575" y="1287500"/>
            <a:ext cx="8960400" cy="87552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0005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ahoma"/>
              <a:buChar char="●"/>
            </a:pPr>
            <a:r>
              <a:rPr lang="en-US" sz="2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"We chose heart disease because it is a </a:t>
            </a:r>
            <a:r>
              <a:rPr lang="en-US" sz="27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global health crisis</a:t>
            </a:r>
            <a:r>
              <a:rPr lang="en-US" sz="2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According to the World Health Organization (WHO), heart disease causes </a:t>
            </a:r>
            <a:r>
              <a:rPr lang="en-US" sz="27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17.9 million deaths per year</a:t>
            </a:r>
            <a:r>
              <a:rPr lang="en-US" sz="2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making it the </a:t>
            </a:r>
            <a:r>
              <a:rPr lang="en-US" sz="27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leading cause of death worldwide</a:t>
            </a:r>
            <a:r>
              <a:rPr lang="en-US" sz="2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br>
              <a:rPr lang="en-US" sz="2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 sz="27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lvl="0" indent="-4000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ahoma"/>
              <a:buChar char="●"/>
            </a:pPr>
            <a:r>
              <a:rPr lang="en-US" sz="2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biggest challenge is </a:t>
            </a:r>
            <a:r>
              <a:rPr lang="en-US" sz="27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early detection</a:t>
            </a:r>
            <a:r>
              <a:rPr lang="en-US" sz="2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Many people don’t realize they have heart disease until it’s too late. By the time they experience symptoms, serious damage may have already occurred.</a:t>
            </a:r>
            <a:br>
              <a:rPr lang="en-US" sz="2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 sz="27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lvl="0" indent="-4000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Tahoma"/>
              <a:buChar char="●"/>
            </a:pPr>
            <a:r>
              <a:rPr lang="en-US" sz="2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Traditional methods of diagnosis, such as ECGs and blood tests, require </a:t>
            </a:r>
            <a:r>
              <a:rPr lang="en-US" sz="27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expert analysis and take time</a:t>
            </a:r>
            <a:r>
              <a:rPr lang="en-US" sz="27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But ML can process vast amounts of patient data in seconds and provide fast, accurate predictions.</a:t>
            </a:r>
            <a:endParaRPr sz="27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sz="2700" b="1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9573650" y="1461500"/>
            <a:ext cx="7938175" cy="8269825"/>
          </a:xfrm>
          <a:prstGeom prst="flowChartProcess">
            <a:avLst/>
          </a:prstGeom>
          <a:solidFill>
            <a:srgbClr val="D0E0E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Let’s take an example: Suppose a hospital receives </a:t>
            </a:r>
            <a:r>
              <a:rPr lang="en-US" sz="2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100 patients a day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showing heart disease symptoms. Doctors have to manually examine each case. With ML, we can analyze all cases </a:t>
            </a:r>
            <a:r>
              <a:rPr lang="en-US" sz="2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within minutes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providing early warning signs and helping doctors prioritize critical patients.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is why we chose heart disease – to help </a:t>
            </a:r>
            <a:r>
              <a:rPr lang="en-US" sz="2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speed up diagnosis, reduce misdiagnosis, and ultimately save lives.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"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4" name="Google Shape;124;p15"/>
          <p:cNvSpPr txBox="1"/>
          <p:nvPr/>
        </p:nvSpPr>
        <p:spPr>
          <a:xfrm>
            <a:off x="3549350" y="91350"/>
            <a:ext cx="11396100" cy="874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Why we chose heart disease?</a:t>
            </a:r>
            <a:endParaRPr sz="3700" b="1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/>
          <p:nvPr/>
        </p:nvSpPr>
        <p:spPr>
          <a:xfrm>
            <a:off x="13764167" y="620819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 extrusionOk="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41" name="Google Shape;141;p17"/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 extrusionOk="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pic>
        <p:nvPicPr>
          <p:cNvPr id="142" name="Google Shape;14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8288001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/>
          <p:nvPr/>
        </p:nvSpPr>
        <p:spPr>
          <a:xfrm>
            <a:off x="13764167" y="620819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 extrusionOk="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30" name="Google Shape;130;p16"/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 extrusionOk="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31" name="Google Shape;131;p16"/>
          <p:cNvSpPr/>
          <p:nvPr/>
        </p:nvSpPr>
        <p:spPr>
          <a:xfrm>
            <a:off x="308850" y="4733125"/>
            <a:ext cx="4066800" cy="4458300"/>
          </a:xfrm>
          <a:prstGeom prst="roundRect">
            <a:avLst>
              <a:gd name="adj" fmla="val 16667"/>
            </a:avLst>
          </a:prstGeom>
          <a:solidFill>
            <a:srgbClr val="D0E0E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Decision Trees </a:t>
            </a:r>
            <a:r>
              <a:rPr lang="en-US" sz="29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– A simple model that makes decisions like a flowchart.</a:t>
            </a:r>
            <a:endParaRPr sz="29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2" name="Google Shape;132;p16"/>
          <p:cNvSpPr/>
          <p:nvPr/>
        </p:nvSpPr>
        <p:spPr>
          <a:xfrm>
            <a:off x="4930546" y="4832513"/>
            <a:ext cx="4251650" cy="4259525"/>
          </a:xfrm>
          <a:prstGeom prst="flowChartProcess">
            <a:avLst/>
          </a:prstGeom>
          <a:solidFill>
            <a:srgbClr val="E9C7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3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Random Forest</a:t>
            </a:r>
            <a:r>
              <a:rPr lang="en-US" sz="33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– A combination of many decision trees, making predictions more accurate.</a:t>
            </a:r>
            <a:endParaRPr sz="33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3" name="Google Shape;133;p16"/>
          <p:cNvSpPr/>
          <p:nvPr/>
        </p:nvSpPr>
        <p:spPr>
          <a:xfrm>
            <a:off x="9737100" y="4733125"/>
            <a:ext cx="3878700" cy="4458300"/>
          </a:xfrm>
          <a:prstGeom prst="roundRect">
            <a:avLst>
              <a:gd name="adj" fmla="val 16667"/>
            </a:avLst>
          </a:prstGeom>
          <a:solidFill>
            <a:srgbClr val="FDC2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Support Vector Machines (SVM)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– A model that classifies patients into two categories: healthy or at risk.</a:t>
            </a:r>
            <a:r>
              <a:rPr lang="en-US" sz="2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 </a:t>
            </a:r>
            <a:r>
              <a:rPr lang="en-US" sz="2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6"/>
          <p:cNvSpPr/>
          <p:nvPr/>
        </p:nvSpPr>
        <p:spPr>
          <a:xfrm>
            <a:off x="13894675" y="4832600"/>
            <a:ext cx="4066800" cy="4259400"/>
          </a:xfrm>
          <a:prstGeom prst="rect">
            <a:avLst/>
          </a:prstGeom>
          <a:solidFill>
            <a:srgbClr val="E4E6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Regression-based approaches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– Used to find relationships between health indicators and heart disease risk.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1309250" y="417575"/>
            <a:ext cx="15550200" cy="3458100"/>
          </a:xfrm>
          <a:prstGeom prst="roundRect">
            <a:avLst>
              <a:gd name="adj" fmla="val 16667"/>
            </a:avLst>
          </a:prstGeom>
          <a:solidFill>
            <a:srgbClr val="9FC3D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"Our project focuses on using </a:t>
            </a:r>
            <a:r>
              <a:rPr lang="en-US" sz="3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machine learning to predict heart disease</a:t>
            </a:r>
            <a:r>
              <a:rPr lang="en-US" sz="3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 Machine learning is a type of artificial intelligence (AI) that allows computers to learn from data and make predictions”.</a:t>
            </a:r>
            <a:br>
              <a:rPr lang="en-US" sz="3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br>
              <a:rPr lang="en-US" sz="3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will be using four different ML models: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/>
          <p:nvPr/>
        </p:nvSpPr>
        <p:spPr>
          <a:xfrm>
            <a:off x="14945442" y="7809224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 extrusionOk="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48" name="Google Shape;148;p18"/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 extrusionOk="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49" name="Google Shape;149;p18"/>
          <p:cNvSpPr/>
          <p:nvPr/>
        </p:nvSpPr>
        <p:spPr>
          <a:xfrm>
            <a:off x="847800" y="1287500"/>
            <a:ext cx="16592400" cy="41976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"The main goal of our project is to </a:t>
            </a:r>
            <a:r>
              <a:rPr lang="en-US" sz="2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train and test ML models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for heart disease detection.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aim to: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lvl="0" indent="-4064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Find the best-performing model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for heart disease prediction.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lvl="0" indent="-4064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Analyze patient data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and identify key factors that contribute to heart disease.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lvl="0" indent="-4064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Improve healthcare efficiency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by providing doctors with a tool that can assist in early diagnosis.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91440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4141950" y="178325"/>
            <a:ext cx="10004100" cy="7395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What is our aim?</a:t>
            </a:r>
            <a:endParaRPr sz="4200" b="1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1" name="Google Shape;151;p18"/>
          <p:cNvSpPr/>
          <p:nvPr/>
        </p:nvSpPr>
        <p:spPr>
          <a:xfrm>
            <a:off x="1542900" y="5854775"/>
            <a:ext cx="15202200" cy="7395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 b="1">
                <a:latin typeface="Tahoma"/>
                <a:ea typeface="Tahoma"/>
                <a:cs typeface="Tahoma"/>
                <a:sym typeface="Tahoma"/>
              </a:rPr>
              <a:t>To do this, we will evaluate models based on:</a:t>
            </a:r>
            <a:endParaRPr sz="3700" b="1"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152" name="Google Shape;152;p18"/>
          <p:cNvCxnSpPr/>
          <p:nvPr/>
        </p:nvCxnSpPr>
        <p:spPr>
          <a:xfrm>
            <a:off x="2679400" y="6594125"/>
            <a:ext cx="0" cy="783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3" name="Google Shape;153;p18"/>
          <p:cNvCxnSpPr/>
          <p:nvPr/>
        </p:nvCxnSpPr>
        <p:spPr>
          <a:xfrm>
            <a:off x="8910188" y="6615875"/>
            <a:ext cx="300" cy="7395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4" name="Google Shape;154;p18"/>
          <p:cNvCxnSpPr/>
          <p:nvPr/>
        </p:nvCxnSpPr>
        <p:spPr>
          <a:xfrm flipH="1">
            <a:off x="15141275" y="6594125"/>
            <a:ext cx="300" cy="6960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5" name="Google Shape;155;p18"/>
          <p:cNvSpPr/>
          <p:nvPr/>
        </p:nvSpPr>
        <p:spPr>
          <a:xfrm>
            <a:off x="1113525" y="7355375"/>
            <a:ext cx="3197100" cy="2477700"/>
          </a:xfrm>
          <a:prstGeom prst="ellipse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Accuracy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6" name="Google Shape;156;p18"/>
          <p:cNvSpPr/>
          <p:nvPr/>
        </p:nvSpPr>
        <p:spPr>
          <a:xfrm>
            <a:off x="7324400" y="7376975"/>
            <a:ext cx="3171900" cy="23055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rgbClr val="D9EAD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latin typeface="Tahoma"/>
                <a:ea typeface="Tahoma"/>
                <a:cs typeface="Tahoma"/>
                <a:sym typeface="Tahoma"/>
              </a:rPr>
              <a:t>Precision &amp; Recall</a:t>
            </a:r>
            <a:endParaRPr sz="2800" b="1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7" name="Google Shape;157;p18"/>
          <p:cNvSpPr/>
          <p:nvPr/>
        </p:nvSpPr>
        <p:spPr>
          <a:xfrm>
            <a:off x="13510075" y="7290875"/>
            <a:ext cx="3197100" cy="2477700"/>
          </a:xfrm>
          <a:prstGeom prst="ellipse">
            <a:avLst/>
          </a:prstGeom>
          <a:solidFill>
            <a:srgbClr val="EAD1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latin typeface="Tahoma"/>
                <a:ea typeface="Tahoma"/>
                <a:cs typeface="Tahoma"/>
                <a:sym typeface="Tahoma"/>
              </a:rPr>
              <a:t>F1-score</a:t>
            </a:r>
            <a:endParaRPr sz="2800" b="1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59182-A151-42BC-B2D7-0FB61662C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7800" y="487362"/>
            <a:ext cx="7772400" cy="1470025"/>
          </a:xfrm>
        </p:spPr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3CB7D1-6865-41E9-AB97-CFB69179F6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943350"/>
            <a:ext cx="6400800" cy="169545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CE6E16-866F-4047-8C4F-3EEADFFE0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2563179"/>
            <a:ext cx="16230600" cy="7145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141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 extrusionOk="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63" name="Google Shape;163;p19"/>
          <p:cNvSpPr/>
          <p:nvPr/>
        </p:nvSpPr>
        <p:spPr>
          <a:xfrm>
            <a:off x="504575" y="1374500"/>
            <a:ext cx="7611900" cy="6894300"/>
          </a:xfrm>
          <a:prstGeom prst="roundRect">
            <a:avLst>
              <a:gd name="adj" fmla="val 16667"/>
            </a:avLst>
          </a:prstGeom>
          <a:solidFill>
            <a:srgbClr val="A2C4C9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Which dataset are we going to use?</a:t>
            </a:r>
            <a:br>
              <a:rPr lang="en-US" sz="2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2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sz="2800" b="1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●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"We are using a </a:t>
            </a:r>
            <a:r>
              <a:rPr lang="en-US" sz="2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heart disease dataset from Kaggle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a well-known data science platform.</a:t>
            </a:r>
            <a:b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dataset contains </a:t>
            </a:r>
            <a:r>
              <a:rPr lang="en-US" sz="2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patient health records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with important information like: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000"/>
              </a:spcAft>
              <a:buNone/>
            </a:pPr>
            <a:endParaRPr sz="2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4" name="Google Shape;164;p19"/>
          <p:cNvCxnSpPr>
            <a:endCxn id="165" idx="3"/>
          </p:cNvCxnSpPr>
          <p:nvPr/>
        </p:nvCxnSpPr>
        <p:spPr>
          <a:xfrm rot="10800000" flipH="1">
            <a:off x="8116475" y="2338779"/>
            <a:ext cx="4116300" cy="2008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6" name="Google Shape;166;p19"/>
          <p:cNvCxnSpPr/>
          <p:nvPr/>
        </p:nvCxnSpPr>
        <p:spPr>
          <a:xfrm rot="10800000" flipH="1">
            <a:off x="8116350" y="3919200"/>
            <a:ext cx="5720100" cy="413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7" name="Google Shape;167;p19"/>
          <p:cNvCxnSpPr/>
          <p:nvPr/>
        </p:nvCxnSpPr>
        <p:spPr>
          <a:xfrm>
            <a:off x="8116475" y="4332450"/>
            <a:ext cx="4045200" cy="2979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8" name="Google Shape;168;p19"/>
          <p:cNvCxnSpPr>
            <a:endCxn id="169" idx="2"/>
          </p:cNvCxnSpPr>
          <p:nvPr/>
        </p:nvCxnSpPr>
        <p:spPr>
          <a:xfrm>
            <a:off x="8159975" y="4354063"/>
            <a:ext cx="5741700" cy="1641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5" name="Google Shape;165;p19"/>
          <p:cNvSpPr/>
          <p:nvPr/>
        </p:nvSpPr>
        <p:spPr>
          <a:xfrm>
            <a:off x="11806000" y="352475"/>
            <a:ext cx="2914200" cy="2327100"/>
          </a:xfrm>
          <a:prstGeom prst="ellipse">
            <a:avLst/>
          </a:prstGeom>
          <a:solidFill>
            <a:srgbClr val="9FC3D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latin typeface="Tahoma"/>
                <a:ea typeface="Tahoma"/>
                <a:cs typeface="Tahoma"/>
                <a:sym typeface="Tahoma"/>
              </a:rPr>
              <a:t>Age</a:t>
            </a:r>
            <a:endParaRPr sz="2800" b="1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0" name="Google Shape;170;p19"/>
          <p:cNvSpPr/>
          <p:nvPr/>
        </p:nvSpPr>
        <p:spPr>
          <a:xfrm>
            <a:off x="13727700" y="2338775"/>
            <a:ext cx="2914200" cy="2327100"/>
          </a:xfrm>
          <a:prstGeom prst="ellipse">
            <a:avLst/>
          </a:prstGeom>
          <a:solidFill>
            <a:srgbClr val="FDC27D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Blood Pressure</a:t>
            </a:r>
            <a:endParaRPr sz="2800" b="1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9" name="Google Shape;169;p19"/>
          <p:cNvSpPr/>
          <p:nvPr/>
        </p:nvSpPr>
        <p:spPr>
          <a:xfrm>
            <a:off x="13901675" y="4832413"/>
            <a:ext cx="2914200" cy="2327100"/>
          </a:xfrm>
          <a:prstGeom prst="ellipse">
            <a:avLst/>
          </a:prstGeom>
          <a:solidFill>
            <a:schemeClr val="accent5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Cholesterol Levels</a:t>
            </a:r>
            <a:endParaRPr sz="28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1" name="Google Shape;171;p19"/>
          <p:cNvSpPr/>
          <p:nvPr/>
        </p:nvSpPr>
        <p:spPr>
          <a:xfrm>
            <a:off x="11718700" y="6876800"/>
            <a:ext cx="3088800" cy="2653200"/>
          </a:xfrm>
          <a:prstGeom prst="ellipse">
            <a:avLst/>
          </a:prstGeom>
          <a:solidFill>
            <a:srgbClr val="E9C7C6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latin typeface="Tahoma"/>
                <a:ea typeface="Tahoma"/>
                <a:cs typeface="Tahoma"/>
                <a:sym typeface="Tahoma"/>
              </a:rPr>
              <a:t>Heart Rate, Diabetes, and ECG Results</a:t>
            </a:r>
            <a:endParaRPr sz="2800" b="1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/>
          <p:nvPr/>
        </p:nvSpPr>
        <p:spPr>
          <a:xfrm>
            <a:off x="13764167" y="620819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 extrusionOk="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77" name="Google Shape;177;p20"/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 extrusionOk="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78" name="Google Shape;178;p20"/>
          <p:cNvSpPr/>
          <p:nvPr/>
        </p:nvSpPr>
        <p:spPr>
          <a:xfrm>
            <a:off x="1047750" y="1461500"/>
            <a:ext cx="16592400" cy="8346000"/>
          </a:xfrm>
          <a:prstGeom prst="roundRect">
            <a:avLst>
              <a:gd name="adj" fmla="val 16667"/>
            </a:avLst>
          </a:prstGeom>
          <a:solidFill>
            <a:srgbClr val="E4E6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❖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"Our dataset is structured in a </a:t>
            </a:r>
            <a:r>
              <a:rPr lang="en-US" sz="2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tabular format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meaning it is organized in rows and columns. Each row represents a patient, and each column represents a health feature.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This structured data allows us to train ML models effectively. Some of the key features in our dataset include: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●"/>
            </a:pPr>
            <a:r>
              <a:rPr lang="en-US" sz="2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Age, Gender, and Family History</a:t>
            </a:r>
            <a:endParaRPr sz="2800" b="1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●"/>
            </a:pPr>
            <a:r>
              <a:rPr lang="en-US" sz="2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Symptoms like Chest Pain Type, Blood Pressure, Cholesterol</a:t>
            </a:r>
            <a:endParaRPr sz="2800" b="1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●"/>
            </a:pPr>
            <a:r>
              <a:rPr lang="en-US" sz="2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Test results like ECG and Maximum Heart Rate Achieved</a:t>
            </a:r>
            <a:br>
              <a:rPr lang="en-US" sz="2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 sz="2800" b="1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❖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Using these features, our models will learn how to </a:t>
            </a:r>
            <a:r>
              <a:rPr lang="en-US" sz="2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distinguish between healthy and at-risk patients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Once trained, the ML model will be able to predict whether a </a:t>
            </a:r>
            <a:r>
              <a:rPr lang="en-US" sz="2800" b="1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new patient</a:t>
            </a: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has heart disease based on their health indicators."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20"/>
          <p:cNvSpPr/>
          <p:nvPr/>
        </p:nvSpPr>
        <p:spPr>
          <a:xfrm>
            <a:off x="4114800" y="287075"/>
            <a:ext cx="10243500" cy="826500"/>
          </a:xfrm>
          <a:prstGeom prst="roundRect">
            <a:avLst>
              <a:gd name="adj" fmla="val 16667"/>
            </a:avLst>
          </a:prstGeom>
          <a:solidFill>
            <a:srgbClr val="F3F3F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latin typeface="Tahoma"/>
                <a:ea typeface="Tahoma"/>
                <a:cs typeface="Tahoma"/>
                <a:sym typeface="Tahoma"/>
              </a:rPr>
              <a:t>Tabular heart disease dataset available on Kaggle</a:t>
            </a:r>
            <a:endParaRPr sz="2800" b="1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733</Words>
  <Application>Microsoft Office PowerPoint</Application>
  <PresentationFormat>Custom</PresentationFormat>
  <Paragraphs>58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Alatsi</vt:lpstr>
      <vt:lpstr>Calibri</vt:lpstr>
      <vt:lpstr>Arial</vt:lpstr>
      <vt:lpstr>Tahoma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Nayem Narine</cp:lastModifiedBy>
  <cp:revision>2</cp:revision>
  <dcterms:modified xsi:type="dcterms:W3CDTF">2025-02-11T06:38:56Z</dcterms:modified>
</cp:coreProperties>
</file>