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latsi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1cd617a7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1cd617a7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1cd617a7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21cd617a7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1cd617a7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21cd617a7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1cd617a7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21cd617a7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1cd617a7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21cd617a7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3"/>
          <p:cNvSpPr txBox="1"/>
          <p:nvPr/>
        </p:nvSpPr>
        <p:spPr>
          <a:xfrm>
            <a:off x="4419275" y="237000"/>
            <a:ext cx="13114200" cy="57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GROUP</a:t>
            </a: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PRESENTATION</a:t>
            </a:r>
            <a:br>
              <a:rPr lang="en-US" sz="6000">
                <a:latin typeface="Alatsi"/>
                <a:ea typeface="Alatsi"/>
                <a:cs typeface="Alatsi"/>
                <a:sym typeface="Alatsi"/>
              </a:rPr>
            </a:br>
            <a:endParaRPr sz="6000">
              <a:latin typeface="Alatsi"/>
              <a:ea typeface="Alatsi"/>
              <a:cs typeface="Alatsi"/>
              <a:sym typeface="Alatsi"/>
            </a:endParaRPr>
          </a:p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 </a:t>
            </a:r>
            <a:r>
              <a:rPr lang="en-US" sz="4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“Topic: Prediction of Heart Disease Using Machine Learning”</a:t>
            </a:r>
            <a:br>
              <a:rPr lang="en-US" sz="4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000">
              <a:latin typeface="Alatsi"/>
              <a:ea typeface="Alatsi"/>
              <a:cs typeface="Alatsi"/>
              <a:sym typeface="Alatsi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       CSE 299                               Section : 1</a:t>
            </a:r>
            <a:endParaRPr sz="6000"/>
          </a:p>
        </p:txBody>
      </p:sp>
      <p:sp>
        <p:nvSpPr>
          <p:cNvPr id="95" name="Google Shape;95;p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4618712" y="6865189"/>
            <a:ext cx="1262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97" name="Google Shape;97;p13"/>
          <p:cNvSpPr txBox="1"/>
          <p:nvPr/>
        </p:nvSpPr>
        <p:spPr>
          <a:xfrm>
            <a:off x="6955450" y="8040445"/>
            <a:ext cx="6882000" cy="67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26" b="1" i="0" u="none" strike="noStrike" cap="none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North South University | 2025</a:t>
            </a:r>
            <a:endParaRPr dirty="0"/>
          </a:p>
        </p:txBody>
      </p:sp>
      <p:sp>
        <p:nvSpPr>
          <p:cNvPr id="98" name="Google Shape;98;p13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EC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106500" y="2092409"/>
            <a:ext cx="5813425" cy="1219835"/>
          </a:xfrm>
          <a:custGeom>
            <a:avLst/>
            <a:gdLst/>
            <a:ahLst/>
            <a:cxnLst/>
            <a:rect l="l" t="t" r="r" b="b"/>
            <a:pathLst>
              <a:path w="5813425" h="1219835" extrusionOk="0">
                <a:moveTo>
                  <a:pt x="5203283" y="1219368"/>
                </a:moveTo>
                <a:lnTo>
                  <a:pt x="609684" y="1219368"/>
                </a:lnTo>
                <a:lnTo>
                  <a:pt x="562037" y="1217534"/>
                </a:lnTo>
                <a:lnTo>
                  <a:pt x="515394" y="1212122"/>
                </a:lnTo>
                <a:lnTo>
                  <a:pt x="469889" y="1203266"/>
                </a:lnTo>
                <a:lnTo>
                  <a:pt x="425658" y="1191104"/>
                </a:lnTo>
                <a:lnTo>
                  <a:pt x="382837" y="1175770"/>
                </a:lnTo>
                <a:lnTo>
                  <a:pt x="341560" y="1157399"/>
                </a:lnTo>
                <a:lnTo>
                  <a:pt x="301965" y="1136129"/>
                </a:lnTo>
                <a:lnTo>
                  <a:pt x="264185" y="1112093"/>
                </a:lnTo>
                <a:lnTo>
                  <a:pt x="228357" y="1085428"/>
                </a:lnTo>
                <a:lnTo>
                  <a:pt x="194617" y="1056268"/>
                </a:lnTo>
                <a:lnTo>
                  <a:pt x="163100" y="1024751"/>
                </a:lnTo>
                <a:lnTo>
                  <a:pt x="133940" y="991011"/>
                </a:lnTo>
                <a:lnTo>
                  <a:pt x="107275" y="955183"/>
                </a:lnTo>
                <a:lnTo>
                  <a:pt x="83239" y="917403"/>
                </a:lnTo>
                <a:lnTo>
                  <a:pt x="61969" y="877808"/>
                </a:lnTo>
                <a:lnTo>
                  <a:pt x="43598" y="836531"/>
                </a:lnTo>
                <a:lnTo>
                  <a:pt x="28264" y="793710"/>
                </a:lnTo>
                <a:lnTo>
                  <a:pt x="16102" y="749479"/>
                </a:lnTo>
                <a:lnTo>
                  <a:pt x="7246" y="703974"/>
                </a:lnTo>
                <a:lnTo>
                  <a:pt x="1834" y="657330"/>
                </a:lnTo>
                <a:lnTo>
                  <a:pt x="0" y="609684"/>
                </a:lnTo>
                <a:lnTo>
                  <a:pt x="1834" y="562037"/>
                </a:lnTo>
                <a:lnTo>
                  <a:pt x="7246" y="515394"/>
                </a:lnTo>
                <a:lnTo>
                  <a:pt x="16102" y="469889"/>
                </a:lnTo>
                <a:lnTo>
                  <a:pt x="28264" y="425658"/>
                </a:lnTo>
                <a:lnTo>
                  <a:pt x="43598" y="382837"/>
                </a:lnTo>
                <a:lnTo>
                  <a:pt x="61969" y="341560"/>
                </a:lnTo>
                <a:lnTo>
                  <a:pt x="83239" y="301965"/>
                </a:lnTo>
                <a:lnTo>
                  <a:pt x="107275" y="264185"/>
                </a:lnTo>
                <a:lnTo>
                  <a:pt x="133940" y="228357"/>
                </a:lnTo>
                <a:lnTo>
                  <a:pt x="163100" y="194617"/>
                </a:lnTo>
                <a:lnTo>
                  <a:pt x="194617" y="163100"/>
                </a:lnTo>
                <a:lnTo>
                  <a:pt x="228357" y="133940"/>
                </a:lnTo>
                <a:lnTo>
                  <a:pt x="264185" y="107275"/>
                </a:lnTo>
                <a:lnTo>
                  <a:pt x="301965" y="83239"/>
                </a:lnTo>
                <a:lnTo>
                  <a:pt x="341560" y="61969"/>
                </a:lnTo>
                <a:lnTo>
                  <a:pt x="382837" y="43598"/>
                </a:lnTo>
                <a:lnTo>
                  <a:pt x="425658" y="28264"/>
                </a:lnTo>
                <a:lnTo>
                  <a:pt x="469889" y="16102"/>
                </a:lnTo>
                <a:lnTo>
                  <a:pt x="515394" y="7246"/>
                </a:lnTo>
                <a:lnTo>
                  <a:pt x="562037" y="1834"/>
                </a:lnTo>
                <a:lnTo>
                  <a:pt x="609684" y="0"/>
                </a:lnTo>
                <a:lnTo>
                  <a:pt x="5203283" y="0"/>
                </a:lnTo>
                <a:lnTo>
                  <a:pt x="5250930" y="1834"/>
                </a:lnTo>
                <a:lnTo>
                  <a:pt x="5297573" y="7246"/>
                </a:lnTo>
                <a:lnTo>
                  <a:pt x="5343078" y="16102"/>
                </a:lnTo>
                <a:lnTo>
                  <a:pt x="5387309" y="28264"/>
                </a:lnTo>
                <a:lnTo>
                  <a:pt x="5430131" y="43598"/>
                </a:lnTo>
                <a:lnTo>
                  <a:pt x="5471407" y="61969"/>
                </a:lnTo>
                <a:lnTo>
                  <a:pt x="5511003" y="83239"/>
                </a:lnTo>
                <a:lnTo>
                  <a:pt x="5548782" y="107275"/>
                </a:lnTo>
                <a:lnTo>
                  <a:pt x="5584610" y="133940"/>
                </a:lnTo>
                <a:lnTo>
                  <a:pt x="5618350" y="163100"/>
                </a:lnTo>
                <a:lnTo>
                  <a:pt x="5649868" y="194617"/>
                </a:lnTo>
                <a:lnTo>
                  <a:pt x="5679027" y="228357"/>
                </a:lnTo>
                <a:lnTo>
                  <a:pt x="5705692" y="264185"/>
                </a:lnTo>
                <a:lnTo>
                  <a:pt x="5729728" y="301965"/>
                </a:lnTo>
                <a:lnTo>
                  <a:pt x="5750999" y="341560"/>
                </a:lnTo>
                <a:lnTo>
                  <a:pt x="5769369" y="382837"/>
                </a:lnTo>
                <a:lnTo>
                  <a:pt x="5784703" y="425658"/>
                </a:lnTo>
                <a:lnTo>
                  <a:pt x="5796866" y="469889"/>
                </a:lnTo>
                <a:lnTo>
                  <a:pt x="5805721" y="515394"/>
                </a:lnTo>
                <a:lnTo>
                  <a:pt x="5811133" y="562037"/>
                </a:lnTo>
                <a:lnTo>
                  <a:pt x="5812968" y="609684"/>
                </a:lnTo>
                <a:lnTo>
                  <a:pt x="5811133" y="657330"/>
                </a:lnTo>
                <a:lnTo>
                  <a:pt x="5805721" y="703974"/>
                </a:lnTo>
                <a:lnTo>
                  <a:pt x="5796866" y="749479"/>
                </a:lnTo>
                <a:lnTo>
                  <a:pt x="5784703" y="793710"/>
                </a:lnTo>
                <a:lnTo>
                  <a:pt x="5769369" y="836531"/>
                </a:lnTo>
                <a:lnTo>
                  <a:pt x="5750999" y="877808"/>
                </a:lnTo>
                <a:lnTo>
                  <a:pt x="5729728" y="917403"/>
                </a:lnTo>
                <a:lnTo>
                  <a:pt x="5705692" y="955183"/>
                </a:lnTo>
                <a:lnTo>
                  <a:pt x="5679027" y="991011"/>
                </a:lnTo>
                <a:lnTo>
                  <a:pt x="5649868" y="1024751"/>
                </a:lnTo>
                <a:lnTo>
                  <a:pt x="5618350" y="1056268"/>
                </a:lnTo>
                <a:lnTo>
                  <a:pt x="5584610" y="1085428"/>
                </a:lnTo>
                <a:lnTo>
                  <a:pt x="5548782" y="1112093"/>
                </a:lnTo>
                <a:lnTo>
                  <a:pt x="5511003" y="1136129"/>
                </a:lnTo>
                <a:lnTo>
                  <a:pt x="5471407" y="1157399"/>
                </a:lnTo>
                <a:lnTo>
                  <a:pt x="5430131" y="1175770"/>
                </a:lnTo>
                <a:lnTo>
                  <a:pt x="5387309" y="1191104"/>
                </a:lnTo>
                <a:lnTo>
                  <a:pt x="5343078" y="1203266"/>
                </a:lnTo>
                <a:lnTo>
                  <a:pt x="5297573" y="1212122"/>
                </a:lnTo>
                <a:lnTo>
                  <a:pt x="5250930" y="1217534"/>
                </a:lnTo>
                <a:lnTo>
                  <a:pt x="5203283" y="1219368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107763" y="3548367"/>
            <a:ext cx="5810884" cy="1218564"/>
          </a:xfrm>
          <a:custGeom>
            <a:avLst/>
            <a:gdLst/>
            <a:ahLst/>
            <a:cxnLst/>
            <a:rect l="l" t="t" r="r" b="b"/>
            <a:pathLst>
              <a:path w="5810884" h="1218564" extrusionOk="0">
                <a:moveTo>
                  <a:pt x="5318880" y="1218321"/>
                </a:moveTo>
                <a:lnTo>
                  <a:pt x="494086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7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9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4"/>
                </a:lnTo>
                <a:lnTo>
                  <a:pt x="16061" y="455497"/>
                </a:lnTo>
                <a:lnTo>
                  <a:pt x="28154" y="407198"/>
                </a:lnTo>
                <a:lnTo>
                  <a:pt x="43365" y="360689"/>
                </a:lnTo>
                <a:lnTo>
                  <a:pt x="61546" y="316154"/>
                </a:lnTo>
                <a:lnTo>
                  <a:pt x="82546" y="273775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2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5"/>
                </a:lnTo>
                <a:lnTo>
                  <a:pt x="5751420" y="316154"/>
                </a:lnTo>
                <a:lnTo>
                  <a:pt x="5769601" y="360689"/>
                </a:lnTo>
                <a:lnTo>
                  <a:pt x="5784812" y="407198"/>
                </a:lnTo>
                <a:lnTo>
                  <a:pt x="5796905" y="455497"/>
                </a:lnTo>
                <a:lnTo>
                  <a:pt x="5805728" y="505404"/>
                </a:lnTo>
                <a:lnTo>
                  <a:pt x="5810456" y="550316"/>
                </a:lnTo>
                <a:lnTo>
                  <a:pt x="5810456" y="668302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9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7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80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572000" y="425650"/>
            <a:ext cx="87030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313133"/>
                </a:solidFill>
                <a:latin typeface="Tahoma"/>
                <a:ea typeface="Tahoma"/>
                <a:cs typeface="Tahoma"/>
                <a:sym typeface="Tahoma"/>
              </a:rPr>
              <a:t>Presented by Group 5</a:t>
            </a:r>
            <a:endParaRPr sz="6000">
              <a:solidFill>
                <a:srgbClr val="31313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107763" y="5003061"/>
            <a:ext cx="5810884" cy="1218565"/>
          </a:xfrm>
          <a:custGeom>
            <a:avLst/>
            <a:gdLst/>
            <a:ahLst/>
            <a:cxnLst/>
            <a:rect l="l" t="t" r="r" b="b"/>
            <a:pathLst>
              <a:path w="5810884" h="1218565" extrusionOk="0">
                <a:moveTo>
                  <a:pt x="5318878" y="1218321"/>
                </a:moveTo>
                <a:lnTo>
                  <a:pt x="494088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9"/>
                </a:lnTo>
                <a:lnTo>
                  <a:pt x="61546" y="316153"/>
                </a:lnTo>
                <a:lnTo>
                  <a:pt x="82546" y="273775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2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5"/>
                </a:lnTo>
                <a:lnTo>
                  <a:pt x="5751420" y="316153"/>
                </a:lnTo>
                <a:lnTo>
                  <a:pt x="5769601" y="360689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8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018050" y="6679166"/>
            <a:ext cx="5810884" cy="1218565"/>
          </a:xfrm>
          <a:custGeom>
            <a:avLst/>
            <a:gdLst/>
            <a:ahLst/>
            <a:cxnLst/>
            <a:rect l="l" t="t" r="r" b="b"/>
            <a:pathLst>
              <a:path w="5810884" h="1218565" extrusionOk="0">
                <a:moveTo>
                  <a:pt x="5318871" y="1218321"/>
                </a:moveTo>
                <a:lnTo>
                  <a:pt x="494094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8"/>
                </a:lnTo>
                <a:lnTo>
                  <a:pt x="61546" y="316153"/>
                </a:lnTo>
                <a:lnTo>
                  <a:pt x="82546" y="273774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3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4"/>
                </a:lnTo>
                <a:lnTo>
                  <a:pt x="5751420" y="316153"/>
                </a:lnTo>
                <a:lnTo>
                  <a:pt x="5769601" y="360688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1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107763" y="8263891"/>
            <a:ext cx="5810884" cy="1218565"/>
          </a:xfrm>
          <a:custGeom>
            <a:avLst/>
            <a:gdLst/>
            <a:ahLst/>
            <a:cxnLst/>
            <a:rect l="l" t="t" r="r" b="b"/>
            <a:pathLst>
              <a:path w="5810884" h="1218565" extrusionOk="0">
                <a:moveTo>
                  <a:pt x="5318871" y="1218321"/>
                </a:moveTo>
                <a:lnTo>
                  <a:pt x="494094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8"/>
                </a:lnTo>
                <a:lnTo>
                  <a:pt x="61546" y="316153"/>
                </a:lnTo>
                <a:lnTo>
                  <a:pt x="82546" y="273774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3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4"/>
                </a:lnTo>
                <a:lnTo>
                  <a:pt x="5751420" y="316153"/>
                </a:lnTo>
                <a:lnTo>
                  <a:pt x="5769601" y="360688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1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542238" y="2132338"/>
            <a:ext cx="47625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14375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345575" y="3577375"/>
            <a:ext cx="58134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14375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MD. Mukzanul Alam Nishat          2212445042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345575" y="5003050"/>
            <a:ext cx="51558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Khondker Sayif Ali 2111323642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542250" y="6698500"/>
            <a:ext cx="47625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Arman Hossain Nawmee 2221395042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435325" y="8355275"/>
            <a:ext cx="49590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 Araf UI Haque Dhrubo 2021493042 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435325" y="2132350"/>
            <a:ext cx="5155800" cy="1179900"/>
          </a:xfrm>
          <a:prstGeom prst="rect">
            <a:avLst/>
          </a:prstGeom>
          <a:solidFill>
            <a:srgbClr val="FDC27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latin typeface="Tahoma"/>
                <a:ea typeface="Tahoma"/>
                <a:cs typeface="Tahoma"/>
                <a:sym typeface="Tahoma"/>
              </a:rPr>
              <a:t>Al Imran</a:t>
            </a:r>
            <a:br>
              <a:rPr lang="en-US" sz="2700" b="1">
                <a:latin typeface="Tahoma"/>
                <a:ea typeface="Tahoma"/>
                <a:cs typeface="Tahoma"/>
                <a:sym typeface="Tahoma"/>
              </a:rPr>
            </a:br>
            <a:r>
              <a:rPr lang="en-US" sz="2700" b="1">
                <a:latin typeface="Tahoma"/>
                <a:ea typeface="Tahoma"/>
                <a:cs typeface="Tahoma"/>
                <a:sym typeface="Tahoma"/>
              </a:rPr>
              <a:t>212071642</a:t>
            </a:r>
            <a:endParaRPr sz="27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1" name="Google Shape;121;p15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308850" y="4733125"/>
            <a:ext cx="4066800" cy="44583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Decision Trees </a:t>
            </a:r>
            <a:r>
              <a:rPr lang="en-US" sz="2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 simple model that makes decisions like a flowchart.</a:t>
            </a:r>
            <a:endParaRPr sz="2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930546" y="4832513"/>
            <a:ext cx="4251650" cy="4259525"/>
          </a:xfrm>
          <a:prstGeom prst="flowChartProcess">
            <a:avLst/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Forest</a:t>
            </a:r>
            <a:r>
              <a:rPr lang="en-US" sz="3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 combination of many decision trees, making predictions more accurate.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9737100" y="4733125"/>
            <a:ext cx="3878700" cy="4458300"/>
          </a:xfrm>
          <a:prstGeom prst="roundRect">
            <a:avLst>
              <a:gd name="adj" fmla="val 16667"/>
            </a:avLst>
          </a:prstGeom>
          <a:solidFill>
            <a:srgbClr val="FDC2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Support Vector Machines (SVM)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 model that classifies patients into two categories: healthy or at risk.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3894675" y="4832600"/>
            <a:ext cx="4066800" cy="4259400"/>
          </a:xfrm>
          <a:prstGeom prst="rect">
            <a:avLst/>
          </a:prstGeom>
          <a:solidFill>
            <a:srgbClr val="E4E6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Regression-based approaches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Used to find relationships between health indicators and heart disease risk.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1309250" y="417575"/>
            <a:ext cx="15550200" cy="34581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"Our project focuses on using </a:t>
            </a:r>
            <a:r>
              <a:rPr lang="en-US" sz="3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to predict heart disease</a:t>
            </a:r>
            <a: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Machine learning is a type of artificial intelligence (AI) that allows computers to learn from data and make predictions”.</a:t>
            </a:r>
            <a:b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will be using four different ML models: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16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16"/>
          <p:cNvSpPr/>
          <p:nvPr/>
        </p:nvSpPr>
        <p:spPr>
          <a:xfrm>
            <a:off x="330575" y="1287500"/>
            <a:ext cx="8960400" cy="8755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0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"We chose heart disease because it is a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health crisis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According to the World Health Organization (WHO), heart disease causes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17.9 million deaths per year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making it the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leading cause of death worldwide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0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biggest challenge is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early detection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Many people don’t realize they have heart disease until it’s too late. By the time they experience symptoms, serious damage may have already occurred.</a:t>
            </a:r>
            <a:b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0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Traditional methods of diagnosis, such as ECGs and blood tests, require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expert analysis and take time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But ML can process vast amounts of patient data in seconds and provide fast, accurate predictions.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9573650" y="1461500"/>
            <a:ext cx="7938175" cy="8269825"/>
          </a:xfrm>
          <a:prstGeom prst="flowChartProcess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Let’s take an example: Suppose a hospital receives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 patients a day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showing heart disease symptoms. Doctors have to manually examine each case. With ML, we can analyze all cases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within minutes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providing early warning signs and helping doctors prioritize critical patients.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why we chose heart disease – to help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 up diagnosis, reduce misdiagnosis, and ultimately save lives.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549350" y="91350"/>
            <a:ext cx="11396100" cy="874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we chose heart disease?</a:t>
            </a:r>
            <a:endParaRPr sz="37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14945442" y="780922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17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2" name="Google Shape;142;p17"/>
          <p:cNvSpPr/>
          <p:nvPr/>
        </p:nvSpPr>
        <p:spPr>
          <a:xfrm>
            <a:off x="847800" y="1287500"/>
            <a:ext cx="16592400" cy="419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"The main goal of our project is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and test ML models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detection.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aim to: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best-performing model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prediction.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Analyze patient data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identify key factors that contribute to heart disease.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Improve healthcare efficiency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providing doctors with a tool that can assist in early diagnosis.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141950" y="178325"/>
            <a:ext cx="10004100" cy="739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our aim?</a:t>
            </a:r>
            <a:endParaRPr sz="42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542900" y="5854775"/>
            <a:ext cx="15202200" cy="739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latin typeface="Tahoma"/>
                <a:ea typeface="Tahoma"/>
                <a:cs typeface="Tahoma"/>
                <a:sym typeface="Tahoma"/>
              </a:rPr>
              <a:t>To do this, we will evaluate models based on:</a:t>
            </a: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2679400" y="6594125"/>
            <a:ext cx="0" cy="78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8910188" y="6615875"/>
            <a:ext cx="300" cy="739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7"/>
          <p:cNvCxnSpPr/>
          <p:nvPr/>
        </p:nvCxnSpPr>
        <p:spPr>
          <a:xfrm flipH="1">
            <a:off x="15141275" y="6594125"/>
            <a:ext cx="300" cy="69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17"/>
          <p:cNvSpPr/>
          <p:nvPr/>
        </p:nvSpPr>
        <p:spPr>
          <a:xfrm>
            <a:off x="1113525" y="7355375"/>
            <a:ext cx="3197100" cy="24777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Accuracy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7324400" y="7376975"/>
            <a:ext cx="3171900" cy="230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Precision &amp; Recall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3510075" y="7290875"/>
            <a:ext cx="3197100" cy="2477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F1-score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>
            <a:off x="504575" y="1374500"/>
            <a:ext cx="7611900" cy="68943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dataset are we going to use?</a:t>
            </a:r>
            <a:b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"We are using a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heart disease dataset from Kaggle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 well-known data science platform.</a:t>
            </a:r>
            <a:b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dataset contains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patient health records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important information like: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" name="Google Shape;157;p18"/>
          <p:cNvCxnSpPr>
            <a:endCxn id="158" idx="3"/>
          </p:cNvCxnSpPr>
          <p:nvPr/>
        </p:nvCxnSpPr>
        <p:spPr>
          <a:xfrm rot="10800000" flipH="1">
            <a:off x="8116475" y="2338779"/>
            <a:ext cx="4116300" cy="20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8"/>
          <p:cNvCxnSpPr/>
          <p:nvPr/>
        </p:nvCxnSpPr>
        <p:spPr>
          <a:xfrm rot="10800000" flipH="1">
            <a:off x="8116350" y="3919200"/>
            <a:ext cx="5720100" cy="41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8116475" y="4332450"/>
            <a:ext cx="4045200" cy="297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8"/>
          <p:cNvCxnSpPr>
            <a:endCxn id="162" idx="2"/>
          </p:cNvCxnSpPr>
          <p:nvPr/>
        </p:nvCxnSpPr>
        <p:spPr>
          <a:xfrm>
            <a:off x="8159975" y="4354063"/>
            <a:ext cx="5741700" cy="164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/>
          <p:nvPr/>
        </p:nvSpPr>
        <p:spPr>
          <a:xfrm>
            <a:off x="11806000" y="352475"/>
            <a:ext cx="2914200" cy="2327100"/>
          </a:xfrm>
          <a:prstGeom prst="ellipse">
            <a:avLst/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Age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3727700" y="2338775"/>
            <a:ext cx="2914200" cy="2327100"/>
          </a:xfrm>
          <a:prstGeom prst="ellipse">
            <a:avLst/>
          </a:prstGeom>
          <a:solidFill>
            <a:srgbClr val="FDC27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Blood Pressure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3901675" y="4832413"/>
            <a:ext cx="2914200" cy="23271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Cholesterol Levels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1718700" y="6876800"/>
            <a:ext cx="3088800" cy="2653200"/>
          </a:xfrm>
          <a:prstGeom prst="ellipse">
            <a:avLst/>
          </a:prstGeom>
          <a:solidFill>
            <a:srgbClr val="E9C7C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Heart Rate, Diabetes, and ECG Results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1047750" y="1461500"/>
            <a:ext cx="16592400" cy="8346000"/>
          </a:xfrm>
          <a:prstGeom prst="roundRect">
            <a:avLst>
              <a:gd name="adj" fmla="val 16667"/>
            </a:avLst>
          </a:prstGeom>
          <a:solidFill>
            <a:srgbClr val="E4E6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❖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"Our dataset is structured in a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tabular format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meaning it is organized in rows and columns. Each row represents a patient, and each column represents a health feature.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structured data allows us to train ML models effectively. Some of the key features in our dataset include: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Age, Gender, and Family History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Symptoms like Chest Pain Type, Blood Pressure, Cholesterol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results like ECG and Maximum Heart Rate Achieved</a:t>
            </a:r>
            <a:b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❖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these features, our models will learn how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distinguish between healthy and at-risk patients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trained, the ML model will be able to predict whether a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patient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has heart disease based on their health indicators."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114800" y="287075"/>
            <a:ext cx="10243500" cy="826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Tabular heart disease dataset available on Kaggle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8" name="Google Shape;178;p20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9" name="Google Shape;179;p20"/>
          <p:cNvSpPr/>
          <p:nvPr/>
        </p:nvSpPr>
        <p:spPr>
          <a:xfrm>
            <a:off x="3223125" y="939525"/>
            <a:ext cx="11831100" cy="9090900"/>
          </a:xfrm>
          <a:prstGeom prst="ellipse">
            <a:avLst/>
          </a:prstGeom>
          <a:solidFill>
            <a:srgbClr val="E7EC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"In conclusion, our project aims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machine learning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predict heart disease more accurately and efficiently.</a:t>
            </a:r>
            <a:b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comparing different ML models, we hope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best approach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prediction. This research can help doctors detect heart disease earlier,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saving lives and improving healthcare.</a:t>
            </a:r>
            <a:b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future, this technology could be used in hospitals worldwide, helping millions of patients with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faster and more accurate diagnoses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526725" y="178325"/>
            <a:ext cx="4175700" cy="9351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Tahoma"/>
                <a:ea typeface="Tahoma"/>
                <a:cs typeface="Tahoma"/>
                <a:sym typeface="Tahoma"/>
              </a:rPr>
              <a:t>Conclusion</a:t>
            </a:r>
            <a:endParaRPr sz="42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95" b="1" i="0" u="none" strike="noStrike" cap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187" name="Google Shape;187;p21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188" name="Google Shape;188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189" name="Google Shape;189;p2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21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191" name="Google Shape;191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192" name="Google Shape;192;p2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21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194" name="Google Shape;194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195" name="Google Shape;195;p2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6" name="Google Shape;196;p21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7" name="Google Shape;197;p21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Custom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Tahoma</vt:lpstr>
      <vt:lpstr>Times New Roman</vt:lpstr>
      <vt:lpstr>Alatsi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Nayem Narine</cp:lastModifiedBy>
  <cp:revision>1</cp:revision>
  <dcterms:modified xsi:type="dcterms:W3CDTF">2025-02-04T07:32:41Z</dcterms:modified>
</cp:coreProperties>
</file>