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Tahoma"/>
      <p:regular r:id="rId15"/>
      <p:bold r:id="rId16"/>
    </p:embeddedFont>
    <p:embeddedFont>
      <p:font typeface="Alatsi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regular.fntdata"/><Relationship Id="rId14" Type="http://schemas.openxmlformats.org/officeDocument/2006/relationships/slide" Target="slides/slide9.xml"/><Relationship Id="rId17" Type="http://schemas.openxmlformats.org/officeDocument/2006/relationships/font" Target="fonts/Alatsi-regular.fntdata"/><Relationship Id="rId16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cd617a75_1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cd617a75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1cd617a7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21cd617a75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1cd617a7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1cd617a75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1cd617a75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21cd617a75_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1cd617a75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21cd617a75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4419275" y="237000"/>
            <a:ext cx="13114200" cy="5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</a:t>
            </a: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PRESENTATION</a:t>
            </a:r>
            <a:br>
              <a:rPr lang="en-US" sz="6000">
                <a:latin typeface="Alatsi"/>
                <a:ea typeface="Alatsi"/>
                <a:cs typeface="Alatsi"/>
                <a:sym typeface="Alatsi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b="1" lang="en-US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“Topic: Prediction of Heart Disease Using Machine Learning</a:t>
            </a:r>
            <a:r>
              <a:rPr b="1" lang="en-US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br>
              <a:rPr b="1" lang="en-US" sz="4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      CSE 299                               Section : 1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618712" y="6865189"/>
            <a:ext cx="12625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</p:txBody>
      </p:sp>
      <p:sp>
        <p:nvSpPr>
          <p:cNvPr id="97" name="Google Shape;97;p13"/>
          <p:cNvSpPr txBox="1"/>
          <p:nvPr/>
        </p:nvSpPr>
        <p:spPr>
          <a:xfrm>
            <a:off x="6955450" y="8040445"/>
            <a:ext cx="6882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26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North South University | 2024</a:t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ECE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106500" y="2092409"/>
            <a:ext cx="5813425" cy="1219835"/>
          </a:xfrm>
          <a:custGeom>
            <a:rect b="b" l="l" r="r" t="t"/>
            <a:pathLst>
              <a:path extrusionOk="0" h="1219835" w="5813425">
                <a:moveTo>
                  <a:pt x="5203283" y="1219368"/>
                </a:moveTo>
                <a:lnTo>
                  <a:pt x="609684" y="1219368"/>
                </a:lnTo>
                <a:lnTo>
                  <a:pt x="562037" y="1217534"/>
                </a:lnTo>
                <a:lnTo>
                  <a:pt x="515394" y="1212122"/>
                </a:lnTo>
                <a:lnTo>
                  <a:pt x="469889" y="1203266"/>
                </a:lnTo>
                <a:lnTo>
                  <a:pt x="425658" y="1191104"/>
                </a:lnTo>
                <a:lnTo>
                  <a:pt x="382837" y="1175770"/>
                </a:lnTo>
                <a:lnTo>
                  <a:pt x="341560" y="1157399"/>
                </a:lnTo>
                <a:lnTo>
                  <a:pt x="301965" y="1136129"/>
                </a:lnTo>
                <a:lnTo>
                  <a:pt x="264185" y="1112093"/>
                </a:lnTo>
                <a:lnTo>
                  <a:pt x="228357" y="1085428"/>
                </a:lnTo>
                <a:lnTo>
                  <a:pt x="194617" y="1056268"/>
                </a:lnTo>
                <a:lnTo>
                  <a:pt x="163100" y="1024751"/>
                </a:lnTo>
                <a:lnTo>
                  <a:pt x="133940" y="991011"/>
                </a:lnTo>
                <a:lnTo>
                  <a:pt x="107275" y="955183"/>
                </a:lnTo>
                <a:lnTo>
                  <a:pt x="83239" y="917403"/>
                </a:lnTo>
                <a:lnTo>
                  <a:pt x="61969" y="877808"/>
                </a:lnTo>
                <a:lnTo>
                  <a:pt x="43598" y="836531"/>
                </a:lnTo>
                <a:lnTo>
                  <a:pt x="28264" y="793710"/>
                </a:lnTo>
                <a:lnTo>
                  <a:pt x="16102" y="749479"/>
                </a:lnTo>
                <a:lnTo>
                  <a:pt x="7246" y="703974"/>
                </a:lnTo>
                <a:lnTo>
                  <a:pt x="1834" y="657330"/>
                </a:lnTo>
                <a:lnTo>
                  <a:pt x="0" y="609684"/>
                </a:lnTo>
                <a:lnTo>
                  <a:pt x="1834" y="562037"/>
                </a:lnTo>
                <a:lnTo>
                  <a:pt x="7246" y="515394"/>
                </a:lnTo>
                <a:lnTo>
                  <a:pt x="16102" y="469889"/>
                </a:lnTo>
                <a:lnTo>
                  <a:pt x="28264" y="425658"/>
                </a:lnTo>
                <a:lnTo>
                  <a:pt x="43598" y="382837"/>
                </a:lnTo>
                <a:lnTo>
                  <a:pt x="61969" y="341560"/>
                </a:lnTo>
                <a:lnTo>
                  <a:pt x="83239" y="301965"/>
                </a:lnTo>
                <a:lnTo>
                  <a:pt x="107275" y="264185"/>
                </a:lnTo>
                <a:lnTo>
                  <a:pt x="133940" y="228357"/>
                </a:lnTo>
                <a:lnTo>
                  <a:pt x="163100" y="194617"/>
                </a:lnTo>
                <a:lnTo>
                  <a:pt x="194617" y="163100"/>
                </a:lnTo>
                <a:lnTo>
                  <a:pt x="228357" y="133940"/>
                </a:lnTo>
                <a:lnTo>
                  <a:pt x="264185" y="107275"/>
                </a:lnTo>
                <a:lnTo>
                  <a:pt x="301965" y="83239"/>
                </a:lnTo>
                <a:lnTo>
                  <a:pt x="341560" y="61969"/>
                </a:lnTo>
                <a:lnTo>
                  <a:pt x="382837" y="43598"/>
                </a:lnTo>
                <a:lnTo>
                  <a:pt x="425658" y="28264"/>
                </a:lnTo>
                <a:lnTo>
                  <a:pt x="469889" y="16102"/>
                </a:lnTo>
                <a:lnTo>
                  <a:pt x="515394" y="7246"/>
                </a:lnTo>
                <a:lnTo>
                  <a:pt x="562037" y="1834"/>
                </a:lnTo>
                <a:lnTo>
                  <a:pt x="609684" y="0"/>
                </a:lnTo>
                <a:lnTo>
                  <a:pt x="5203283" y="0"/>
                </a:lnTo>
                <a:lnTo>
                  <a:pt x="5250930" y="1834"/>
                </a:lnTo>
                <a:lnTo>
                  <a:pt x="5297573" y="7246"/>
                </a:lnTo>
                <a:lnTo>
                  <a:pt x="5343078" y="16102"/>
                </a:lnTo>
                <a:lnTo>
                  <a:pt x="5387309" y="28264"/>
                </a:lnTo>
                <a:lnTo>
                  <a:pt x="5430131" y="43598"/>
                </a:lnTo>
                <a:lnTo>
                  <a:pt x="5471407" y="61969"/>
                </a:lnTo>
                <a:lnTo>
                  <a:pt x="5511003" y="83239"/>
                </a:lnTo>
                <a:lnTo>
                  <a:pt x="5548782" y="107275"/>
                </a:lnTo>
                <a:lnTo>
                  <a:pt x="5584610" y="133940"/>
                </a:lnTo>
                <a:lnTo>
                  <a:pt x="5618350" y="163100"/>
                </a:lnTo>
                <a:lnTo>
                  <a:pt x="5649868" y="194617"/>
                </a:lnTo>
                <a:lnTo>
                  <a:pt x="5679027" y="228357"/>
                </a:lnTo>
                <a:lnTo>
                  <a:pt x="5705692" y="264185"/>
                </a:lnTo>
                <a:lnTo>
                  <a:pt x="5729728" y="301965"/>
                </a:lnTo>
                <a:lnTo>
                  <a:pt x="5750999" y="341560"/>
                </a:lnTo>
                <a:lnTo>
                  <a:pt x="5769369" y="382837"/>
                </a:lnTo>
                <a:lnTo>
                  <a:pt x="5784703" y="425658"/>
                </a:lnTo>
                <a:lnTo>
                  <a:pt x="5796866" y="469889"/>
                </a:lnTo>
                <a:lnTo>
                  <a:pt x="5805721" y="515394"/>
                </a:lnTo>
                <a:lnTo>
                  <a:pt x="5811133" y="562037"/>
                </a:lnTo>
                <a:lnTo>
                  <a:pt x="5812968" y="609684"/>
                </a:lnTo>
                <a:lnTo>
                  <a:pt x="5811133" y="657330"/>
                </a:lnTo>
                <a:lnTo>
                  <a:pt x="5805721" y="703974"/>
                </a:lnTo>
                <a:lnTo>
                  <a:pt x="5796866" y="749479"/>
                </a:lnTo>
                <a:lnTo>
                  <a:pt x="5784703" y="793710"/>
                </a:lnTo>
                <a:lnTo>
                  <a:pt x="5769369" y="836531"/>
                </a:lnTo>
                <a:lnTo>
                  <a:pt x="5750999" y="877808"/>
                </a:lnTo>
                <a:lnTo>
                  <a:pt x="5729728" y="917403"/>
                </a:lnTo>
                <a:lnTo>
                  <a:pt x="5705692" y="955183"/>
                </a:lnTo>
                <a:lnTo>
                  <a:pt x="5679027" y="991011"/>
                </a:lnTo>
                <a:lnTo>
                  <a:pt x="5649868" y="1024751"/>
                </a:lnTo>
                <a:lnTo>
                  <a:pt x="5618350" y="1056268"/>
                </a:lnTo>
                <a:lnTo>
                  <a:pt x="5584610" y="1085428"/>
                </a:lnTo>
                <a:lnTo>
                  <a:pt x="5548782" y="1112093"/>
                </a:lnTo>
                <a:lnTo>
                  <a:pt x="5511003" y="1136129"/>
                </a:lnTo>
                <a:lnTo>
                  <a:pt x="5471407" y="1157399"/>
                </a:lnTo>
                <a:lnTo>
                  <a:pt x="5430131" y="1175770"/>
                </a:lnTo>
                <a:lnTo>
                  <a:pt x="5387309" y="1191104"/>
                </a:lnTo>
                <a:lnTo>
                  <a:pt x="5343078" y="1203266"/>
                </a:lnTo>
                <a:lnTo>
                  <a:pt x="5297573" y="1212122"/>
                </a:lnTo>
                <a:lnTo>
                  <a:pt x="5250930" y="1217534"/>
                </a:lnTo>
                <a:lnTo>
                  <a:pt x="5203283" y="1219368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07763" y="3548367"/>
            <a:ext cx="5810884" cy="1218564"/>
          </a:xfrm>
          <a:custGeom>
            <a:rect b="b" l="l" r="r" t="t"/>
            <a:pathLst>
              <a:path extrusionOk="0" h="1218564" w="5810884">
                <a:moveTo>
                  <a:pt x="5318880" y="1218321"/>
                </a:moveTo>
                <a:lnTo>
                  <a:pt x="494086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7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9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4"/>
                </a:lnTo>
                <a:lnTo>
                  <a:pt x="16061" y="455497"/>
                </a:lnTo>
                <a:lnTo>
                  <a:pt x="28154" y="407198"/>
                </a:lnTo>
                <a:lnTo>
                  <a:pt x="43365" y="360689"/>
                </a:lnTo>
                <a:lnTo>
                  <a:pt x="61546" y="316154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4"/>
                </a:lnTo>
                <a:lnTo>
                  <a:pt x="5769601" y="360689"/>
                </a:lnTo>
                <a:lnTo>
                  <a:pt x="5784812" y="407198"/>
                </a:lnTo>
                <a:lnTo>
                  <a:pt x="5796905" y="455497"/>
                </a:lnTo>
                <a:lnTo>
                  <a:pt x="5805728" y="505404"/>
                </a:lnTo>
                <a:lnTo>
                  <a:pt x="5810456" y="550316"/>
                </a:lnTo>
                <a:lnTo>
                  <a:pt x="5810456" y="668302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9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7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80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572000" y="425650"/>
            <a:ext cx="8703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313133"/>
                </a:solidFill>
                <a:latin typeface="Tahoma"/>
                <a:ea typeface="Tahoma"/>
                <a:cs typeface="Tahoma"/>
                <a:sym typeface="Tahoma"/>
              </a:rPr>
              <a:t>Presented by </a:t>
            </a:r>
            <a:r>
              <a:rPr b="1" lang="en-US" sz="6000">
                <a:solidFill>
                  <a:srgbClr val="313133"/>
                </a:solidFill>
                <a:latin typeface="Tahoma"/>
                <a:ea typeface="Tahoma"/>
                <a:cs typeface="Tahoma"/>
                <a:sym typeface="Tahoma"/>
              </a:rPr>
              <a:t>Group 5</a:t>
            </a:r>
            <a:endParaRPr sz="6000">
              <a:solidFill>
                <a:srgbClr val="3131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107763" y="5003061"/>
            <a:ext cx="5810884" cy="1218565"/>
          </a:xfrm>
          <a:custGeom>
            <a:rect b="b" l="l" r="r" t="t"/>
            <a:pathLst>
              <a:path extrusionOk="0" h="1218565" w="5810884">
                <a:moveTo>
                  <a:pt x="5318878" y="1218321"/>
                </a:moveTo>
                <a:lnTo>
                  <a:pt x="494088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9"/>
                </a:lnTo>
                <a:lnTo>
                  <a:pt x="61546" y="316153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3"/>
                </a:lnTo>
                <a:lnTo>
                  <a:pt x="5769601" y="360689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8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018050" y="6679166"/>
            <a:ext cx="5810884" cy="1218565"/>
          </a:xfrm>
          <a:custGeom>
            <a:rect b="b" l="l" r="r" t="t"/>
            <a:pathLst>
              <a:path extrusionOk="0" h="1218565" w="5810884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107763" y="8263891"/>
            <a:ext cx="5810884" cy="1218565"/>
          </a:xfrm>
          <a:custGeom>
            <a:rect b="b" l="l" r="r" t="t"/>
            <a:pathLst>
              <a:path extrusionOk="0" h="1218565" w="5810884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42238" y="2132338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14375" rtl="0" algn="ctr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345575" y="3577375"/>
            <a:ext cx="58134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14375" rtl="0" algn="ctr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MD. Mukzanul Alam Nishat          2212445042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345575" y="5003050"/>
            <a:ext cx="51558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Khondker Sayif Ali 2111323642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42250" y="6698500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Arman Hossain Nawmee 2221395042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435325" y="8355275"/>
            <a:ext cx="49590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 Araf UI Haque Dhrubo 2021493042 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35325" y="2132350"/>
            <a:ext cx="5155800" cy="1179900"/>
          </a:xfrm>
          <a:prstGeom prst="rect">
            <a:avLst/>
          </a:prstGeom>
          <a:solidFill>
            <a:srgbClr val="FDC27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latin typeface="Tahoma"/>
                <a:ea typeface="Tahoma"/>
                <a:cs typeface="Tahoma"/>
                <a:sym typeface="Tahoma"/>
              </a:rPr>
              <a:t>Al Imran</a:t>
            </a:r>
            <a:br>
              <a:rPr b="1" lang="en-US" sz="2700"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700">
                <a:latin typeface="Tahoma"/>
                <a:ea typeface="Tahoma"/>
                <a:cs typeface="Tahoma"/>
                <a:sym typeface="Tahoma"/>
              </a:rPr>
              <a:t>212071642</a:t>
            </a:r>
            <a:endParaRPr b="1" sz="2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308850" y="4733125"/>
            <a:ext cx="4066800" cy="44583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 Trees </a:t>
            </a:r>
            <a:r>
              <a:rPr lang="en-US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 simple model that makes decisions like a flowchart.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930546" y="4832513"/>
            <a:ext cx="4251650" cy="4259525"/>
          </a:xfrm>
          <a:prstGeom prst="flowChartProcess">
            <a:avLst/>
          </a:prstGeom>
          <a:solidFill>
            <a:srgbClr val="E9C7C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r>
              <a:rPr lang="en-US" sz="3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combination of many decision trees, making predictions more accurate.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9737100" y="4733125"/>
            <a:ext cx="3878700" cy="4458300"/>
          </a:xfrm>
          <a:prstGeom prst="roundRect">
            <a:avLst>
              <a:gd fmla="val 16667" name="adj"/>
            </a:avLst>
          </a:prstGeom>
          <a:solidFill>
            <a:srgbClr val="FDC2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Support Vector Machines (SVM)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model that classifies patients into two categories: healthy or at risk.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3894675" y="4832600"/>
            <a:ext cx="4066800" cy="4259400"/>
          </a:xfrm>
          <a:prstGeom prst="rect">
            <a:avLst/>
          </a:prstGeom>
          <a:solidFill>
            <a:srgbClr val="E4E6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Regression-based approaches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Used to find relationships between health indicators and heart disease risk.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1309250" y="417575"/>
            <a:ext cx="15550200" cy="3458100"/>
          </a:xfrm>
          <a:prstGeom prst="roundRect">
            <a:avLst>
              <a:gd fmla="val 16667" name="adj"/>
            </a:avLst>
          </a:prstGeom>
          <a:solidFill>
            <a:srgbClr val="9FC3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project focuses on using </a:t>
            </a:r>
            <a:r>
              <a:rPr b="1"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to predict heart disease</a:t>
            </a: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Machine learning is a type of artificial intelligence (AI) that allows computers to learn from data and make predictions”.</a:t>
            </a: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be using four different ML models: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16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6"/>
          <p:cNvSpPr/>
          <p:nvPr/>
        </p:nvSpPr>
        <p:spPr>
          <a:xfrm>
            <a:off x="330575" y="1287500"/>
            <a:ext cx="8960400" cy="8755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005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chose heart disease because it is a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health crisis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According to the World Health Organization (WHO), heart disease causes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17.9 million deaths per year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making it the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leading cause of death worldwide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biggest challenge is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detection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Many people don’t realize they have heart disease until it’s too late. By the time they experience symptoms, serious damage may have already occurred.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methods of diagnosis, such as ECGs and blood tests, require </a:t>
            </a:r>
            <a:r>
              <a:rPr b="1"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expert analysis and take time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But ML can process vast amounts of patient data in seconds and provide fast, accurate predictions.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9573650" y="1461500"/>
            <a:ext cx="7938175" cy="8269825"/>
          </a:xfrm>
          <a:prstGeom prst="flowChartProcess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take an example: Suppose a hospital receives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patients a day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showing heart disease symptoms. Doctors have to manually examine each case. With ML, we can analyze all cases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minutes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providing early warning signs and helping doctors prioritize critical patients.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why we chose heart disease – to help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 up diagnosis, reduce misdiagnosis, and ultimately save lives.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549350" y="91350"/>
            <a:ext cx="11396100" cy="874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we chose heart disease?</a:t>
            </a:r>
            <a:endParaRPr b="1" sz="3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4945442" y="7809224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17"/>
          <p:cNvSpPr/>
          <p:nvPr/>
        </p:nvSpPr>
        <p:spPr>
          <a:xfrm>
            <a:off x="847800" y="1287500"/>
            <a:ext cx="16592400" cy="4197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"The main goal of our project is to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test ML models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detection.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aim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best-performing model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patient data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identify key factors that contribute to heart disease.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healthcare efficiency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providing doctors with a tool that can assist in early diagnosis.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141950" y="178325"/>
            <a:ext cx="10004100" cy="739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our aim?</a:t>
            </a:r>
            <a:endParaRPr b="1" sz="4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1542900" y="5854775"/>
            <a:ext cx="15202200" cy="739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latin typeface="Tahoma"/>
                <a:ea typeface="Tahoma"/>
                <a:cs typeface="Tahoma"/>
                <a:sym typeface="Tahoma"/>
              </a:rPr>
              <a:t>To do this, we will evaluate models based on:</a:t>
            </a:r>
            <a:endParaRPr b="1" sz="370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5" name="Google Shape;145;p17"/>
          <p:cNvCxnSpPr/>
          <p:nvPr/>
        </p:nvCxnSpPr>
        <p:spPr>
          <a:xfrm>
            <a:off x="2679400" y="6594125"/>
            <a:ext cx="0" cy="783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8910188" y="6615875"/>
            <a:ext cx="300" cy="73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/>
          <p:nvPr/>
        </p:nvCxnSpPr>
        <p:spPr>
          <a:xfrm flipH="1">
            <a:off x="15141275" y="6594125"/>
            <a:ext cx="300" cy="696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/>
          <p:nvPr/>
        </p:nvSpPr>
        <p:spPr>
          <a:xfrm>
            <a:off x="1113525" y="7355375"/>
            <a:ext cx="3197100" cy="24777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7324400" y="7376975"/>
            <a:ext cx="3171900" cy="23055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Precision &amp; Recall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3510075" y="7290875"/>
            <a:ext cx="3197100" cy="24777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F1-score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18"/>
          <p:cNvSpPr/>
          <p:nvPr/>
        </p:nvSpPr>
        <p:spPr>
          <a:xfrm>
            <a:off x="504575" y="1374500"/>
            <a:ext cx="7611900" cy="6894300"/>
          </a:xfrm>
          <a:prstGeom prst="roundRect">
            <a:avLst>
              <a:gd fmla="val 16667" name="adj"/>
            </a:avLst>
          </a:prstGeom>
          <a:solidFill>
            <a:srgbClr val="A2C4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dataset are we going to use?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are using a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heart disease dataset from Kaggle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 well-known data science platform.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dataset contains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patient health records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important information like: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7" name="Google Shape;157;p18"/>
          <p:cNvCxnSpPr>
            <a:endCxn id="158" idx="3"/>
          </p:cNvCxnSpPr>
          <p:nvPr/>
        </p:nvCxnSpPr>
        <p:spPr>
          <a:xfrm flipH="1" rot="10800000">
            <a:off x="8116475" y="2338779"/>
            <a:ext cx="4116300" cy="2008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8"/>
          <p:cNvCxnSpPr/>
          <p:nvPr/>
        </p:nvCxnSpPr>
        <p:spPr>
          <a:xfrm flipH="1" rot="10800000">
            <a:off x="8116350" y="3919200"/>
            <a:ext cx="5720100" cy="413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8116475" y="4332450"/>
            <a:ext cx="4045200" cy="29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endCxn id="162" idx="2"/>
          </p:cNvCxnSpPr>
          <p:nvPr/>
        </p:nvCxnSpPr>
        <p:spPr>
          <a:xfrm>
            <a:off x="8159975" y="4354063"/>
            <a:ext cx="5741700" cy="164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8"/>
          <p:cNvSpPr/>
          <p:nvPr/>
        </p:nvSpPr>
        <p:spPr>
          <a:xfrm>
            <a:off x="11806000" y="352475"/>
            <a:ext cx="2914200" cy="2327100"/>
          </a:xfrm>
          <a:prstGeom prst="ellipse">
            <a:avLst/>
          </a:prstGeom>
          <a:solidFill>
            <a:srgbClr val="9FC3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Age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3727700" y="2338775"/>
            <a:ext cx="2914200" cy="2327100"/>
          </a:xfrm>
          <a:prstGeom prst="ellipse">
            <a:avLst/>
          </a:prstGeom>
          <a:solidFill>
            <a:srgbClr val="FDC27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Blood Pressure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13901675" y="4832413"/>
            <a:ext cx="2914200" cy="2327100"/>
          </a:xfrm>
          <a:prstGeom prst="ellipse">
            <a:avLst/>
          </a:prstGeom>
          <a:solidFill>
            <a:schemeClr val="accent5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Cholesterol Levels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1718700" y="6876800"/>
            <a:ext cx="3088800" cy="2653200"/>
          </a:xfrm>
          <a:prstGeom prst="ellipse">
            <a:avLst/>
          </a:prstGeom>
          <a:solidFill>
            <a:srgbClr val="E9C7C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Heart Rate, Diabetes, and ECG Results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19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9"/>
          <p:cNvSpPr/>
          <p:nvPr/>
        </p:nvSpPr>
        <p:spPr>
          <a:xfrm>
            <a:off x="1047750" y="1461500"/>
            <a:ext cx="16592400" cy="8346000"/>
          </a:xfrm>
          <a:prstGeom prst="roundRect">
            <a:avLst>
              <a:gd fmla="val 16667" name="adj"/>
            </a:avLst>
          </a:prstGeom>
          <a:solidFill>
            <a:srgbClr val="E4E6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dataset is structured in a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format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meaning it is organized in rows and columns. Each row represents a patient, and each column represents a health feature.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structured data allows us to train ML models effectively. Some of the key features in our dataset include: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Age, Gender, and Family History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Symptoms like Chest Pain Type, Blood Pressure, Cholesterol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results like ECG and Maximum Heart Rate Achieved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these features, our models will learn how to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healthy and at-risk patients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trained, the ML model will be able to predict whether a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patient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heart disease based on their health indicators."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114800" y="287075"/>
            <a:ext cx="10243500" cy="826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ahoma"/>
                <a:ea typeface="Tahoma"/>
                <a:cs typeface="Tahoma"/>
                <a:sym typeface="Tahoma"/>
              </a:rPr>
              <a:t>Tabular heart disease dataset available on Kaggle</a:t>
            </a:r>
            <a:endParaRPr b="1" sz="2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/>
          <p:nvPr/>
        </p:nvSpPr>
        <p:spPr>
          <a:xfrm>
            <a:off x="13764167" y="6208199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20"/>
          <p:cNvSpPr/>
          <p:nvPr/>
        </p:nvSpPr>
        <p:spPr>
          <a:xfrm>
            <a:off x="-2627572" y="-733336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20"/>
          <p:cNvSpPr/>
          <p:nvPr/>
        </p:nvSpPr>
        <p:spPr>
          <a:xfrm>
            <a:off x="3223125" y="939525"/>
            <a:ext cx="11831100" cy="9090900"/>
          </a:xfrm>
          <a:prstGeom prst="ellipse">
            <a:avLst/>
          </a:prstGeom>
          <a:solidFill>
            <a:srgbClr val="E7EC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06400" lvl="0" marL="4572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"In conclusion, our project aims to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machine learning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predict heart disease more accurately and efficiently.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comparing different ML models, we hope to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 approach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 This research can help doctors detect heart disease earlier,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saving lives and improving healthcare.</a:t>
            </a:r>
            <a:b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064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future, this technology could be used in hospitals worldwide, helping millions of patients with </a:t>
            </a: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and more accurate diagnoses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1526725" y="178325"/>
            <a:ext cx="4175700" cy="935100"/>
          </a:xfrm>
          <a:prstGeom prst="roundRect">
            <a:avLst>
              <a:gd fmla="val 16667" name="adj"/>
            </a:avLst>
          </a:prstGeom>
          <a:solidFill>
            <a:srgbClr val="9FC3D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latin typeface="Tahoma"/>
                <a:ea typeface="Tahoma"/>
                <a:cs typeface="Tahoma"/>
                <a:sym typeface="Tahoma"/>
              </a:rPr>
              <a:t>Conclusion</a:t>
            </a:r>
            <a:endParaRPr b="1" sz="4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186" name="Google Shape;186;p21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187" name="Google Shape;187;p21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189" name="Google Shape;189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21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191" name="Google Shape;191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192" name="Google Shape;192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3" name="Google Shape;193;p21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194" name="Google Shape;194;p2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195" name="Google Shape;195;p2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96" name="Google Shape;196;p21"/>
          <p:cNvSpPr/>
          <p:nvPr/>
        </p:nvSpPr>
        <p:spPr>
          <a:xfrm>
            <a:off x="12412831" y="8026211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21"/>
          <p:cNvSpPr/>
          <p:nvPr/>
        </p:nvSpPr>
        <p:spPr>
          <a:xfrm>
            <a:off x="11413653" y="-573693"/>
            <a:ext cx="7315200" cy="2477783"/>
          </a:xfrm>
          <a:custGeom>
            <a:rect b="b" l="l" r="r" t="t"/>
            <a:pathLst>
              <a:path extrusionOk="0"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