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4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6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20614-5643-4B1F-B495-FEBC66B49245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B7C99-D787-4AFE-BD1E-3415CA097F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199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FR-IIASA/message_ix/blob/tutorial_update_renewable_resources2/tutorial/westeros/westeros_renewable_resource.ipynb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FR-IIASA/message_ix/blob/tutorial_update_addon2/tutorial/westeros/westeros_addon_technologies.ipynb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Tutorial: FULL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B7C99-D787-4AFE-BD1E-3415CA097FC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121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Tutorial: </a:t>
            </a:r>
            <a:r>
              <a:rPr lang="en-US" dirty="0" err="1"/>
              <a:t>westeros_baseline.ipynb</a:t>
            </a:r>
            <a:r>
              <a:rPr lang="en-US" dirty="0"/>
              <a:t> (baseline_res.png)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B7C99-D787-4AFE-BD1E-3415CA097FC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6797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Tutorial: </a:t>
            </a:r>
            <a:r>
              <a:rPr lang="en-US" dirty="0" err="1"/>
              <a:t>westeros_fossil_resource.ipynb</a:t>
            </a:r>
            <a:r>
              <a:rPr lang="en-US" dirty="0"/>
              <a:t> (fossil_resource_res.png)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B7C99-D787-4AFE-BD1E-3415CA097FC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989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Tutorial: </a:t>
            </a:r>
            <a:r>
              <a:rPr lang="en-US" dirty="0" err="1"/>
              <a:t>westeros_xxx.xxx.ipynb</a:t>
            </a:r>
            <a:r>
              <a:rPr lang="en-US" dirty="0"/>
              <a:t> (xxx_xxx_res.png)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B7C99-D787-4AFE-BD1E-3415CA097FC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621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Tutorial: 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westeros_renewable_resource.ipynb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westeros_renewable_resource.ipynb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GB" dirty="0"/>
              <a:t>renewable_resource_res.png)</a:t>
            </a:r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B7C99-D787-4AFE-BD1E-3415CA097FC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557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Tutorial: 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westeros_addon_technologies.ipynb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westeros_addon_technologies.ipynb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GB" dirty="0"/>
              <a:t>addon_technologies_res.png)</a:t>
            </a:r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B7C99-D787-4AFE-BD1E-3415CA097FC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831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BA817-F3DB-446C-B73A-E36C7AC23D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129D6A-6D14-4978-9F71-FAC9D837B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6AD04-3E1B-4F69-8540-67613F7F2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C8E7-49BF-4F60-9111-00AC92B15D4A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1D55A-25B7-4352-B08F-8861B3AE2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C1C48-F89A-477E-A7C0-FAB2A36D7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7437-B16D-4CA9-813B-011946087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31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27785-DED4-48A9-AA79-62B632797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00A4C-B928-4EAC-AB86-76911B7DC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D8DBF-218F-48F2-9E3A-2C501951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C8E7-49BF-4F60-9111-00AC92B15D4A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8583C-2F63-4D5B-9A39-A7C413D81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D7CCC-952C-4874-8B09-93F7F078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7437-B16D-4CA9-813B-011946087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82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82C947-B9C1-4BD9-B1E9-3F59C9F9FE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5C923F-763F-467F-AD31-D66CB19DA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0C4AA-FD0E-4257-A1E9-6644A5C26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C8E7-49BF-4F60-9111-00AC92B15D4A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01042-15D4-4BA9-93A7-90A281FAD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8721A-757B-4D0E-9507-D3A00DD0A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7437-B16D-4CA9-813B-011946087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45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8CCC0-356F-447A-A50E-E9A9D9E10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5E6C7-191C-4A10-8373-7EF058F93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FB733-A686-420A-8D00-6AEE58CB2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C8E7-49BF-4F60-9111-00AC92B15D4A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DB941-C99F-4AD8-BEE8-5A3CDB14F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A7147-B881-4B19-B41F-990204DD8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7437-B16D-4CA9-813B-011946087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74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5AA09-7395-4C5E-B8F6-2C2E93DCA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31BCB-D712-4DE0-A2C6-128926ED8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51E44-9104-40EE-81F2-8770FBB44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C8E7-49BF-4F60-9111-00AC92B15D4A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113C5-012C-46FA-AE6E-E2FDE4C13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0B08C-850D-4DE2-ADB8-DE1E5E09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7437-B16D-4CA9-813B-011946087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272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40E0A-08EB-41B5-B318-E2ECB7633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42BD-D1BF-4253-AA51-CEBA19D24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5A6736-90AC-4CA0-9854-4B7B1FB52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E9470-97A9-47EB-B6CA-4D5D08C23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C8E7-49BF-4F60-9111-00AC92B15D4A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CE145F-2598-4BA7-AC27-0C364093B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23A8D-F4D9-4564-8A63-DFE3675CD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7437-B16D-4CA9-813B-011946087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257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4C864-5E7C-4301-87ED-232E91497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A256B-B367-4189-BB9C-6AE4CB8B4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C5D859-D41F-487B-9BA9-BB2B6D6D4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71BDFB-9891-459F-8A5C-CB0250645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6C5FF7-E111-4B6A-B77E-8A7C9287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236B46-C2C4-4005-AB5A-13A5207A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C8E7-49BF-4F60-9111-00AC92B15D4A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AE3F4-90B2-4431-9438-4A3D5EA66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9492DE-5CA6-4C1B-BEED-96A9DFF75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7437-B16D-4CA9-813B-011946087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83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961C7-F05D-4F36-AF43-DEC2C1C33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E90728-195A-43EB-9447-D3318C410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C8E7-49BF-4F60-9111-00AC92B15D4A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CB5373-E6E4-42BB-83F9-464573DAF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3EAA5-D609-4126-9FC5-63AF0E7CB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7437-B16D-4CA9-813B-011946087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57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46B379-15D6-43DA-A4ED-A887516D2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C8E7-49BF-4F60-9111-00AC92B15D4A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7EC76-514B-4843-9C49-82FF51200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951F4-A996-47DB-AD5B-E23677D02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7437-B16D-4CA9-813B-011946087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56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3517E-9BD0-4105-B4DE-DFA36186F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F712E-3F78-4E78-86B3-268446E87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ECA77C-B1C7-4906-A8C9-410D8065E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BBC35-8960-4A24-970E-07D677029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C8E7-49BF-4F60-9111-00AC92B15D4A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676FE-B79E-4267-B96A-5BAA1F21F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DC905-022B-49EC-8CAA-C977DF43E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7437-B16D-4CA9-813B-011946087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198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3389-872D-48E0-B1BA-07FC230FC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B1052D-031D-4708-980C-BAAC9D4478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E0E89F-55A4-433C-A174-A0AA738F4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78045-0B6B-4BFA-AC15-CB7425652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C8E7-49BF-4F60-9111-00AC92B15D4A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78F6A4-1BD1-4D8F-934C-8E9734104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729E3-A07B-430C-8B8D-C9AB9CA2B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7437-B16D-4CA9-813B-011946087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80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A25ACA-72C4-4E40-A5EF-59CA89409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7469E-A9DF-47E2-90B4-CF0F27FA1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7C8D1-32F9-47C1-9F3D-FEF5E2731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5C8E7-49BF-4F60-9111-00AC92B15D4A}" type="datetimeFigureOut">
              <a:rPr lang="en-GB" smtClean="0"/>
              <a:t>24/09/2020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C72F7-A190-42BB-A044-C33E947C1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16277-9497-4F93-A908-3339539187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57437-B16D-4CA9-813B-011946087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856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ree&#10;&#10;Description automatically generated">
            <a:extLst>
              <a:ext uri="{FF2B5EF4-FFF2-40B4-BE49-F238E27FC236}">
                <a16:creationId xmlns:a16="http://schemas.microsoft.com/office/drawing/2014/main" id="{FC78D001-BA7B-411C-9683-5CBBAC10B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2" y="90975"/>
            <a:ext cx="1748518" cy="665006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33EE9-FEA9-4222-AAD4-B2C6D4256BEB}"/>
              </a:ext>
            </a:extLst>
          </p:cNvPr>
          <p:cNvSpPr/>
          <p:nvPr/>
        </p:nvSpPr>
        <p:spPr>
          <a:xfrm>
            <a:off x="4859091" y="2158409"/>
            <a:ext cx="1167812" cy="64809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Coal Power plant</a:t>
            </a:r>
            <a:endParaRPr lang="en-GB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E2ADBF9-1561-42B4-BA48-67BB8BE3BFDE}"/>
              </a:ext>
            </a:extLst>
          </p:cNvPr>
          <p:cNvSpPr/>
          <p:nvPr/>
        </p:nvSpPr>
        <p:spPr>
          <a:xfrm>
            <a:off x="4859091" y="3452194"/>
            <a:ext cx="1167812" cy="64809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Wind Power plant</a:t>
            </a:r>
            <a:endParaRPr lang="en-GB" sz="1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9E68B1-FD81-4783-9940-8BCB1B952402}"/>
              </a:ext>
            </a:extLst>
          </p:cNvPr>
          <p:cNvCxnSpPr>
            <a:cxnSpLocks/>
          </p:cNvCxnSpPr>
          <p:nvPr/>
        </p:nvCxnSpPr>
        <p:spPr>
          <a:xfrm>
            <a:off x="6515992" y="1424763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8B3392-B5A5-4DB3-9CD1-C4E2643543FC}"/>
              </a:ext>
            </a:extLst>
          </p:cNvPr>
          <p:cNvSpPr txBox="1"/>
          <p:nvPr/>
        </p:nvSpPr>
        <p:spPr>
          <a:xfrm rot="16200000">
            <a:off x="5686656" y="5380918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electricity</a:t>
            </a:r>
            <a:endParaRPr lang="en-GB" sz="160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7E41D4-A6DC-48C5-AAFA-9FB2A2DF6E29}"/>
              </a:ext>
            </a:extLst>
          </p:cNvPr>
          <p:cNvSpPr txBox="1"/>
          <p:nvPr/>
        </p:nvSpPr>
        <p:spPr>
          <a:xfrm>
            <a:off x="5931201" y="946455"/>
            <a:ext cx="205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Secondary Energy</a:t>
            </a:r>
            <a:endParaRPr lang="en-GB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083F21-1F05-47B4-9EEF-49841860D25B}"/>
              </a:ext>
            </a:extLst>
          </p:cNvPr>
          <p:cNvCxnSpPr>
            <a:cxnSpLocks/>
          </p:cNvCxnSpPr>
          <p:nvPr/>
        </p:nvCxnSpPr>
        <p:spPr>
          <a:xfrm>
            <a:off x="6037536" y="2463287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98E4124-6468-4690-8D4B-2CD3E5229B88}"/>
              </a:ext>
            </a:extLst>
          </p:cNvPr>
          <p:cNvSpPr/>
          <p:nvPr/>
        </p:nvSpPr>
        <p:spPr>
          <a:xfrm>
            <a:off x="7016608" y="2701159"/>
            <a:ext cx="1167812" cy="648098"/>
          </a:xfrm>
          <a:prstGeom prst="roundRect">
            <a:avLst/>
          </a:prstGeom>
          <a:solidFill>
            <a:schemeClr val="accent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Electricity grid</a:t>
            </a:r>
            <a:endParaRPr lang="en-GB" sz="14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BFB2B2-0588-403F-8ABA-38D32C2C704E}"/>
              </a:ext>
            </a:extLst>
          </p:cNvPr>
          <p:cNvCxnSpPr>
            <a:cxnSpLocks/>
          </p:cNvCxnSpPr>
          <p:nvPr/>
        </p:nvCxnSpPr>
        <p:spPr>
          <a:xfrm>
            <a:off x="8662890" y="1414130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4C8A71D-7E29-449F-9BEB-F12BAEFEC2C6}"/>
              </a:ext>
            </a:extLst>
          </p:cNvPr>
          <p:cNvSpPr txBox="1"/>
          <p:nvPr/>
        </p:nvSpPr>
        <p:spPr>
          <a:xfrm rot="16200000">
            <a:off x="7833554" y="5370285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electricity</a:t>
            </a:r>
            <a:endParaRPr lang="en-GB" sz="1600" i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C0CA25-FADB-488E-92FF-E466AD8BB026}"/>
              </a:ext>
            </a:extLst>
          </p:cNvPr>
          <p:cNvSpPr txBox="1"/>
          <p:nvPr/>
        </p:nvSpPr>
        <p:spPr>
          <a:xfrm>
            <a:off x="8078099" y="935822"/>
            <a:ext cx="205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Energy</a:t>
            </a:r>
            <a:endParaRPr lang="en-GB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07F9F24-4857-4B65-A14B-B27957460C9D}"/>
              </a:ext>
            </a:extLst>
          </p:cNvPr>
          <p:cNvSpPr/>
          <p:nvPr/>
        </p:nvSpPr>
        <p:spPr>
          <a:xfrm>
            <a:off x="9167896" y="2699220"/>
            <a:ext cx="1167812" cy="64809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Light bulb</a:t>
            </a:r>
            <a:endParaRPr lang="en-GB" sz="1400" dirty="0">
              <a:solidFill>
                <a:schemeClr val="tx2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A7CDF69-8ECC-4089-841A-1C1F528D4591}"/>
              </a:ext>
            </a:extLst>
          </p:cNvPr>
          <p:cNvCxnSpPr>
            <a:cxnSpLocks/>
          </p:cNvCxnSpPr>
          <p:nvPr/>
        </p:nvCxnSpPr>
        <p:spPr>
          <a:xfrm>
            <a:off x="10831919" y="1417673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D398559-E7BD-4F66-BE41-421A43A17432}"/>
              </a:ext>
            </a:extLst>
          </p:cNvPr>
          <p:cNvSpPr txBox="1"/>
          <p:nvPr/>
        </p:nvSpPr>
        <p:spPr>
          <a:xfrm>
            <a:off x="10086758" y="946455"/>
            <a:ext cx="205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Useful Energy</a:t>
            </a:r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A4194E-715D-41C7-A8C3-F47E59D77DAF}"/>
              </a:ext>
            </a:extLst>
          </p:cNvPr>
          <p:cNvSpPr txBox="1"/>
          <p:nvPr/>
        </p:nvSpPr>
        <p:spPr>
          <a:xfrm rot="16200000">
            <a:off x="9996825" y="5380918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light</a:t>
            </a:r>
            <a:endParaRPr lang="en-GB" sz="1600" i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4F30B4-AD73-46F9-AE23-F8FF4B4F9BEB}"/>
              </a:ext>
            </a:extLst>
          </p:cNvPr>
          <p:cNvCxnSpPr>
            <a:cxnSpLocks/>
          </p:cNvCxnSpPr>
          <p:nvPr/>
        </p:nvCxnSpPr>
        <p:spPr>
          <a:xfrm>
            <a:off x="6026903" y="3817166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148FF27-B077-46C7-A5CA-2916CF619CD0}"/>
              </a:ext>
            </a:extLst>
          </p:cNvPr>
          <p:cNvCxnSpPr>
            <a:cxnSpLocks/>
          </p:cNvCxnSpPr>
          <p:nvPr/>
        </p:nvCxnSpPr>
        <p:spPr>
          <a:xfrm>
            <a:off x="6528396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1AAD4D5-8896-495F-A137-08F0F223FBB2}"/>
              </a:ext>
            </a:extLst>
          </p:cNvPr>
          <p:cNvCxnSpPr>
            <a:cxnSpLocks/>
          </p:cNvCxnSpPr>
          <p:nvPr/>
        </p:nvCxnSpPr>
        <p:spPr>
          <a:xfrm>
            <a:off x="8184420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F0D3E1E-6E0C-43C4-BFB4-20BDA4FFA4F9}"/>
              </a:ext>
            </a:extLst>
          </p:cNvPr>
          <p:cNvCxnSpPr>
            <a:cxnSpLocks/>
          </p:cNvCxnSpPr>
          <p:nvPr/>
        </p:nvCxnSpPr>
        <p:spPr>
          <a:xfrm>
            <a:off x="8675280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659653-296B-4240-9A23-B5656089DF19}"/>
              </a:ext>
            </a:extLst>
          </p:cNvPr>
          <p:cNvCxnSpPr>
            <a:cxnSpLocks/>
          </p:cNvCxnSpPr>
          <p:nvPr/>
        </p:nvCxnSpPr>
        <p:spPr>
          <a:xfrm>
            <a:off x="10335708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6FB493-81E4-493B-89E1-88CB3907FF93}"/>
              </a:ext>
            </a:extLst>
          </p:cNvPr>
          <p:cNvCxnSpPr>
            <a:cxnSpLocks/>
          </p:cNvCxnSpPr>
          <p:nvPr/>
        </p:nvCxnSpPr>
        <p:spPr>
          <a:xfrm>
            <a:off x="6891685" y="1428301"/>
            <a:ext cx="0" cy="48484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DBDC490-AB40-486F-953F-DFD39963308E}"/>
              </a:ext>
            </a:extLst>
          </p:cNvPr>
          <p:cNvSpPr/>
          <p:nvPr/>
        </p:nvSpPr>
        <p:spPr>
          <a:xfrm>
            <a:off x="4847572" y="4745979"/>
            <a:ext cx="1167812" cy="648098"/>
          </a:xfrm>
          <a:prstGeom prst="roundRect">
            <a:avLst/>
          </a:prstGeom>
          <a:ln>
            <a:headEnd type="triangle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Pass-out turbine</a:t>
            </a:r>
            <a:endParaRPr lang="en-GB" sz="14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0D3DD24-3C03-41E0-B804-930557C4A5FB}"/>
              </a:ext>
            </a:extLst>
          </p:cNvPr>
          <p:cNvCxnSpPr>
            <a:cxnSpLocks/>
          </p:cNvCxnSpPr>
          <p:nvPr/>
        </p:nvCxnSpPr>
        <p:spPr>
          <a:xfrm>
            <a:off x="6026017" y="5114655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8B91FE3-0E70-4596-B4B5-05A6E76B62E0}"/>
              </a:ext>
            </a:extLst>
          </p:cNvPr>
          <p:cNvSpPr txBox="1"/>
          <p:nvPr/>
        </p:nvSpPr>
        <p:spPr>
          <a:xfrm rot="16200000">
            <a:off x="6062801" y="5370285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heat</a:t>
            </a:r>
            <a:endParaRPr lang="en-GB" sz="1600" i="1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20127DC-D23D-41D5-843A-3C98233D4C10}"/>
              </a:ext>
            </a:extLst>
          </p:cNvPr>
          <p:cNvCxnSpPr>
            <a:cxnSpLocks/>
          </p:cNvCxnSpPr>
          <p:nvPr/>
        </p:nvCxnSpPr>
        <p:spPr>
          <a:xfrm>
            <a:off x="6026017" y="4947761"/>
            <a:ext cx="87723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7038E77-0BF8-47DB-973F-D26852D199A9}"/>
              </a:ext>
            </a:extLst>
          </p:cNvPr>
          <p:cNvCxnSpPr>
            <a:cxnSpLocks/>
          </p:cNvCxnSpPr>
          <p:nvPr/>
        </p:nvCxnSpPr>
        <p:spPr>
          <a:xfrm>
            <a:off x="9051865" y="1406303"/>
            <a:ext cx="0" cy="48484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5D776F7-2B2C-456A-9069-CFF3C7DEFF9D}"/>
              </a:ext>
            </a:extLst>
          </p:cNvPr>
          <p:cNvSpPr txBox="1"/>
          <p:nvPr/>
        </p:nvSpPr>
        <p:spPr>
          <a:xfrm rot="16200000">
            <a:off x="8222981" y="5348287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heat</a:t>
            </a:r>
            <a:endParaRPr lang="en-GB" sz="1600" i="1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02A0462-B3C0-4088-8C9E-145094B6576C}"/>
              </a:ext>
            </a:extLst>
          </p:cNvPr>
          <p:cNvCxnSpPr>
            <a:cxnSpLocks/>
          </p:cNvCxnSpPr>
          <p:nvPr/>
        </p:nvCxnSpPr>
        <p:spPr>
          <a:xfrm>
            <a:off x="11203184" y="1432741"/>
            <a:ext cx="0" cy="48484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061C2E9-A659-4852-BCBC-751B9723581D}"/>
              </a:ext>
            </a:extLst>
          </p:cNvPr>
          <p:cNvSpPr txBox="1"/>
          <p:nvPr/>
        </p:nvSpPr>
        <p:spPr>
          <a:xfrm rot="16200000">
            <a:off x="10374300" y="5374725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heat</a:t>
            </a:r>
            <a:endParaRPr lang="en-GB" sz="1600" i="1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E14FD40-2463-42D0-AF91-731A841F09E0}"/>
              </a:ext>
            </a:extLst>
          </p:cNvPr>
          <p:cNvSpPr/>
          <p:nvPr/>
        </p:nvSpPr>
        <p:spPr>
          <a:xfrm>
            <a:off x="7391460" y="4623712"/>
            <a:ext cx="1167812" cy="648098"/>
          </a:xfrm>
          <a:prstGeom prst="roundRect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District heating grid</a:t>
            </a:r>
            <a:endParaRPr lang="en-GB" sz="1400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B5AD383-B2DA-4BC1-BCA5-7B6C9F392D29}"/>
              </a:ext>
            </a:extLst>
          </p:cNvPr>
          <p:cNvSpPr/>
          <p:nvPr/>
        </p:nvSpPr>
        <p:spPr>
          <a:xfrm>
            <a:off x="9542748" y="4621773"/>
            <a:ext cx="1167812" cy="64809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Heating</a:t>
            </a:r>
            <a:endParaRPr lang="en-GB" sz="1400" dirty="0">
              <a:solidFill>
                <a:schemeClr val="tx2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E248500-2A73-4975-9C6A-6ACDD4571DA5}"/>
              </a:ext>
            </a:extLst>
          </p:cNvPr>
          <p:cNvCxnSpPr>
            <a:cxnSpLocks/>
          </p:cNvCxnSpPr>
          <p:nvPr/>
        </p:nvCxnSpPr>
        <p:spPr>
          <a:xfrm>
            <a:off x="6903248" y="4945822"/>
            <a:ext cx="49086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362A653-ECE6-432C-9B76-8C6716F94992}"/>
              </a:ext>
            </a:extLst>
          </p:cNvPr>
          <p:cNvCxnSpPr>
            <a:cxnSpLocks/>
          </p:cNvCxnSpPr>
          <p:nvPr/>
        </p:nvCxnSpPr>
        <p:spPr>
          <a:xfrm>
            <a:off x="8559272" y="4945822"/>
            <a:ext cx="49086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D480FF9-D8FF-4CEF-B161-1EDEDFCDCC37}"/>
              </a:ext>
            </a:extLst>
          </p:cNvPr>
          <p:cNvCxnSpPr>
            <a:cxnSpLocks/>
          </p:cNvCxnSpPr>
          <p:nvPr/>
        </p:nvCxnSpPr>
        <p:spPr>
          <a:xfrm>
            <a:off x="9050132" y="4945822"/>
            <a:ext cx="49086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5FDB5C9-63D8-48AF-97AF-BCE2A82BCD65}"/>
              </a:ext>
            </a:extLst>
          </p:cNvPr>
          <p:cNvCxnSpPr>
            <a:cxnSpLocks/>
          </p:cNvCxnSpPr>
          <p:nvPr/>
        </p:nvCxnSpPr>
        <p:spPr>
          <a:xfrm>
            <a:off x="10710560" y="4945822"/>
            <a:ext cx="49086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15B573A-4125-4DFA-B9EB-96FC9178BC6E}"/>
              </a:ext>
            </a:extLst>
          </p:cNvPr>
          <p:cNvCxnSpPr>
            <a:cxnSpLocks/>
          </p:cNvCxnSpPr>
          <p:nvPr/>
        </p:nvCxnSpPr>
        <p:spPr>
          <a:xfrm>
            <a:off x="2210679" y="1424763"/>
            <a:ext cx="0" cy="4848446"/>
          </a:xfrm>
          <a:prstGeom prst="line">
            <a:avLst/>
          </a:prstGeom>
          <a:ln w="19050">
            <a:solidFill>
              <a:srgbClr val="964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555389D-EF2A-4524-889E-428E6E41D2E2}"/>
              </a:ext>
            </a:extLst>
          </p:cNvPr>
          <p:cNvSpPr txBox="1"/>
          <p:nvPr/>
        </p:nvSpPr>
        <p:spPr>
          <a:xfrm>
            <a:off x="1902340" y="946455"/>
            <a:ext cx="205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Resource</a:t>
            </a:r>
            <a:endParaRPr lang="en-GB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2844288-1100-4970-877C-20ED6E3D89D6}"/>
              </a:ext>
            </a:extLst>
          </p:cNvPr>
          <p:cNvSpPr/>
          <p:nvPr/>
        </p:nvSpPr>
        <p:spPr>
          <a:xfrm>
            <a:off x="2703979" y="2178224"/>
            <a:ext cx="1167812" cy="648098"/>
          </a:xfrm>
          <a:prstGeom prst="roundRect">
            <a:avLst/>
          </a:prstGeom>
          <a:solidFill>
            <a:srgbClr val="964B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Coal Extraction</a:t>
            </a:r>
            <a:endParaRPr lang="en-GB" sz="1400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AECF648-E518-4024-980C-43494DC95A04}"/>
              </a:ext>
            </a:extLst>
          </p:cNvPr>
          <p:cNvCxnSpPr>
            <a:cxnSpLocks/>
          </p:cNvCxnSpPr>
          <p:nvPr/>
        </p:nvCxnSpPr>
        <p:spPr>
          <a:xfrm>
            <a:off x="4350261" y="1412191"/>
            <a:ext cx="0" cy="4848446"/>
          </a:xfrm>
          <a:prstGeom prst="line">
            <a:avLst/>
          </a:prstGeom>
          <a:ln w="19050">
            <a:solidFill>
              <a:srgbClr val="964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3D3D4D8-CD63-43F3-A177-3BF99029E85A}"/>
              </a:ext>
            </a:extLst>
          </p:cNvPr>
          <p:cNvSpPr txBox="1"/>
          <p:nvPr/>
        </p:nvSpPr>
        <p:spPr>
          <a:xfrm rot="16200000">
            <a:off x="3520925" y="5368346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coal</a:t>
            </a:r>
            <a:endParaRPr lang="en-GB" sz="1600" i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6F527F6-F745-45F5-ADE2-5155DC71580D}"/>
              </a:ext>
            </a:extLst>
          </p:cNvPr>
          <p:cNvSpPr txBox="1"/>
          <p:nvPr/>
        </p:nvSpPr>
        <p:spPr>
          <a:xfrm>
            <a:off x="3765470" y="933883"/>
            <a:ext cx="205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Primary Energy</a:t>
            </a:r>
            <a:endParaRPr lang="en-GB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4743057-8765-4BAD-8164-12A7589C8234}"/>
              </a:ext>
            </a:extLst>
          </p:cNvPr>
          <p:cNvCxnSpPr>
            <a:cxnSpLocks/>
          </p:cNvCxnSpPr>
          <p:nvPr/>
        </p:nvCxnSpPr>
        <p:spPr>
          <a:xfrm>
            <a:off x="2215767" y="2500334"/>
            <a:ext cx="490860" cy="0"/>
          </a:xfrm>
          <a:prstGeom prst="straightConnector1">
            <a:avLst/>
          </a:prstGeom>
          <a:ln w="19050">
            <a:solidFill>
              <a:srgbClr val="964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E46AA89-68B3-459E-A0B4-ED4482D132E0}"/>
              </a:ext>
            </a:extLst>
          </p:cNvPr>
          <p:cNvCxnSpPr>
            <a:cxnSpLocks/>
          </p:cNvCxnSpPr>
          <p:nvPr/>
        </p:nvCxnSpPr>
        <p:spPr>
          <a:xfrm>
            <a:off x="3871791" y="2500334"/>
            <a:ext cx="490860" cy="0"/>
          </a:xfrm>
          <a:prstGeom prst="straightConnector1">
            <a:avLst/>
          </a:prstGeom>
          <a:ln w="19050">
            <a:solidFill>
              <a:srgbClr val="964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5EB2F0F-F3E6-42B5-B0C9-76589790D457}"/>
              </a:ext>
            </a:extLst>
          </p:cNvPr>
          <p:cNvCxnSpPr>
            <a:cxnSpLocks/>
          </p:cNvCxnSpPr>
          <p:nvPr/>
        </p:nvCxnSpPr>
        <p:spPr>
          <a:xfrm>
            <a:off x="4362651" y="2500334"/>
            <a:ext cx="490860" cy="0"/>
          </a:xfrm>
          <a:prstGeom prst="straightConnector1">
            <a:avLst/>
          </a:prstGeom>
          <a:ln w="19050">
            <a:solidFill>
              <a:srgbClr val="964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ED7D610-27C3-4DDD-8BB1-A0620811A095}"/>
              </a:ext>
            </a:extLst>
          </p:cNvPr>
          <p:cNvSpPr txBox="1"/>
          <p:nvPr/>
        </p:nvSpPr>
        <p:spPr>
          <a:xfrm rot="16200000">
            <a:off x="1387106" y="5368346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coal</a:t>
            </a:r>
            <a:endParaRPr lang="en-GB" sz="1600" i="1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23FF5C7-8B2C-490C-AAFF-6C865A0C39EF}"/>
              </a:ext>
            </a:extLst>
          </p:cNvPr>
          <p:cNvCxnSpPr>
            <a:cxnSpLocks/>
          </p:cNvCxnSpPr>
          <p:nvPr/>
        </p:nvCxnSpPr>
        <p:spPr>
          <a:xfrm>
            <a:off x="2543840" y="1428301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BEA6F66-910C-4F31-9255-F20EBA820F0C}"/>
              </a:ext>
            </a:extLst>
          </p:cNvPr>
          <p:cNvSpPr txBox="1"/>
          <p:nvPr/>
        </p:nvSpPr>
        <p:spPr>
          <a:xfrm rot="16200000">
            <a:off x="1720267" y="5371884"/>
            <a:ext cx="144602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/>
              <a:t>wind</a:t>
            </a:r>
            <a:endParaRPr lang="en-GB" sz="1600" i="1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12C82BA-F439-4893-BBBA-9B48BC1AE504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556910" y="3767549"/>
            <a:ext cx="2302181" cy="8694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148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ree&#10;&#10;Description automatically generated">
            <a:extLst>
              <a:ext uri="{FF2B5EF4-FFF2-40B4-BE49-F238E27FC236}">
                <a16:creationId xmlns:a16="http://schemas.microsoft.com/office/drawing/2014/main" id="{FC78D001-BA7B-411C-9683-5CBBAC10B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2" y="90975"/>
            <a:ext cx="1748518" cy="665006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33EE9-FEA9-4222-AAD4-B2C6D4256BEB}"/>
              </a:ext>
            </a:extLst>
          </p:cNvPr>
          <p:cNvSpPr/>
          <p:nvPr/>
        </p:nvSpPr>
        <p:spPr>
          <a:xfrm>
            <a:off x="4859091" y="2158409"/>
            <a:ext cx="1167812" cy="64809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Coal Power plant</a:t>
            </a:r>
            <a:endParaRPr lang="en-GB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E2ADBF9-1561-42B4-BA48-67BB8BE3BFDE}"/>
              </a:ext>
            </a:extLst>
          </p:cNvPr>
          <p:cNvSpPr/>
          <p:nvPr/>
        </p:nvSpPr>
        <p:spPr>
          <a:xfrm>
            <a:off x="4859091" y="3452194"/>
            <a:ext cx="1167812" cy="64809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Wind Power plant</a:t>
            </a:r>
            <a:endParaRPr lang="en-GB" sz="1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9E68B1-FD81-4783-9940-8BCB1B952402}"/>
              </a:ext>
            </a:extLst>
          </p:cNvPr>
          <p:cNvCxnSpPr>
            <a:cxnSpLocks/>
          </p:cNvCxnSpPr>
          <p:nvPr/>
        </p:nvCxnSpPr>
        <p:spPr>
          <a:xfrm>
            <a:off x="6515992" y="1424763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8B3392-B5A5-4DB3-9CD1-C4E2643543FC}"/>
              </a:ext>
            </a:extLst>
          </p:cNvPr>
          <p:cNvSpPr txBox="1"/>
          <p:nvPr/>
        </p:nvSpPr>
        <p:spPr>
          <a:xfrm rot="16200000">
            <a:off x="5686656" y="5380918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electricity</a:t>
            </a:r>
            <a:endParaRPr lang="en-GB" sz="160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7E41D4-A6DC-48C5-AAFA-9FB2A2DF6E29}"/>
              </a:ext>
            </a:extLst>
          </p:cNvPr>
          <p:cNvSpPr txBox="1"/>
          <p:nvPr/>
        </p:nvSpPr>
        <p:spPr>
          <a:xfrm>
            <a:off x="5931201" y="946455"/>
            <a:ext cx="205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Secondary Energy</a:t>
            </a:r>
            <a:endParaRPr lang="en-GB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083F21-1F05-47B4-9EEF-49841860D25B}"/>
              </a:ext>
            </a:extLst>
          </p:cNvPr>
          <p:cNvCxnSpPr>
            <a:cxnSpLocks/>
          </p:cNvCxnSpPr>
          <p:nvPr/>
        </p:nvCxnSpPr>
        <p:spPr>
          <a:xfrm>
            <a:off x="6037536" y="2463287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98E4124-6468-4690-8D4B-2CD3E5229B88}"/>
              </a:ext>
            </a:extLst>
          </p:cNvPr>
          <p:cNvSpPr/>
          <p:nvPr/>
        </p:nvSpPr>
        <p:spPr>
          <a:xfrm>
            <a:off x="7016608" y="2701159"/>
            <a:ext cx="1167812" cy="648098"/>
          </a:xfrm>
          <a:prstGeom prst="roundRect">
            <a:avLst/>
          </a:prstGeom>
          <a:solidFill>
            <a:schemeClr val="accent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Electricity grid</a:t>
            </a:r>
            <a:endParaRPr lang="en-GB" sz="14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BFB2B2-0588-403F-8ABA-38D32C2C704E}"/>
              </a:ext>
            </a:extLst>
          </p:cNvPr>
          <p:cNvCxnSpPr>
            <a:cxnSpLocks/>
          </p:cNvCxnSpPr>
          <p:nvPr/>
        </p:nvCxnSpPr>
        <p:spPr>
          <a:xfrm>
            <a:off x="8662890" y="1414130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4C8A71D-7E29-449F-9BEB-F12BAEFEC2C6}"/>
              </a:ext>
            </a:extLst>
          </p:cNvPr>
          <p:cNvSpPr txBox="1"/>
          <p:nvPr/>
        </p:nvSpPr>
        <p:spPr>
          <a:xfrm rot="16200000">
            <a:off x="7833554" y="5370285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electricity</a:t>
            </a:r>
            <a:endParaRPr lang="en-GB" sz="1600" i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C0CA25-FADB-488E-92FF-E466AD8BB026}"/>
              </a:ext>
            </a:extLst>
          </p:cNvPr>
          <p:cNvSpPr txBox="1"/>
          <p:nvPr/>
        </p:nvSpPr>
        <p:spPr>
          <a:xfrm>
            <a:off x="8078099" y="935822"/>
            <a:ext cx="205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Energy</a:t>
            </a:r>
            <a:endParaRPr lang="en-GB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07F9F24-4857-4B65-A14B-B27957460C9D}"/>
              </a:ext>
            </a:extLst>
          </p:cNvPr>
          <p:cNvSpPr/>
          <p:nvPr/>
        </p:nvSpPr>
        <p:spPr>
          <a:xfrm>
            <a:off x="9167896" y="2699220"/>
            <a:ext cx="1167812" cy="64809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Light bulb</a:t>
            </a:r>
            <a:endParaRPr lang="en-GB" sz="1400" dirty="0">
              <a:solidFill>
                <a:schemeClr val="tx2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A7CDF69-8ECC-4089-841A-1C1F528D4591}"/>
              </a:ext>
            </a:extLst>
          </p:cNvPr>
          <p:cNvCxnSpPr>
            <a:cxnSpLocks/>
          </p:cNvCxnSpPr>
          <p:nvPr/>
        </p:nvCxnSpPr>
        <p:spPr>
          <a:xfrm>
            <a:off x="10831919" y="1417673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D398559-E7BD-4F66-BE41-421A43A17432}"/>
              </a:ext>
            </a:extLst>
          </p:cNvPr>
          <p:cNvSpPr txBox="1"/>
          <p:nvPr/>
        </p:nvSpPr>
        <p:spPr>
          <a:xfrm>
            <a:off x="10086758" y="946455"/>
            <a:ext cx="205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Useful Energy</a:t>
            </a:r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A4194E-715D-41C7-A8C3-F47E59D77DAF}"/>
              </a:ext>
            </a:extLst>
          </p:cNvPr>
          <p:cNvSpPr txBox="1"/>
          <p:nvPr/>
        </p:nvSpPr>
        <p:spPr>
          <a:xfrm rot="16200000">
            <a:off x="9996825" y="5380918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light</a:t>
            </a:r>
            <a:endParaRPr lang="en-GB" sz="1600" i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4F30B4-AD73-46F9-AE23-F8FF4B4F9BEB}"/>
              </a:ext>
            </a:extLst>
          </p:cNvPr>
          <p:cNvCxnSpPr>
            <a:cxnSpLocks/>
          </p:cNvCxnSpPr>
          <p:nvPr/>
        </p:nvCxnSpPr>
        <p:spPr>
          <a:xfrm>
            <a:off x="6026903" y="3817166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148FF27-B077-46C7-A5CA-2916CF619CD0}"/>
              </a:ext>
            </a:extLst>
          </p:cNvPr>
          <p:cNvCxnSpPr>
            <a:cxnSpLocks/>
          </p:cNvCxnSpPr>
          <p:nvPr/>
        </p:nvCxnSpPr>
        <p:spPr>
          <a:xfrm>
            <a:off x="6528396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1AAD4D5-8896-495F-A137-08F0F223FBB2}"/>
              </a:ext>
            </a:extLst>
          </p:cNvPr>
          <p:cNvCxnSpPr>
            <a:cxnSpLocks/>
          </p:cNvCxnSpPr>
          <p:nvPr/>
        </p:nvCxnSpPr>
        <p:spPr>
          <a:xfrm>
            <a:off x="8184420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F0D3E1E-6E0C-43C4-BFB4-20BDA4FFA4F9}"/>
              </a:ext>
            </a:extLst>
          </p:cNvPr>
          <p:cNvCxnSpPr>
            <a:cxnSpLocks/>
          </p:cNvCxnSpPr>
          <p:nvPr/>
        </p:nvCxnSpPr>
        <p:spPr>
          <a:xfrm>
            <a:off x="8675280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659653-296B-4240-9A23-B5656089DF19}"/>
              </a:ext>
            </a:extLst>
          </p:cNvPr>
          <p:cNvCxnSpPr>
            <a:cxnSpLocks/>
          </p:cNvCxnSpPr>
          <p:nvPr/>
        </p:nvCxnSpPr>
        <p:spPr>
          <a:xfrm>
            <a:off x="10335708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5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ree&#10;&#10;Description automatically generated">
            <a:extLst>
              <a:ext uri="{FF2B5EF4-FFF2-40B4-BE49-F238E27FC236}">
                <a16:creationId xmlns:a16="http://schemas.microsoft.com/office/drawing/2014/main" id="{FC78D001-BA7B-411C-9683-5CBBAC10B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2" y="90975"/>
            <a:ext cx="1748518" cy="665006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33EE9-FEA9-4222-AAD4-B2C6D4256BEB}"/>
              </a:ext>
            </a:extLst>
          </p:cNvPr>
          <p:cNvSpPr/>
          <p:nvPr/>
        </p:nvSpPr>
        <p:spPr>
          <a:xfrm>
            <a:off x="4859091" y="2158409"/>
            <a:ext cx="1167812" cy="64809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Coal Power plant</a:t>
            </a:r>
            <a:endParaRPr lang="en-GB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E2ADBF9-1561-42B4-BA48-67BB8BE3BFDE}"/>
              </a:ext>
            </a:extLst>
          </p:cNvPr>
          <p:cNvSpPr/>
          <p:nvPr/>
        </p:nvSpPr>
        <p:spPr>
          <a:xfrm>
            <a:off x="4859091" y="3452194"/>
            <a:ext cx="1167812" cy="64809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Wind Power plant</a:t>
            </a:r>
            <a:endParaRPr lang="en-GB" sz="1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9E68B1-FD81-4783-9940-8BCB1B952402}"/>
              </a:ext>
            </a:extLst>
          </p:cNvPr>
          <p:cNvCxnSpPr>
            <a:cxnSpLocks/>
          </p:cNvCxnSpPr>
          <p:nvPr/>
        </p:nvCxnSpPr>
        <p:spPr>
          <a:xfrm>
            <a:off x="6515992" y="1424763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8B3392-B5A5-4DB3-9CD1-C4E2643543FC}"/>
              </a:ext>
            </a:extLst>
          </p:cNvPr>
          <p:cNvSpPr txBox="1"/>
          <p:nvPr/>
        </p:nvSpPr>
        <p:spPr>
          <a:xfrm rot="16200000">
            <a:off x="5686656" y="5380918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electricity</a:t>
            </a:r>
            <a:endParaRPr lang="en-GB" sz="160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7E41D4-A6DC-48C5-AAFA-9FB2A2DF6E29}"/>
              </a:ext>
            </a:extLst>
          </p:cNvPr>
          <p:cNvSpPr txBox="1"/>
          <p:nvPr/>
        </p:nvSpPr>
        <p:spPr>
          <a:xfrm>
            <a:off x="5931201" y="946455"/>
            <a:ext cx="205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Secondary Energy</a:t>
            </a:r>
            <a:endParaRPr lang="en-GB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083F21-1F05-47B4-9EEF-49841860D25B}"/>
              </a:ext>
            </a:extLst>
          </p:cNvPr>
          <p:cNvCxnSpPr>
            <a:cxnSpLocks/>
          </p:cNvCxnSpPr>
          <p:nvPr/>
        </p:nvCxnSpPr>
        <p:spPr>
          <a:xfrm>
            <a:off x="6037536" y="2463287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98E4124-6468-4690-8D4B-2CD3E5229B88}"/>
              </a:ext>
            </a:extLst>
          </p:cNvPr>
          <p:cNvSpPr/>
          <p:nvPr/>
        </p:nvSpPr>
        <p:spPr>
          <a:xfrm>
            <a:off x="7016608" y="2701159"/>
            <a:ext cx="1167812" cy="648098"/>
          </a:xfrm>
          <a:prstGeom prst="roundRect">
            <a:avLst/>
          </a:prstGeom>
          <a:solidFill>
            <a:schemeClr val="accent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Electricity grid</a:t>
            </a:r>
            <a:endParaRPr lang="en-GB" sz="14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BFB2B2-0588-403F-8ABA-38D32C2C704E}"/>
              </a:ext>
            </a:extLst>
          </p:cNvPr>
          <p:cNvCxnSpPr>
            <a:cxnSpLocks/>
          </p:cNvCxnSpPr>
          <p:nvPr/>
        </p:nvCxnSpPr>
        <p:spPr>
          <a:xfrm>
            <a:off x="8662890" y="1414130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4C8A71D-7E29-449F-9BEB-F12BAEFEC2C6}"/>
              </a:ext>
            </a:extLst>
          </p:cNvPr>
          <p:cNvSpPr txBox="1"/>
          <p:nvPr/>
        </p:nvSpPr>
        <p:spPr>
          <a:xfrm rot="16200000">
            <a:off x="7833554" y="5370285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electricity</a:t>
            </a:r>
            <a:endParaRPr lang="en-GB" sz="1600" i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C0CA25-FADB-488E-92FF-E466AD8BB026}"/>
              </a:ext>
            </a:extLst>
          </p:cNvPr>
          <p:cNvSpPr txBox="1"/>
          <p:nvPr/>
        </p:nvSpPr>
        <p:spPr>
          <a:xfrm>
            <a:off x="8078099" y="935822"/>
            <a:ext cx="205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Energy</a:t>
            </a:r>
            <a:endParaRPr lang="en-GB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07F9F24-4857-4B65-A14B-B27957460C9D}"/>
              </a:ext>
            </a:extLst>
          </p:cNvPr>
          <p:cNvSpPr/>
          <p:nvPr/>
        </p:nvSpPr>
        <p:spPr>
          <a:xfrm>
            <a:off x="9167896" y="2699220"/>
            <a:ext cx="1167812" cy="64809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Light bulb</a:t>
            </a:r>
            <a:endParaRPr lang="en-GB" sz="1400" dirty="0">
              <a:solidFill>
                <a:schemeClr val="tx2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A7CDF69-8ECC-4089-841A-1C1F528D4591}"/>
              </a:ext>
            </a:extLst>
          </p:cNvPr>
          <p:cNvCxnSpPr>
            <a:cxnSpLocks/>
          </p:cNvCxnSpPr>
          <p:nvPr/>
        </p:nvCxnSpPr>
        <p:spPr>
          <a:xfrm>
            <a:off x="10831919" y="1417673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D398559-E7BD-4F66-BE41-421A43A17432}"/>
              </a:ext>
            </a:extLst>
          </p:cNvPr>
          <p:cNvSpPr txBox="1"/>
          <p:nvPr/>
        </p:nvSpPr>
        <p:spPr>
          <a:xfrm>
            <a:off x="10086758" y="946455"/>
            <a:ext cx="205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Useful Energy</a:t>
            </a:r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A4194E-715D-41C7-A8C3-F47E59D77DAF}"/>
              </a:ext>
            </a:extLst>
          </p:cNvPr>
          <p:cNvSpPr txBox="1"/>
          <p:nvPr/>
        </p:nvSpPr>
        <p:spPr>
          <a:xfrm rot="16200000">
            <a:off x="9996825" y="5380918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light</a:t>
            </a:r>
            <a:endParaRPr lang="en-GB" sz="1600" i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4F30B4-AD73-46F9-AE23-F8FF4B4F9BEB}"/>
              </a:ext>
            </a:extLst>
          </p:cNvPr>
          <p:cNvCxnSpPr>
            <a:cxnSpLocks/>
          </p:cNvCxnSpPr>
          <p:nvPr/>
        </p:nvCxnSpPr>
        <p:spPr>
          <a:xfrm>
            <a:off x="6026903" y="3817166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148FF27-B077-46C7-A5CA-2916CF619CD0}"/>
              </a:ext>
            </a:extLst>
          </p:cNvPr>
          <p:cNvCxnSpPr>
            <a:cxnSpLocks/>
          </p:cNvCxnSpPr>
          <p:nvPr/>
        </p:nvCxnSpPr>
        <p:spPr>
          <a:xfrm>
            <a:off x="6528396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1AAD4D5-8896-495F-A137-08F0F223FBB2}"/>
              </a:ext>
            </a:extLst>
          </p:cNvPr>
          <p:cNvCxnSpPr>
            <a:cxnSpLocks/>
          </p:cNvCxnSpPr>
          <p:nvPr/>
        </p:nvCxnSpPr>
        <p:spPr>
          <a:xfrm>
            <a:off x="8184420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F0D3E1E-6E0C-43C4-BFB4-20BDA4FFA4F9}"/>
              </a:ext>
            </a:extLst>
          </p:cNvPr>
          <p:cNvCxnSpPr>
            <a:cxnSpLocks/>
          </p:cNvCxnSpPr>
          <p:nvPr/>
        </p:nvCxnSpPr>
        <p:spPr>
          <a:xfrm>
            <a:off x="8675280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659653-296B-4240-9A23-B5656089DF19}"/>
              </a:ext>
            </a:extLst>
          </p:cNvPr>
          <p:cNvCxnSpPr>
            <a:cxnSpLocks/>
          </p:cNvCxnSpPr>
          <p:nvPr/>
        </p:nvCxnSpPr>
        <p:spPr>
          <a:xfrm>
            <a:off x="10335708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15B573A-4125-4DFA-B9EB-96FC9178BC6E}"/>
              </a:ext>
            </a:extLst>
          </p:cNvPr>
          <p:cNvCxnSpPr>
            <a:cxnSpLocks/>
          </p:cNvCxnSpPr>
          <p:nvPr/>
        </p:nvCxnSpPr>
        <p:spPr>
          <a:xfrm>
            <a:off x="2210679" y="1424763"/>
            <a:ext cx="0" cy="4848446"/>
          </a:xfrm>
          <a:prstGeom prst="line">
            <a:avLst/>
          </a:prstGeom>
          <a:ln w="19050">
            <a:solidFill>
              <a:srgbClr val="964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555389D-EF2A-4524-889E-428E6E41D2E2}"/>
              </a:ext>
            </a:extLst>
          </p:cNvPr>
          <p:cNvSpPr txBox="1"/>
          <p:nvPr/>
        </p:nvSpPr>
        <p:spPr>
          <a:xfrm>
            <a:off x="1902340" y="946455"/>
            <a:ext cx="205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Resource</a:t>
            </a:r>
            <a:endParaRPr lang="en-GB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4743057-8765-4BAD-8164-12A7589C8234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215767" y="2482458"/>
            <a:ext cx="2643324" cy="17876"/>
          </a:xfrm>
          <a:prstGeom prst="straightConnector1">
            <a:avLst/>
          </a:prstGeom>
          <a:ln w="19050">
            <a:solidFill>
              <a:srgbClr val="964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ED7D610-27C3-4DDD-8BB1-A0620811A095}"/>
              </a:ext>
            </a:extLst>
          </p:cNvPr>
          <p:cNvSpPr txBox="1"/>
          <p:nvPr/>
        </p:nvSpPr>
        <p:spPr>
          <a:xfrm rot="16200000">
            <a:off x="1387106" y="5368346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coal</a:t>
            </a:r>
            <a:endParaRPr lang="en-GB" sz="1600" i="1" dirty="0"/>
          </a:p>
        </p:txBody>
      </p:sp>
    </p:spTree>
    <p:extLst>
      <p:ext uri="{BB962C8B-B14F-4D97-AF65-F5344CB8AC3E}">
        <p14:creationId xmlns:p14="http://schemas.microsoft.com/office/powerpoint/2010/main" val="943164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ree&#10;&#10;Description automatically generated">
            <a:extLst>
              <a:ext uri="{FF2B5EF4-FFF2-40B4-BE49-F238E27FC236}">
                <a16:creationId xmlns:a16="http://schemas.microsoft.com/office/drawing/2014/main" id="{FC78D001-BA7B-411C-9683-5CBBAC10B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2" y="90975"/>
            <a:ext cx="1748518" cy="665006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33EE9-FEA9-4222-AAD4-B2C6D4256BEB}"/>
              </a:ext>
            </a:extLst>
          </p:cNvPr>
          <p:cNvSpPr/>
          <p:nvPr/>
        </p:nvSpPr>
        <p:spPr>
          <a:xfrm>
            <a:off x="4859091" y="2158409"/>
            <a:ext cx="1167812" cy="64809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Coal Power plant</a:t>
            </a:r>
            <a:endParaRPr lang="en-GB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E2ADBF9-1561-42B4-BA48-67BB8BE3BFDE}"/>
              </a:ext>
            </a:extLst>
          </p:cNvPr>
          <p:cNvSpPr/>
          <p:nvPr/>
        </p:nvSpPr>
        <p:spPr>
          <a:xfrm>
            <a:off x="4859091" y="3452194"/>
            <a:ext cx="1167812" cy="64809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Wind Power plant</a:t>
            </a:r>
            <a:endParaRPr lang="en-GB" sz="1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9E68B1-FD81-4783-9940-8BCB1B952402}"/>
              </a:ext>
            </a:extLst>
          </p:cNvPr>
          <p:cNvCxnSpPr>
            <a:cxnSpLocks/>
          </p:cNvCxnSpPr>
          <p:nvPr/>
        </p:nvCxnSpPr>
        <p:spPr>
          <a:xfrm>
            <a:off x="6515992" y="1424763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8B3392-B5A5-4DB3-9CD1-C4E2643543FC}"/>
              </a:ext>
            </a:extLst>
          </p:cNvPr>
          <p:cNvSpPr txBox="1"/>
          <p:nvPr/>
        </p:nvSpPr>
        <p:spPr>
          <a:xfrm rot="16200000">
            <a:off x="5686656" y="5380918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electricity</a:t>
            </a:r>
            <a:endParaRPr lang="en-GB" sz="160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7E41D4-A6DC-48C5-AAFA-9FB2A2DF6E29}"/>
              </a:ext>
            </a:extLst>
          </p:cNvPr>
          <p:cNvSpPr txBox="1"/>
          <p:nvPr/>
        </p:nvSpPr>
        <p:spPr>
          <a:xfrm>
            <a:off x="5931201" y="946455"/>
            <a:ext cx="205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Secondary Energy</a:t>
            </a:r>
            <a:endParaRPr lang="en-GB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083F21-1F05-47B4-9EEF-49841860D25B}"/>
              </a:ext>
            </a:extLst>
          </p:cNvPr>
          <p:cNvCxnSpPr>
            <a:cxnSpLocks/>
          </p:cNvCxnSpPr>
          <p:nvPr/>
        </p:nvCxnSpPr>
        <p:spPr>
          <a:xfrm>
            <a:off x="6037536" y="2463287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98E4124-6468-4690-8D4B-2CD3E5229B88}"/>
              </a:ext>
            </a:extLst>
          </p:cNvPr>
          <p:cNvSpPr/>
          <p:nvPr/>
        </p:nvSpPr>
        <p:spPr>
          <a:xfrm>
            <a:off x="7016608" y="2701159"/>
            <a:ext cx="1167812" cy="648098"/>
          </a:xfrm>
          <a:prstGeom prst="roundRect">
            <a:avLst/>
          </a:prstGeom>
          <a:solidFill>
            <a:schemeClr val="accent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Electricity grid</a:t>
            </a:r>
            <a:endParaRPr lang="en-GB" sz="14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BFB2B2-0588-403F-8ABA-38D32C2C704E}"/>
              </a:ext>
            </a:extLst>
          </p:cNvPr>
          <p:cNvCxnSpPr>
            <a:cxnSpLocks/>
          </p:cNvCxnSpPr>
          <p:nvPr/>
        </p:nvCxnSpPr>
        <p:spPr>
          <a:xfrm>
            <a:off x="8662890" y="1414130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4C8A71D-7E29-449F-9BEB-F12BAEFEC2C6}"/>
              </a:ext>
            </a:extLst>
          </p:cNvPr>
          <p:cNvSpPr txBox="1"/>
          <p:nvPr/>
        </p:nvSpPr>
        <p:spPr>
          <a:xfrm rot="16200000">
            <a:off x="7833554" y="5370285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electricity</a:t>
            </a:r>
            <a:endParaRPr lang="en-GB" sz="1600" i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C0CA25-FADB-488E-92FF-E466AD8BB026}"/>
              </a:ext>
            </a:extLst>
          </p:cNvPr>
          <p:cNvSpPr txBox="1"/>
          <p:nvPr/>
        </p:nvSpPr>
        <p:spPr>
          <a:xfrm>
            <a:off x="8078099" y="935822"/>
            <a:ext cx="205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Energy</a:t>
            </a:r>
            <a:endParaRPr lang="en-GB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07F9F24-4857-4B65-A14B-B27957460C9D}"/>
              </a:ext>
            </a:extLst>
          </p:cNvPr>
          <p:cNvSpPr/>
          <p:nvPr/>
        </p:nvSpPr>
        <p:spPr>
          <a:xfrm>
            <a:off x="9167896" y="2699220"/>
            <a:ext cx="1167812" cy="64809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Light bulb</a:t>
            </a:r>
            <a:endParaRPr lang="en-GB" sz="1400" dirty="0">
              <a:solidFill>
                <a:schemeClr val="tx2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A7CDF69-8ECC-4089-841A-1C1F528D4591}"/>
              </a:ext>
            </a:extLst>
          </p:cNvPr>
          <p:cNvCxnSpPr>
            <a:cxnSpLocks/>
          </p:cNvCxnSpPr>
          <p:nvPr/>
        </p:nvCxnSpPr>
        <p:spPr>
          <a:xfrm>
            <a:off x="10831919" y="1417673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D398559-E7BD-4F66-BE41-421A43A17432}"/>
              </a:ext>
            </a:extLst>
          </p:cNvPr>
          <p:cNvSpPr txBox="1"/>
          <p:nvPr/>
        </p:nvSpPr>
        <p:spPr>
          <a:xfrm>
            <a:off x="10086758" y="946455"/>
            <a:ext cx="205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Useful Energy</a:t>
            </a:r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A4194E-715D-41C7-A8C3-F47E59D77DAF}"/>
              </a:ext>
            </a:extLst>
          </p:cNvPr>
          <p:cNvSpPr txBox="1"/>
          <p:nvPr/>
        </p:nvSpPr>
        <p:spPr>
          <a:xfrm rot="16200000">
            <a:off x="9996825" y="5380918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light</a:t>
            </a:r>
            <a:endParaRPr lang="en-GB" sz="1600" i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4F30B4-AD73-46F9-AE23-F8FF4B4F9BEB}"/>
              </a:ext>
            </a:extLst>
          </p:cNvPr>
          <p:cNvCxnSpPr>
            <a:cxnSpLocks/>
          </p:cNvCxnSpPr>
          <p:nvPr/>
        </p:nvCxnSpPr>
        <p:spPr>
          <a:xfrm>
            <a:off x="6026903" y="3817166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148FF27-B077-46C7-A5CA-2916CF619CD0}"/>
              </a:ext>
            </a:extLst>
          </p:cNvPr>
          <p:cNvCxnSpPr>
            <a:cxnSpLocks/>
          </p:cNvCxnSpPr>
          <p:nvPr/>
        </p:nvCxnSpPr>
        <p:spPr>
          <a:xfrm>
            <a:off x="6528396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1AAD4D5-8896-495F-A137-08F0F223FBB2}"/>
              </a:ext>
            </a:extLst>
          </p:cNvPr>
          <p:cNvCxnSpPr>
            <a:cxnSpLocks/>
          </p:cNvCxnSpPr>
          <p:nvPr/>
        </p:nvCxnSpPr>
        <p:spPr>
          <a:xfrm>
            <a:off x="8184420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F0D3E1E-6E0C-43C4-BFB4-20BDA4FFA4F9}"/>
              </a:ext>
            </a:extLst>
          </p:cNvPr>
          <p:cNvCxnSpPr>
            <a:cxnSpLocks/>
          </p:cNvCxnSpPr>
          <p:nvPr/>
        </p:nvCxnSpPr>
        <p:spPr>
          <a:xfrm>
            <a:off x="8675280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659653-296B-4240-9A23-B5656089DF19}"/>
              </a:ext>
            </a:extLst>
          </p:cNvPr>
          <p:cNvCxnSpPr>
            <a:cxnSpLocks/>
          </p:cNvCxnSpPr>
          <p:nvPr/>
        </p:nvCxnSpPr>
        <p:spPr>
          <a:xfrm>
            <a:off x="10335708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15B573A-4125-4DFA-B9EB-96FC9178BC6E}"/>
              </a:ext>
            </a:extLst>
          </p:cNvPr>
          <p:cNvCxnSpPr>
            <a:cxnSpLocks/>
          </p:cNvCxnSpPr>
          <p:nvPr/>
        </p:nvCxnSpPr>
        <p:spPr>
          <a:xfrm>
            <a:off x="2210679" y="1424763"/>
            <a:ext cx="0" cy="4848446"/>
          </a:xfrm>
          <a:prstGeom prst="line">
            <a:avLst/>
          </a:prstGeom>
          <a:ln w="19050">
            <a:solidFill>
              <a:srgbClr val="964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555389D-EF2A-4524-889E-428E6E41D2E2}"/>
              </a:ext>
            </a:extLst>
          </p:cNvPr>
          <p:cNvSpPr txBox="1"/>
          <p:nvPr/>
        </p:nvSpPr>
        <p:spPr>
          <a:xfrm>
            <a:off x="1902340" y="946455"/>
            <a:ext cx="205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Resource</a:t>
            </a:r>
            <a:endParaRPr lang="en-GB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2844288-1100-4970-877C-20ED6E3D89D6}"/>
              </a:ext>
            </a:extLst>
          </p:cNvPr>
          <p:cNvSpPr/>
          <p:nvPr/>
        </p:nvSpPr>
        <p:spPr>
          <a:xfrm>
            <a:off x="2703979" y="2178224"/>
            <a:ext cx="1167812" cy="648098"/>
          </a:xfrm>
          <a:prstGeom prst="roundRect">
            <a:avLst/>
          </a:prstGeom>
          <a:solidFill>
            <a:srgbClr val="964B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Coal Extraction</a:t>
            </a:r>
            <a:endParaRPr lang="en-GB" sz="1400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AECF648-E518-4024-980C-43494DC95A04}"/>
              </a:ext>
            </a:extLst>
          </p:cNvPr>
          <p:cNvCxnSpPr>
            <a:cxnSpLocks/>
          </p:cNvCxnSpPr>
          <p:nvPr/>
        </p:nvCxnSpPr>
        <p:spPr>
          <a:xfrm>
            <a:off x="4350261" y="1412191"/>
            <a:ext cx="0" cy="4848446"/>
          </a:xfrm>
          <a:prstGeom prst="line">
            <a:avLst/>
          </a:prstGeom>
          <a:ln w="19050">
            <a:solidFill>
              <a:srgbClr val="964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3D3D4D8-CD63-43F3-A177-3BF99029E85A}"/>
              </a:ext>
            </a:extLst>
          </p:cNvPr>
          <p:cNvSpPr txBox="1"/>
          <p:nvPr/>
        </p:nvSpPr>
        <p:spPr>
          <a:xfrm rot="16200000">
            <a:off x="3520925" y="5368346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coal</a:t>
            </a:r>
            <a:endParaRPr lang="en-GB" sz="1600" i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6F527F6-F745-45F5-ADE2-5155DC71580D}"/>
              </a:ext>
            </a:extLst>
          </p:cNvPr>
          <p:cNvSpPr txBox="1"/>
          <p:nvPr/>
        </p:nvSpPr>
        <p:spPr>
          <a:xfrm>
            <a:off x="3765470" y="933883"/>
            <a:ext cx="205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Primary Energy</a:t>
            </a:r>
            <a:endParaRPr lang="en-GB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4743057-8765-4BAD-8164-12A7589C8234}"/>
              </a:ext>
            </a:extLst>
          </p:cNvPr>
          <p:cNvCxnSpPr>
            <a:cxnSpLocks/>
          </p:cNvCxnSpPr>
          <p:nvPr/>
        </p:nvCxnSpPr>
        <p:spPr>
          <a:xfrm>
            <a:off x="2215767" y="2500334"/>
            <a:ext cx="490860" cy="0"/>
          </a:xfrm>
          <a:prstGeom prst="straightConnector1">
            <a:avLst/>
          </a:prstGeom>
          <a:ln w="19050">
            <a:solidFill>
              <a:srgbClr val="964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E46AA89-68B3-459E-A0B4-ED4482D132E0}"/>
              </a:ext>
            </a:extLst>
          </p:cNvPr>
          <p:cNvCxnSpPr>
            <a:cxnSpLocks/>
          </p:cNvCxnSpPr>
          <p:nvPr/>
        </p:nvCxnSpPr>
        <p:spPr>
          <a:xfrm>
            <a:off x="3871791" y="2500334"/>
            <a:ext cx="490860" cy="0"/>
          </a:xfrm>
          <a:prstGeom prst="straightConnector1">
            <a:avLst/>
          </a:prstGeom>
          <a:ln w="19050">
            <a:solidFill>
              <a:srgbClr val="964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5EB2F0F-F3E6-42B5-B0C9-76589790D457}"/>
              </a:ext>
            </a:extLst>
          </p:cNvPr>
          <p:cNvCxnSpPr>
            <a:cxnSpLocks/>
          </p:cNvCxnSpPr>
          <p:nvPr/>
        </p:nvCxnSpPr>
        <p:spPr>
          <a:xfrm>
            <a:off x="4362651" y="2500334"/>
            <a:ext cx="490860" cy="0"/>
          </a:xfrm>
          <a:prstGeom prst="straightConnector1">
            <a:avLst/>
          </a:prstGeom>
          <a:ln w="19050">
            <a:solidFill>
              <a:srgbClr val="964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ED7D610-27C3-4DDD-8BB1-A0620811A095}"/>
              </a:ext>
            </a:extLst>
          </p:cNvPr>
          <p:cNvSpPr txBox="1"/>
          <p:nvPr/>
        </p:nvSpPr>
        <p:spPr>
          <a:xfrm rot="16200000">
            <a:off x="1387106" y="5368346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coal</a:t>
            </a:r>
            <a:endParaRPr lang="en-GB" sz="1600" i="1" dirty="0"/>
          </a:p>
        </p:txBody>
      </p:sp>
    </p:spTree>
    <p:extLst>
      <p:ext uri="{BB962C8B-B14F-4D97-AF65-F5344CB8AC3E}">
        <p14:creationId xmlns:p14="http://schemas.microsoft.com/office/powerpoint/2010/main" val="1311912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ree&#10;&#10;Description automatically generated">
            <a:extLst>
              <a:ext uri="{FF2B5EF4-FFF2-40B4-BE49-F238E27FC236}">
                <a16:creationId xmlns:a16="http://schemas.microsoft.com/office/drawing/2014/main" id="{FC78D001-BA7B-411C-9683-5CBBAC10B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2" y="90975"/>
            <a:ext cx="1748518" cy="665006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33EE9-FEA9-4222-AAD4-B2C6D4256BEB}"/>
              </a:ext>
            </a:extLst>
          </p:cNvPr>
          <p:cNvSpPr/>
          <p:nvPr/>
        </p:nvSpPr>
        <p:spPr>
          <a:xfrm>
            <a:off x="4859091" y="2158409"/>
            <a:ext cx="1167812" cy="64809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Coal Power plant</a:t>
            </a:r>
            <a:endParaRPr lang="en-GB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E2ADBF9-1561-42B4-BA48-67BB8BE3BFDE}"/>
              </a:ext>
            </a:extLst>
          </p:cNvPr>
          <p:cNvSpPr/>
          <p:nvPr/>
        </p:nvSpPr>
        <p:spPr>
          <a:xfrm>
            <a:off x="4859091" y="3452194"/>
            <a:ext cx="1167812" cy="64809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Wind Power plant</a:t>
            </a:r>
            <a:endParaRPr lang="en-GB" sz="1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9E68B1-FD81-4783-9940-8BCB1B952402}"/>
              </a:ext>
            </a:extLst>
          </p:cNvPr>
          <p:cNvCxnSpPr>
            <a:cxnSpLocks/>
          </p:cNvCxnSpPr>
          <p:nvPr/>
        </p:nvCxnSpPr>
        <p:spPr>
          <a:xfrm>
            <a:off x="6515992" y="1424763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8B3392-B5A5-4DB3-9CD1-C4E2643543FC}"/>
              </a:ext>
            </a:extLst>
          </p:cNvPr>
          <p:cNvSpPr txBox="1"/>
          <p:nvPr/>
        </p:nvSpPr>
        <p:spPr>
          <a:xfrm rot="16200000">
            <a:off x="5686656" y="5380918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electricity</a:t>
            </a:r>
            <a:endParaRPr lang="en-GB" sz="160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7E41D4-A6DC-48C5-AAFA-9FB2A2DF6E29}"/>
              </a:ext>
            </a:extLst>
          </p:cNvPr>
          <p:cNvSpPr txBox="1"/>
          <p:nvPr/>
        </p:nvSpPr>
        <p:spPr>
          <a:xfrm>
            <a:off x="5931201" y="946455"/>
            <a:ext cx="205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Secondary Energy</a:t>
            </a:r>
            <a:endParaRPr lang="en-GB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083F21-1F05-47B4-9EEF-49841860D25B}"/>
              </a:ext>
            </a:extLst>
          </p:cNvPr>
          <p:cNvCxnSpPr>
            <a:cxnSpLocks/>
          </p:cNvCxnSpPr>
          <p:nvPr/>
        </p:nvCxnSpPr>
        <p:spPr>
          <a:xfrm>
            <a:off x="6037536" y="2463287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98E4124-6468-4690-8D4B-2CD3E5229B88}"/>
              </a:ext>
            </a:extLst>
          </p:cNvPr>
          <p:cNvSpPr/>
          <p:nvPr/>
        </p:nvSpPr>
        <p:spPr>
          <a:xfrm>
            <a:off x="7016608" y="2701159"/>
            <a:ext cx="1167812" cy="648098"/>
          </a:xfrm>
          <a:prstGeom prst="roundRect">
            <a:avLst/>
          </a:prstGeom>
          <a:solidFill>
            <a:schemeClr val="accent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Electricity grid</a:t>
            </a:r>
            <a:endParaRPr lang="en-GB" sz="14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BFB2B2-0588-403F-8ABA-38D32C2C704E}"/>
              </a:ext>
            </a:extLst>
          </p:cNvPr>
          <p:cNvCxnSpPr>
            <a:cxnSpLocks/>
          </p:cNvCxnSpPr>
          <p:nvPr/>
        </p:nvCxnSpPr>
        <p:spPr>
          <a:xfrm>
            <a:off x="8662890" y="1414130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4C8A71D-7E29-449F-9BEB-F12BAEFEC2C6}"/>
              </a:ext>
            </a:extLst>
          </p:cNvPr>
          <p:cNvSpPr txBox="1"/>
          <p:nvPr/>
        </p:nvSpPr>
        <p:spPr>
          <a:xfrm rot="16200000">
            <a:off x="7833554" y="5370285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electricity</a:t>
            </a:r>
            <a:endParaRPr lang="en-GB" sz="1600" i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C0CA25-FADB-488E-92FF-E466AD8BB026}"/>
              </a:ext>
            </a:extLst>
          </p:cNvPr>
          <p:cNvSpPr txBox="1"/>
          <p:nvPr/>
        </p:nvSpPr>
        <p:spPr>
          <a:xfrm>
            <a:off x="8078099" y="935822"/>
            <a:ext cx="205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Energy</a:t>
            </a:r>
            <a:endParaRPr lang="en-GB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07F9F24-4857-4B65-A14B-B27957460C9D}"/>
              </a:ext>
            </a:extLst>
          </p:cNvPr>
          <p:cNvSpPr/>
          <p:nvPr/>
        </p:nvSpPr>
        <p:spPr>
          <a:xfrm>
            <a:off x="9167896" y="2699220"/>
            <a:ext cx="1167812" cy="64809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Light bulb</a:t>
            </a:r>
            <a:endParaRPr lang="en-GB" sz="1400" dirty="0">
              <a:solidFill>
                <a:schemeClr val="tx2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A7CDF69-8ECC-4089-841A-1C1F528D4591}"/>
              </a:ext>
            </a:extLst>
          </p:cNvPr>
          <p:cNvCxnSpPr>
            <a:cxnSpLocks/>
          </p:cNvCxnSpPr>
          <p:nvPr/>
        </p:nvCxnSpPr>
        <p:spPr>
          <a:xfrm>
            <a:off x="10831919" y="1417673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D398559-E7BD-4F66-BE41-421A43A17432}"/>
              </a:ext>
            </a:extLst>
          </p:cNvPr>
          <p:cNvSpPr txBox="1"/>
          <p:nvPr/>
        </p:nvSpPr>
        <p:spPr>
          <a:xfrm>
            <a:off x="10086758" y="946455"/>
            <a:ext cx="205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Useful Energy</a:t>
            </a:r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A4194E-715D-41C7-A8C3-F47E59D77DAF}"/>
              </a:ext>
            </a:extLst>
          </p:cNvPr>
          <p:cNvSpPr txBox="1"/>
          <p:nvPr/>
        </p:nvSpPr>
        <p:spPr>
          <a:xfrm rot="16200000">
            <a:off x="9996825" y="5380918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light</a:t>
            </a:r>
            <a:endParaRPr lang="en-GB" sz="1600" i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4F30B4-AD73-46F9-AE23-F8FF4B4F9BEB}"/>
              </a:ext>
            </a:extLst>
          </p:cNvPr>
          <p:cNvCxnSpPr>
            <a:cxnSpLocks/>
          </p:cNvCxnSpPr>
          <p:nvPr/>
        </p:nvCxnSpPr>
        <p:spPr>
          <a:xfrm>
            <a:off x="6026903" y="3817166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148FF27-B077-46C7-A5CA-2916CF619CD0}"/>
              </a:ext>
            </a:extLst>
          </p:cNvPr>
          <p:cNvCxnSpPr>
            <a:cxnSpLocks/>
          </p:cNvCxnSpPr>
          <p:nvPr/>
        </p:nvCxnSpPr>
        <p:spPr>
          <a:xfrm>
            <a:off x="6528396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1AAD4D5-8896-495F-A137-08F0F223FBB2}"/>
              </a:ext>
            </a:extLst>
          </p:cNvPr>
          <p:cNvCxnSpPr>
            <a:cxnSpLocks/>
          </p:cNvCxnSpPr>
          <p:nvPr/>
        </p:nvCxnSpPr>
        <p:spPr>
          <a:xfrm>
            <a:off x="8184420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F0D3E1E-6E0C-43C4-BFB4-20BDA4FFA4F9}"/>
              </a:ext>
            </a:extLst>
          </p:cNvPr>
          <p:cNvCxnSpPr>
            <a:cxnSpLocks/>
          </p:cNvCxnSpPr>
          <p:nvPr/>
        </p:nvCxnSpPr>
        <p:spPr>
          <a:xfrm>
            <a:off x="8675280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659653-296B-4240-9A23-B5656089DF19}"/>
              </a:ext>
            </a:extLst>
          </p:cNvPr>
          <p:cNvCxnSpPr>
            <a:cxnSpLocks/>
          </p:cNvCxnSpPr>
          <p:nvPr/>
        </p:nvCxnSpPr>
        <p:spPr>
          <a:xfrm>
            <a:off x="10335708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555389D-EF2A-4524-889E-428E6E41D2E2}"/>
              </a:ext>
            </a:extLst>
          </p:cNvPr>
          <p:cNvSpPr txBox="1"/>
          <p:nvPr/>
        </p:nvSpPr>
        <p:spPr>
          <a:xfrm>
            <a:off x="1902340" y="946455"/>
            <a:ext cx="205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Resource</a:t>
            </a:r>
            <a:endParaRPr lang="en-GB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23FF5C7-8B2C-490C-AAFF-6C865A0C39EF}"/>
              </a:ext>
            </a:extLst>
          </p:cNvPr>
          <p:cNvCxnSpPr>
            <a:cxnSpLocks/>
          </p:cNvCxnSpPr>
          <p:nvPr/>
        </p:nvCxnSpPr>
        <p:spPr>
          <a:xfrm>
            <a:off x="2543840" y="1428301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BEA6F66-910C-4F31-9255-F20EBA820F0C}"/>
              </a:ext>
            </a:extLst>
          </p:cNvPr>
          <p:cNvSpPr txBox="1"/>
          <p:nvPr/>
        </p:nvSpPr>
        <p:spPr>
          <a:xfrm rot="16200000">
            <a:off x="1720267" y="5371884"/>
            <a:ext cx="144602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/>
              <a:t>wind</a:t>
            </a:r>
            <a:endParaRPr lang="en-GB" sz="1600" i="1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12C82BA-F439-4893-BBBA-9B48BC1AE504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556910" y="3767549"/>
            <a:ext cx="2302181" cy="8694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674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ree&#10;&#10;Description automatically generated">
            <a:extLst>
              <a:ext uri="{FF2B5EF4-FFF2-40B4-BE49-F238E27FC236}">
                <a16:creationId xmlns:a16="http://schemas.microsoft.com/office/drawing/2014/main" id="{FC78D001-BA7B-411C-9683-5CBBAC10B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2" y="90975"/>
            <a:ext cx="1748518" cy="665006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33EE9-FEA9-4222-AAD4-B2C6D4256BEB}"/>
              </a:ext>
            </a:extLst>
          </p:cNvPr>
          <p:cNvSpPr/>
          <p:nvPr/>
        </p:nvSpPr>
        <p:spPr>
          <a:xfrm>
            <a:off x="4859091" y="2158409"/>
            <a:ext cx="1167812" cy="64809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Coal Power plant</a:t>
            </a:r>
            <a:endParaRPr lang="en-GB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E2ADBF9-1561-42B4-BA48-67BB8BE3BFDE}"/>
              </a:ext>
            </a:extLst>
          </p:cNvPr>
          <p:cNvSpPr/>
          <p:nvPr/>
        </p:nvSpPr>
        <p:spPr>
          <a:xfrm>
            <a:off x="4859091" y="3452194"/>
            <a:ext cx="1167812" cy="64809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Wind Power plant</a:t>
            </a:r>
            <a:endParaRPr lang="en-GB" sz="1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9E68B1-FD81-4783-9940-8BCB1B952402}"/>
              </a:ext>
            </a:extLst>
          </p:cNvPr>
          <p:cNvCxnSpPr>
            <a:cxnSpLocks/>
          </p:cNvCxnSpPr>
          <p:nvPr/>
        </p:nvCxnSpPr>
        <p:spPr>
          <a:xfrm>
            <a:off x="6515992" y="1424763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8B3392-B5A5-4DB3-9CD1-C4E2643543FC}"/>
              </a:ext>
            </a:extLst>
          </p:cNvPr>
          <p:cNvSpPr txBox="1"/>
          <p:nvPr/>
        </p:nvSpPr>
        <p:spPr>
          <a:xfrm rot="16200000">
            <a:off x="5686656" y="5380918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electricity</a:t>
            </a:r>
            <a:endParaRPr lang="en-GB" sz="160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7E41D4-A6DC-48C5-AAFA-9FB2A2DF6E29}"/>
              </a:ext>
            </a:extLst>
          </p:cNvPr>
          <p:cNvSpPr txBox="1"/>
          <p:nvPr/>
        </p:nvSpPr>
        <p:spPr>
          <a:xfrm>
            <a:off x="5931201" y="946455"/>
            <a:ext cx="205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Secondary Energy</a:t>
            </a:r>
            <a:endParaRPr lang="en-GB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083F21-1F05-47B4-9EEF-49841860D25B}"/>
              </a:ext>
            </a:extLst>
          </p:cNvPr>
          <p:cNvCxnSpPr>
            <a:cxnSpLocks/>
          </p:cNvCxnSpPr>
          <p:nvPr/>
        </p:nvCxnSpPr>
        <p:spPr>
          <a:xfrm>
            <a:off x="6037536" y="2463287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98E4124-6468-4690-8D4B-2CD3E5229B88}"/>
              </a:ext>
            </a:extLst>
          </p:cNvPr>
          <p:cNvSpPr/>
          <p:nvPr/>
        </p:nvSpPr>
        <p:spPr>
          <a:xfrm>
            <a:off x="7016608" y="2701159"/>
            <a:ext cx="1167812" cy="648098"/>
          </a:xfrm>
          <a:prstGeom prst="roundRect">
            <a:avLst/>
          </a:prstGeom>
          <a:solidFill>
            <a:schemeClr val="accent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Electricity grid</a:t>
            </a:r>
            <a:endParaRPr lang="en-GB" sz="14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BFB2B2-0588-403F-8ABA-38D32C2C704E}"/>
              </a:ext>
            </a:extLst>
          </p:cNvPr>
          <p:cNvCxnSpPr>
            <a:cxnSpLocks/>
          </p:cNvCxnSpPr>
          <p:nvPr/>
        </p:nvCxnSpPr>
        <p:spPr>
          <a:xfrm>
            <a:off x="8662890" y="1414130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4C8A71D-7E29-449F-9BEB-F12BAEFEC2C6}"/>
              </a:ext>
            </a:extLst>
          </p:cNvPr>
          <p:cNvSpPr txBox="1"/>
          <p:nvPr/>
        </p:nvSpPr>
        <p:spPr>
          <a:xfrm rot="16200000">
            <a:off x="7833554" y="5370285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electricity</a:t>
            </a:r>
            <a:endParaRPr lang="en-GB" sz="1600" i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C0CA25-FADB-488E-92FF-E466AD8BB026}"/>
              </a:ext>
            </a:extLst>
          </p:cNvPr>
          <p:cNvSpPr txBox="1"/>
          <p:nvPr/>
        </p:nvSpPr>
        <p:spPr>
          <a:xfrm>
            <a:off x="8078099" y="935822"/>
            <a:ext cx="205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Energy</a:t>
            </a:r>
            <a:endParaRPr lang="en-GB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07F9F24-4857-4B65-A14B-B27957460C9D}"/>
              </a:ext>
            </a:extLst>
          </p:cNvPr>
          <p:cNvSpPr/>
          <p:nvPr/>
        </p:nvSpPr>
        <p:spPr>
          <a:xfrm>
            <a:off x="9167896" y="2699220"/>
            <a:ext cx="1167812" cy="64809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Light bulb</a:t>
            </a:r>
            <a:endParaRPr lang="en-GB" sz="1400" dirty="0">
              <a:solidFill>
                <a:schemeClr val="tx2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A7CDF69-8ECC-4089-841A-1C1F528D4591}"/>
              </a:ext>
            </a:extLst>
          </p:cNvPr>
          <p:cNvCxnSpPr>
            <a:cxnSpLocks/>
          </p:cNvCxnSpPr>
          <p:nvPr/>
        </p:nvCxnSpPr>
        <p:spPr>
          <a:xfrm>
            <a:off x="10831919" y="1417673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D398559-E7BD-4F66-BE41-421A43A17432}"/>
              </a:ext>
            </a:extLst>
          </p:cNvPr>
          <p:cNvSpPr txBox="1"/>
          <p:nvPr/>
        </p:nvSpPr>
        <p:spPr>
          <a:xfrm>
            <a:off x="10086758" y="946455"/>
            <a:ext cx="205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Useful Energy</a:t>
            </a:r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A4194E-715D-41C7-A8C3-F47E59D77DAF}"/>
              </a:ext>
            </a:extLst>
          </p:cNvPr>
          <p:cNvSpPr txBox="1"/>
          <p:nvPr/>
        </p:nvSpPr>
        <p:spPr>
          <a:xfrm rot="16200000">
            <a:off x="9996825" y="5380918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light</a:t>
            </a:r>
            <a:endParaRPr lang="en-GB" sz="1600" i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4F30B4-AD73-46F9-AE23-F8FF4B4F9BEB}"/>
              </a:ext>
            </a:extLst>
          </p:cNvPr>
          <p:cNvCxnSpPr>
            <a:cxnSpLocks/>
          </p:cNvCxnSpPr>
          <p:nvPr/>
        </p:nvCxnSpPr>
        <p:spPr>
          <a:xfrm>
            <a:off x="6026903" y="3817166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148FF27-B077-46C7-A5CA-2916CF619CD0}"/>
              </a:ext>
            </a:extLst>
          </p:cNvPr>
          <p:cNvCxnSpPr>
            <a:cxnSpLocks/>
          </p:cNvCxnSpPr>
          <p:nvPr/>
        </p:nvCxnSpPr>
        <p:spPr>
          <a:xfrm>
            <a:off x="6528396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1AAD4D5-8896-495F-A137-08F0F223FBB2}"/>
              </a:ext>
            </a:extLst>
          </p:cNvPr>
          <p:cNvCxnSpPr>
            <a:cxnSpLocks/>
          </p:cNvCxnSpPr>
          <p:nvPr/>
        </p:nvCxnSpPr>
        <p:spPr>
          <a:xfrm>
            <a:off x="8184420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F0D3E1E-6E0C-43C4-BFB4-20BDA4FFA4F9}"/>
              </a:ext>
            </a:extLst>
          </p:cNvPr>
          <p:cNvCxnSpPr>
            <a:cxnSpLocks/>
          </p:cNvCxnSpPr>
          <p:nvPr/>
        </p:nvCxnSpPr>
        <p:spPr>
          <a:xfrm>
            <a:off x="8675280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659653-296B-4240-9A23-B5656089DF19}"/>
              </a:ext>
            </a:extLst>
          </p:cNvPr>
          <p:cNvCxnSpPr>
            <a:cxnSpLocks/>
          </p:cNvCxnSpPr>
          <p:nvPr/>
        </p:nvCxnSpPr>
        <p:spPr>
          <a:xfrm>
            <a:off x="10335708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6FB493-81E4-493B-89E1-88CB3907FF93}"/>
              </a:ext>
            </a:extLst>
          </p:cNvPr>
          <p:cNvCxnSpPr>
            <a:cxnSpLocks/>
          </p:cNvCxnSpPr>
          <p:nvPr/>
        </p:nvCxnSpPr>
        <p:spPr>
          <a:xfrm>
            <a:off x="6891685" y="1428301"/>
            <a:ext cx="0" cy="48484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DBDC490-AB40-486F-953F-DFD39963308E}"/>
              </a:ext>
            </a:extLst>
          </p:cNvPr>
          <p:cNvSpPr/>
          <p:nvPr/>
        </p:nvSpPr>
        <p:spPr>
          <a:xfrm>
            <a:off x="4847572" y="4745979"/>
            <a:ext cx="1167812" cy="648098"/>
          </a:xfrm>
          <a:prstGeom prst="roundRect">
            <a:avLst/>
          </a:prstGeom>
          <a:ln>
            <a:headEnd type="triangle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Pass-out turbine</a:t>
            </a:r>
            <a:endParaRPr lang="en-GB" sz="14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0D3DD24-3C03-41E0-B804-930557C4A5FB}"/>
              </a:ext>
            </a:extLst>
          </p:cNvPr>
          <p:cNvCxnSpPr>
            <a:cxnSpLocks/>
          </p:cNvCxnSpPr>
          <p:nvPr/>
        </p:nvCxnSpPr>
        <p:spPr>
          <a:xfrm>
            <a:off x="6026017" y="5114655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8B91FE3-0E70-4596-B4B5-05A6E76B62E0}"/>
              </a:ext>
            </a:extLst>
          </p:cNvPr>
          <p:cNvSpPr txBox="1"/>
          <p:nvPr/>
        </p:nvSpPr>
        <p:spPr>
          <a:xfrm rot="16200000">
            <a:off x="6062801" y="5370285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heat</a:t>
            </a:r>
            <a:endParaRPr lang="en-GB" sz="1600" i="1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20127DC-D23D-41D5-843A-3C98233D4C10}"/>
              </a:ext>
            </a:extLst>
          </p:cNvPr>
          <p:cNvCxnSpPr>
            <a:cxnSpLocks/>
          </p:cNvCxnSpPr>
          <p:nvPr/>
        </p:nvCxnSpPr>
        <p:spPr>
          <a:xfrm>
            <a:off x="6026017" y="4947761"/>
            <a:ext cx="87723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7038E77-0BF8-47DB-973F-D26852D199A9}"/>
              </a:ext>
            </a:extLst>
          </p:cNvPr>
          <p:cNvCxnSpPr>
            <a:cxnSpLocks/>
          </p:cNvCxnSpPr>
          <p:nvPr/>
        </p:nvCxnSpPr>
        <p:spPr>
          <a:xfrm>
            <a:off x="9051865" y="1406303"/>
            <a:ext cx="0" cy="48484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5D776F7-2B2C-456A-9069-CFF3C7DEFF9D}"/>
              </a:ext>
            </a:extLst>
          </p:cNvPr>
          <p:cNvSpPr txBox="1"/>
          <p:nvPr/>
        </p:nvSpPr>
        <p:spPr>
          <a:xfrm rot="16200000">
            <a:off x="8222981" y="5348287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heat</a:t>
            </a:r>
            <a:endParaRPr lang="en-GB" sz="1600" i="1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02A0462-B3C0-4088-8C9E-145094B6576C}"/>
              </a:ext>
            </a:extLst>
          </p:cNvPr>
          <p:cNvCxnSpPr>
            <a:cxnSpLocks/>
          </p:cNvCxnSpPr>
          <p:nvPr/>
        </p:nvCxnSpPr>
        <p:spPr>
          <a:xfrm>
            <a:off x="11203184" y="1432741"/>
            <a:ext cx="0" cy="48484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061C2E9-A659-4852-BCBC-751B9723581D}"/>
              </a:ext>
            </a:extLst>
          </p:cNvPr>
          <p:cNvSpPr txBox="1"/>
          <p:nvPr/>
        </p:nvSpPr>
        <p:spPr>
          <a:xfrm rot="16200000">
            <a:off x="10374300" y="5374725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heat</a:t>
            </a:r>
            <a:endParaRPr lang="en-GB" sz="1600" i="1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E14FD40-2463-42D0-AF91-731A841F09E0}"/>
              </a:ext>
            </a:extLst>
          </p:cNvPr>
          <p:cNvSpPr/>
          <p:nvPr/>
        </p:nvSpPr>
        <p:spPr>
          <a:xfrm>
            <a:off x="7391460" y="4623712"/>
            <a:ext cx="1167812" cy="648098"/>
          </a:xfrm>
          <a:prstGeom prst="roundRect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District heating grid</a:t>
            </a:r>
            <a:endParaRPr lang="en-GB" sz="1400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B5AD383-B2DA-4BC1-BCA5-7B6C9F392D29}"/>
              </a:ext>
            </a:extLst>
          </p:cNvPr>
          <p:cNvSpPr/>
          <p:nvPr/>
        </p:nvSpPr>
        <p:spPr>
          <a:xfrm>
            <a:off x="9542748" y="4621773"/>
            <a:ext cx="1167812" cy="64809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Heating</a:t>
            </a:r>
            <a:endParaRPr lang="en-GB" sz="1400" dirty="0">
              <a:solidFill>
                <a:schemeClr val="tx2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E248500-2A73-4975-9C6A-6ACDD4571DA5}"/>
              </a:ext>
            </a:extLst>
          </p:cNvPr>
          <p:cNvCxnSpPr>
            <a:cxnSpLocks/>
          </p:cNvCxnSpPr>
          <p:nvPr/>
        </p:nvCxnSpPr>
        <p:spPr>
          <a:xfrm>
            <a:off x="6903248" y="4945822"/>
            <a:ext cx="49086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362A653-ECE6-432C-9B76-8C6716F94992}"/>
              </a:ext>
            </a:extLst>
          </p:cNvPr>
          <p:cNvCxnSpPr>
            <a:cxnSpLocks/>
          </p:cNvCxnSpPr>
          <p:nvPr/>
        </p:nvCxnSpPr>
        <p:spPr>
          <a:xfrm>
            <a:off x="8559272" y="4945822"/>
            <a:ext cx="49086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D480FF9-D8FF-4CEF-B161-1EDEDFCDCC37}"/>
              </a:ext>
            </a:extLst>
          </p:cNvPr>
          <p:cNvCxnSpPr>
            <a:cxnSpLocks/>
          </p:cNvCxnSpPr>
          <p:nvPr/>
        </p:nvCxnSpPr>
        <p:spPr>
          <a:xfrm>
            <a:off x="9050132" y="4945822"/>
            <a:ext cx="49086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5FDB5C9-63D8-48AF-97AF-BCE2A82BCD65}"/>
              </a:ext>
            </a:extLst>
          </p:cNvPr>
          <p:cNvCxnSpPr>
            <a:cxnSpLocks/>
          </p:cNvCxnSpPr>
          <p:nvPr/>
        </p:nvCxnSpPr>
        <p:spPr>
          <a:xfrm>
            <a:off x="10710560" y="4945822"/>
            <a:ext cx="49086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051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246</Words>
  <Application>Microsoft Office PowerPoint</Application>
  <PresentationFormat>Widescreen</PresentationFormat>
  <Paragraphs>99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FRICKO Oliver</dc:creator>
  <cp:lastModifiedBy>FRICKO Oliver</cp:lastModifiedBy>
  <cp:revision>6</cp:revision>
  <dcterms:created xsi:type="dcterms:W3CDTF">2020-09-24T06:53:36Z</dcterms:created>
  <dcterms:modified xsi:type="dcterms:W3CDTF">2020-09-24T07:48:59Z</dcterms:modified>
</cp:coreProperties>
</file>