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5B"/>
    <a:srgbClr val="C5E5D7"/>
    <a:srgbClr val="7CC4A3"/>
    <a:srgbClr val="D53033"/>
    <a:srgbClr val="F2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5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8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9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5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9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7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7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13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1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8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Signal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Functional_Mock-up_Interface" TargetMode="External"/><Relationship Id="rId5" Type="http://schemas.openxmlformats.org/officeDocument/2006/relationships/hyperlink" Target="https://ru.wikipedia.org/wiki/OpenModelica" TargetMode="External"/><Relationship Id="rId4" Type="http://schemas.openxmlformats.org/officeDocument/2006/relationships/hyperlink" Target="https://ru.wikipedia.org/wiki/Modelic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7265" y="2371982"/>
            <a:ext cx="9144000" cy="1384601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D53033"/>
                </a:solidFill>
                <a:effectLst/>
                <a:latin typeface="Montserrat Medium" panose="00000600000000000000" pitchFamily="2" charset="-52"/>
                <a:cs typeface="Gotham Pro" panose="02000503040000020004" pitchFamily="2" charset="0"/>
              </a:rPr>
              <a:t>Кейс 2</a:t>
            </a:r>
            <a:br>
              <a:rPr lang="ru-RU" sz="3200" b="1" dirty="0">
                <a:solidFill>
                  <a:srgbClr val="008E5B"/>
                </a:solidFill>
                <a:effectLst/>
                <a:latin typeface="Montserrat Medium" panose="00000600000000000000" pitchFamily="2" charset="-52"/>
                <a:cs typeface="Gotham Pro" panose="02000503040000020004" pitchFamily="2" charset="0"/>
              </a:rPr>
            </a:br>
            <a:r>
              <a:rPr lang="ru-RU" sz="3200" b="1" dirty="0">
                <a:solidFill>
                  <a:srgbClr val="008E5B"/>
                </a:solidFill>
                <a:effectLst/>
                <a:latin typeface="Montserrat Medium" panose="00000600000000000000" pitchFamily="2" charset="-52"/>
                <a:cs typeface="Gotham Pro" panose="02000503040000020004" pitchFamily="2" charset="0"/>
              </a:rPr>
              <a:t>Разработка системы управления потоком транспортируемой жидкости, обеспечивающей равномерное поступление на конечный объект</a:t>
            </a:r>
            <a:endParaRPr lang="ru-RU" sz="3200" b="1" dirty="0">
              <a:solidFill>
                <a:srgbClr val="008E5B"/>
              </a:solidFill>
              <a:latin typeface="Montserrat Medium" panose="00000600000000000000" pitchFamily="2" charset="-52"/>
              <a:cs typeface="Gotham Pro" panose="02000503040000020004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1287" y="4990114"/>
            <a:ext cx="3735213" cy="940786"/>
          </a:xfrm>
        </p:spPr>
        <p:txBody>
          <a:bodyPr>
            <a:noAutofit/>
          </a:bodyPr>
          <a:lstStyle/>
          <a:p>
            <a:pPr algn="l"/>
            <a: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  <a:t>Батурина Татьяна</a:t>
            </a:r>
            <a:b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</a:br>
            <a: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  <a:t>Левыкин Михаил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3" y="5050771"/>
            <a:ext cx="396036" cy="2317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2" y="271321"/>
            <a:ext cx="2202792" cy="6288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75" y="0"/>
            <a:ext cx="4425950" cy="6858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65" y="5256677"/>
            <a:ext cx="1798635" cy="820273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667265" y="3724239"/>
            <a:ext cx="9144000" cy="364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rgbClr val="D53033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Команда </a:t>
            </a:r>
            <a:r>
              <a:rPr lang="en-US" sz="2000" b="1" dirty="0">
                <a:solidFill>
                  <a:srgbClr val="D53033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SNZ</a:t>
            </a:r>
            <a:r>
              <a:rPr lang="ru-RU" sz="2000" b="1" dirty="0">
                <a:solidFill>
                  <a:srgbClr val="D53033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, город Снежинск, Челябинская область</a:t>
            </a:r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67265" y="4168054"/>
            <a:ext cx="3735213" cy="940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  <a:t>Левыкин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404553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6" y="542404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Исходные данные</a:t>
            </a:r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46" name="Google Shape;62;p14"/>
          <p:cNvSpPr txBox="1">
            <a:spLocks/>
          </p:cNvSpPr>
          <p:nvPr/>
        </p:nvSpPr>
        <p:spPr>
          <a:xfrm>
            <a:off x="690037" y="1715579"/>
            <a:ext cx="11011288" cy="16887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Система состоит из нескольких дожимных насосных станций (ДНС) и товарного парка (ТП). ДНС предназначены для перекачки жидкости. ТП является единым приемником. В состав ДНС и ТП входят буферные ёмкости, оборудованные датчиками уровня жидкости. Насосы ДНС имеют контроллеры для внешнего включения или отключения. ДНС и ТП объединены трубопроводами. Трубопровод может состоять из нескольких сегментов различного диаметра. Допускается каскадное объединение ДНС.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Система должна обеспечивать равномерное поступление жидкости в ТП, т.е. объём жидкости, поступающей в ТП, должен быть равен пропускной способности напорного трубопровода ТП.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 настоящее время управление насосами ДНС осуществляется в ручном режиме.</a:t>
            </a:r>
          </a:p>
        </p:txBody>
      </p:sp>
      <p:sp>
        <p:nvSpPr>
          <p:cNvPr id="47" name="Google Shape;62;p14"/>
          <p:cNvSpPr txBox="1">
            <a:spLocks/>
          </p:cNvSpPr>
          <p:nvPr/>
        </p:nvSpPr>
        <p:spPr>
          <a:xfrm>
            <a:off x="690037" y="1021469"/>
            <a:ext cx="11011288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Имеется система, обеспечивающая перекачку жидкости от нескольких источников к единому приемнику.</a:t>
            </a:r>
          </a:p>
        </p:txBody>
      </p:sp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A8868522-4267-95C2-ECF3-8653F001CAD5}"/>
              </a:ext>
            </a:extLst>
          </p:cNvPr>
          <p:cNvSpPr txBox="1">
            <a:spLocks/>
          </p:cNvSpPr>
          <p:nvPr/>
        </p:nvSpPr>
        <p:spPr>
          <a:xfrm>
            <a:off x="690034" y="3399572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Задача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38533847-85D2-534C-19B7-B5DB72948FB6}"/>
              </a:ext>
            </a:extLst>
          </p:cNvPr>
          <p:cNvSpPr txBox="1">
            <a:spLocks/>
          </p:cNvSpPr>
          <p:nvPr/>
        </p:nvSpPr>
        <p:spPr>
          <a:xfrm>
            <a:off x="690035" y="3878637"/>
            <a:ext cx="11011288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Предложить концепцию автоматизированной системы управления (АСУ) для обеспечения равномерного поступления жидкости в ТП.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1A5DB3EB-995E-0952-29DC-3D3F8D0E8680}"/>
              </a:ext>
            </a:extLst>
          </p:cNvPr>
          <p:cNvSpPr txBox="1">
            <a:spLocks/>
          </p:cNvSpPr>
          <p:nvPr/>
        </p:nvSpPr>
        <p:spPr>
          <a:xfrm>
            <a:off x="690034" y="4567941"/>
            <a:ext cx="11011288" cy="5204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АСУ должна регулировать работу ДНС на основе текущих значений объёма жидкости, поступающей в буферную ёмкость ТП или ДНС, стоящей ниже по каскаду. </a:t>
            </a: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86911C3E-801E-9706-7885-F8F1A233B547}"/>
              </a:ext>
            </a:extLst>
          </p:cNvPr>
          <p:cNvSpPr txBox="1">
            <a:spLocks/>
          </p:cNvSpPr>
          <p:nvPr/>
        </p:nvSpPr>
        <p:spPr>
          <a:xfrm>
            <a:off x="690032" y="5088371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Верификация</a:t>
            </a:r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87A4B4B2-AEB3-C9BE-4AF2-D3F7FD31C5A1}"/>
              </a:ext>
            </a:extLst>
          </p:cNvPr>
          <p:cNvSpPr txBox="1">
            <a:spLocks/>
          </p:cNvSpPr>
          <p:nvPr/>
        </p:nvSpPr>
        <p:spPr>
          <a:xfrm>
            <a:off x="690033" y="5567437"/>
            <a:ext cx="11011288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Разработать прототип программного обеспечения АСУ.</a:t>
            </a:r>
          </a:p>
        </p:txBody>
      </p:sp>
    </p:spTree>
    <p:extLst>
      <p:ext uri="{BB962C8B-B14F-4D97-AF65-F5344CB8AC3E}">
        <p14:creationId xmlns:p14="http://schemas.microsoft.com/office/powerpoint/2010/main" val="131125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0C6AC5C8-D68A-C0FF-BDCE-B8D5A9B0D940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Алгоритм решения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F99DA56C-1CB2-F3A0-8BD9-B138DD9A7FD5}"/>
              </a:ext>
            </a:extLst>
          </p:cNvPr>
          <p:cNvSpPr txBox="1">
            <a:spLocks/>
          </p:cNvSpPr>
          <p:nvPr/>
        </p:nvSpPr>
        <p:spPr>
          <a:xfrm>
            <a:off x="690037" y="1706870"/>
            <a:ext cx="11011288" cy="10798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 качестве системы математического моделирования предлагается использовать язык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Modelica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 среду для разработки моделей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Систему реального времени реализовать на основе технологии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SignalR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Встраивание математической модели в систему реального времени за счет преобразования модели по стандарту </a:t>
            </a:r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Mock-up Interface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(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FMI)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C32EDE2D-EB34-677A-0FF9-7BDFD67C6BC5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1011288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Для решения задачи управления предлагается использовать математическую модель, встроенную в систему реального времени.</a:t>
            </a: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34CE386B-F9EA-9BA0-7161-04C6D6D4DB4F}"/>
              </a:ext>
            </a:extLst>
          </p:cNvPr>
          <p:cNvSpPr txBox="1">
            <a:spLocks/>
          </p:cNvSpPr>
          <p:nvPr/>
        </p:nvSpPr>
        <p:spPr>
          <a:xfrm>
            <a:off x="690036" y="278673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Определения</a:t>
            </a:r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B1630D3A-BABC-C397-4563-D01809910486}"/>
              </a:ext>
            </a:extLst>
          </p:cNvPr>
          <p:cNvSpPr txBox="1">
            <a:spLocks/>
          </p:cNvSpPr>
          <p:nvPr/>
        </p:nvSpPr>
        <p:spPr>
          <a:xfrm>
            <a:off x="690035" y="3265801"/>
            <a:ext cx="11011288" cy="8054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Modelica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объектно-ориентированный, декларативный, </a:t>
            </a:r>
            <a:r>
              <a:rPr lang="ru-RU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мультидоменный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язык моделирования для компонентно-ориентированного моделирования сложных систем, в частности, систем, содержащих механические, электрические, электронные, гидравлические, тепловые, энергетические компоненты, а также компоненты управления и компоненты, ориентированные на отдельные процессы.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4"/>
              </a:rPr>
              <a:t>https://ru.wikipedia.org/wiki/Modelica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21912FDD-6892-9403-086E-33B28B01DC87}"/>
              </a:ext>
            </a:extLst>
          </p:cNvPr>
          <p:cNvSpPr txBox="1">
            <a:spLocks/>
          </p:cNvSpPr>
          <p:nvPr/>
        </p:nvSpPr>
        <p:spPr>
          <a:xfrm>
            <a:off x="690035" y="4071267"/>
            <a:ext cx="11011288" cy="614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свободное открытое программное обеспечение для моделирования, симуляции, оптимизации и анализа сложных динамических систем.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5"/>
              </a:rPr>
              <a:t>https://ru.wikipedia.org/wiki/OpenModelica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96C9CC3F-C285-30BE-B5EB-B721FD4EBC69}"/>
              </a:ext>
            </a:extLst>
          </p:cNvPr>
          <p:cNvSpPr txBox="1">
            <a:spLocks/>
          </p:cNvSpPr>
          <p:nvPr/>
        </p:nvSpPr>
        <p:spPr>
          <a:xfrm>
            <a:off x="690035" y="4685543"/>
            <a:ext cx="11011288" cy="8054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Mock-up Interface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стандартизированный интерфейс, который используется для компьютерного моделирования сложных кибер-физических систем. Модель преобразованная к интерфейсу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 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является модулем (</a:t>
            </a: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Mock-up Unit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или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FMU)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состоящим из программы на языке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C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XML-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файла с описанием модели и, при необходимости, дополнительных данных.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6"/>
              </a:rPr>
              <a:t>https://en.wikipedia.org/wiki/Functional_Mock-up_Interface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7B6E87B9-F779-93E0-2830-3AA6992599E2}"/>
              </a:ext>
            </a:extLst>
          </p:cNvPr>
          <p:cNvSpPr txBox="1">
            <a:spLocks/>
          </p:cNvSpPr>
          <p:nvPr/>
        </p:nvSpPr>
        <p:spPr>
          <a:xfrm>
            <a:off x="690035" y="5491008"/>
            <a:ext cx="10404685" cy="614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SignalR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свободная открытая программная библиотека для сетевого взаимодействия в клиент-серверной архитектуре на основе протокола </a:t>
            </a: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WebSocket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7"/>
              </a:rPr>
              <a:t>https://en.wikipedia.org/wiki/SignalR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9026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B9898F5D-4DFA-B198-8974-8B54136833FE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Архитектура решения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0F2AD3D4-B09C-C0A9-2F89-4AA5CA91FAA7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1011288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Программное обеспечение АСУ может быть реализовано с использованием микросервисной архитектуры.</a:t>
            </a:r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2947AF8F-6042-3257-354A-1FE9D8235C7D}"/>
              </a:ext>
            </a:extLst>
          </p:cNvPr>
          <p:cNvSpPr/>
          <p:nvPr/>
        </p:nvSpPr>
        <p:spPr>
          <a:xfrm>
            <a:off x="4841966" y="2072634"/>
            <a:ext cx="3240000" cy="324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126F1182-0359-74A8-B635-894AC24A526B}"/>
              </a:ext>
            </a:extLst>
          </p:cNvPr>
          <p:cNvSpPr txBox="1">
            <a:spLocks/>
          </p:cNvSpPr>
          <p:nvPr/>
        </p:nvSpPr>
        <p:spPr>
          <a:xfrm>
            <a:off x="5259977" y="1753560"/>
            <a:ext cx="24396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Сервис моделирования</a:t>
            </a: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C#</a:t>
            </a:r>
            <a:endParaRPr lang="ru-RU" sz="1100" b="1" dirty="0">
              <a:solidFill>
                <a:srgbClr val="D53033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2C5FB2-2C3A-A107-49CD-D17CDE4F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165" y="2886819"/>
            <a:ext cx="2865120" cy="161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11038806-1F76-D4B2-11A0-29995E395E5F}"/>
              </a:ext>
            </a:extLst>
          </p:cNvPr>
          <p:cNvSpPr txBox="1">
            <a:spLocks/>
          </p:cNvSpPr>
          <p:nvPr/>
        </p:nvSpPr>
        <p:spPr>
          <a:xfrm>
            <a:off x="9667542" y="2551699"/>
            <a:ext cx="1748366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endParaRPr lang="ru-RU" sz="1100" b="1" dirty="0">
              <a:solidFill>
                <a:srgbClr val="D53033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BBC1B20-C091-4CD0-8206-54914BFD1E16}"/>
              </a:ext>
            </a:extLst>
          </p:cNvPr>
          <p:cNvSpPr/>
          <p:nvPr/>
        </p:nvSpPr>
        <p:spPr>
          <a:xfrm>
            <a:off x="5561657" y="2792634"/>
            <a:ext cx="1800000" cy="1800000"/>
          </a:xfrm>
          <a:prstGeom prst="roundRect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1F88DEFF-F584-0B9E-B524-FB7927A39D43}"/>
              </a:ext>
            </a:extLst>
          </p:cNvPr>
          <p:cNvSpPr txBox="1">
            <a:spLocks/>
          </p:cNvSpPr>
          <p:nvPr/>
        </p:nvSpPr>
        <p:spPr>
          <a:xfrm>
            <a:off x="5613291" y="3461578"/>
            <a:ext cx="1748366" cy="4621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 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</a:t>
            </a:r>
            <a:b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системы перекачки</a:t>
            </a: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108E941F-CBFF-0205-B5D5-C4F46951284F}"/>
              </a:ext>
            </a:extLst>
          </p:cNvPr>
          <p:cNvSpPr txBox="1">
            <a:spLocks/>
          </p:cNvSpPr>
          <p:nvPr/>
        </p:nvSpPr>
        <p:spPr>
          <a:xfrm>
            <a:off x="9667542" y="4498449"/>
            <a:ext cx="1748366" cy="4567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системы перекачки</a:t>
            </a:r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4CEE467D-913F-4B12-A214-CFE57DAF0D40}"/>
              </a:ext>
            </a:extLst>
          </p:cNvPr>
          <p:cNvSpPr txBox="1">
            <a:spLocks/>
          </p:cNvSpPr>
          <p:nvPr/>
        </p:nvSpPr>
        <p:spPr>
          <a:xfrm>
            <a:off x="5613290" y="2094109"/>
            <a:ext cx="1696731" cy="332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ASP.Net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1" name="Google Shape;62;p14">
            <a:extLst>
              <a:ext uri="{FF2B5EF4-FFF2-40B4-BE49-F238E27FC236}">
                <a16:creationId xmlns:a16="http://schemas.microsoft.com/office/drawing/2014/main" id="{2B6768F5-6AFA-45E9-1E5B-F6A9BA53A7A3}"/>
              </a:ext>
            </a:extLst>
          </p:cNvPr>
          <p:cNvSpPr txBox="1">
            <a:spLocks/>
          </p:cNvSpPr>
          <p:nvPr/>
        </p:nvSpPr>
        <p:spPr>
          <a:xfrm>
            <a:off x="5639108" y="2832479"/>
            <a:ext cx="1696731" cy="332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 wrapper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2" name="Цилиндр 11">
            <a:extLst>
              <a:ext uri="{FF2B5EF4-FFF2-40B4-BE49-F238E27FC236}">
                <a16:creationId xmlns:a16="http://schemas.microsoft.com/office/drawing/2014/main" id="{2BDCCE5D-5A8C-0587-F95A-08F44D1CFE70}"/>
              </a:ext>
            </a:extLst>
          </p:cNvPr>
          <p:cNvSpPr/>
          <p:nvPr/>
        </p:nvSpPr>
        <p:spPr>
          <a:xfrm>
            <a:off x="8107679" y="4979018"/>
            <a:ext cx="1001486" cy="1045028"/>
          </a:xfrm>
          <a:prstGeom prst="ca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25B21A03-AF17-D0FD-38E4-82F45CE448D3}"/>
              </a:ext>
            </a:extLst>
          </p:cNvPr>
          <p:cNvSpPr/>
          <p:nvPr/>
        </p:nvSpPr>
        <p:spPr>
          <a:xfrm rot="10800000">
            <a:off x="7264164" y="3548400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62;p14">
            <a:extLst>
              <a:ext uri="{FF2B5EF4-FFF2-40B4-BE49-F238E27FC236}">
                <a16:creationId xmlns:a16="http://schemas.microsoft.com/office/drawing/2014/main" id="{DE942EEE-DCB8-615C-CF0C-C53968E37831}"/>
              </a:ext>
            </a:extLst>
          </p:cNvPr>
          <p:cNvSpPr txBox="1">
            <a:spLocks/>
          </p:cNvSpPr>
          <p:nvPr/>
        </p:nvSpPr>
        <p:spPr>
          <a:xfrm>
            <a:off x="7132320" y="6067590"/>
            <a:ext cx="3143794" cy="5716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Параметры долговременного хранения (например, объёмы ёмкостей, пороговые значения и т.п.)</a:t>
            </a: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7763D0A9-DE2A-83B6-4B0C-8620A9BE3C05}"/>
              </a:ext>
            </a:extLst>
          </p:cNvPr>
          <p:cNvSpPr/>
          <p:nvPr/>
        </p:nvSpPr>
        <p:spPr>
          <a:xfrm rot="13446392">
            <a:off x="6880949" y="4437281"/>
            <a:ext cx="1390290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Google Shape;62;p14">
            <a:extLst>
              <a:ext uri="{FF2B5EF4-FFF2-40B4-BE49-F238E27FC236}">
                <a16:creationId xmlns:a16="http://schemas.microsoft.com/office/drawing/2014/main" id="{151B723E-620C-8CE3-5E03-1BE2228CD513}"/>
              </a:ext>
            </a:extLst>
          </p:cNvPr>
          <p:cNvSpPr txBox="1">
            <a:spLocks/>
          </p:cNvSpPr>
          <p:nvPr/>
        </p:nvSpPr>
        <p:spPr>
          <a:xfrm>
            <a:off x="7699611" y="2784890"/>
            <a:ext cx="1454331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Преобразование модели по стандарту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7" name="Облако 16">
            <a:extLst>
              <a:ext uri="{FF2B5EF4-FFF2-40B4-BE49-F238E27FC236}">
                <a16:creationId xmlns:a16="http://schemas.microsoft.com/office/drawing/2014/main" id="{0D8B28D2-0281-A3DF-6398-BBD524E1F0B6}"/>
              </a:ext>
            </a:extLst>
          </p:cNvPr>
          <p:cNvSpPr/>
          <p:nvPr/>
        </p:nvSpPr>
        <p:spPr>
          <a:xfrm>
            <a:off x="2298445" y="2700498"/>
            <a:ext cx="2384282" cy="1946750"/>
          </a:xfrm>
          <a:prstGeom prst="cloud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8E5B"/>
                </a:solidFill>
                <a:latin typeface="Montserrat Medium" panose="00000600000000000000" pitchFamily="2" charset="-52"/>
              </a:rPr>
              <a:t>SignalR</a:t>
            </a:r>
            <a:endParaRPr lang="ru-RU" sz="1400" b="1" dirty="0">
              <a:solidFill>
                <a:srgbClr val="008E5B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8B56847C-76CD-29F3-A1C6-A211CEAF49CA}"/>
              </a:ext>
            </a:extLst>
          </p:cNvPr>
          <p:cNvSpPr/>
          <p:nvPr/>
        </p:nvSpPr>
        <p:spPr>
          <a:xfrm>
            <a:off x="630128" y="2063595"/>
            <a:ext cx="720000" cy="72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C04D926F-0080-B036-8F70-B5CBB287394B}"/>
              </a:ext>
            </a:extLst>
          </p:cNvPr>
          <p:cNvSpPr/>
          <p:nvPr/>
        </p:nvSpPr>
        <p:spPr>
          <a:xfrm>
            <a:off x="1422916" y="2063595"/>
            <a:ext cx="720000" cy="72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AB4C51AB-049F-F840-DBE0-D7048D698967}"/>
              </a:ext>
            </a:extLst>
          </p:cNvPr>
          <p:cNvSpPr/>
          <p:nvPr/>
        </p:nvSpPr>
        <p:spPr>
          <a:xfrm>
            <a:off x="2502607" y="2075525"/>
            <a:ext cx="720000" cy="72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Google Shape;62;p14">
            <a:extLst>
              <a:ext uri="{FF2B5EF4-FFF2-40B4-BE49-F238E27FC236}">
                <a16:creationId xmlns:a16="http://schemas.microsoft.com/office/drawing/2014/main" id="{90657DA5-5E06-C88A-C5B6-A7F4FCB59C64}"/>
              </a:ext>
            </a:extLst>
          </p:cNvPr>
          <p:cNvSpPr txBox="1">
            <a:spLocks/>
          </p:cNvSpPr>
          <p:nvPr/>
        </p:nvSpPr>
        <p:spPr>
          <a:xfrm>
            <a:off x="2131586" y="2297621"/>
            <a:ext cx="382352" cy="2758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 . .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23" name="Google Shape;62;p14">
            <a:extLst>
              <a:ext uri="{FF2B5EF4-FFF2-40B4-BE49-F238E27FC236}">
                <a16:creationId xmlns:a16="http://schemas.microsoft.com/office/drawing/2014/main" id="{D16D1C0E-5C0A-459B-355A-6F1A4EB0470A}"/>
              </a:ext>
            </a:extLst>
          </p:cNvPr>
          <p:cNvSpPr txBox="1">
            <a:spLocks/>
          </p:cNvSpPr>
          <p:nvPr/>
        </p:nvSpPr>
        <p:spPr>
          <a:xfrm>
            <a:off x="630128" y="1756697"/>
            <a:ext cx="2592479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Сервисы управления ДНС</a:t>
            </a:r>
          </a:p>
        </p:txBody>
      </p:sp>
      <p:sp>
        <p:nvSpPr>
          <p:cNvPr id="24" name="Стрелка: влево-вправо 23">
            <a:extLst>
              <a:ext uri="{FF2B5EF4-FFF2-40B4-BE49-F238E27FC236}">
                <a16:creationId xmlns:a16="http://schemas.microsoft.com/office/drawing/2014/main" id="{33480786-18E2-CDEB-F19E-74DCB9802747}"/>
              </a:ext>
            </a:extLst>
          </p:cNvPr>
          <p:cNvSpPr/>
          <p:nvPr/>
        </p:nvSpPr>
        <p:spPr>
          <a:xfrm rot="13442032">
            <a:off x="2768287" y="2607060"/>
            <a:ext cx="840665" cy="297599"/>
          </a:xfrm>
          <a:prstGeom prst="left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лево-вправо 25">
            <a:extLst>
              <a:ext uri="{FF2B5EF4-FFF2-40B4-BE49-F238E27FC236}">
                <a16:creationId xmlns:a16="http://schemas.microsoft.com/office/drawing/2014/main" id="{FC381CF7-31D1-4CD3-1D75-93E625AA2428}"/>
              </a:ext>
            </a:extLst>
          </p:cNvPr>
          <p:cNvSpPr/>
          <p:nvPr/>
        </p:nvSpPr>
        <p:spPr>
          <a:xfrm rot="13442032">
            <a:off x="1630796" y="2804769"/>
            <a:ext cx="1411443" cy="297599"/>
          </a:xfrm>
          <a:prstGeom prst="left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лево-вправо 26">
            <a:extLst>
              <a:ext uri="{FF2B5EF4-FFF2-40B4-BE49-F238E27FC236}">
                <a16:creationId xmlns:a16="http://schemas.microsoft.com/office/drawing/2014/main" id="{CBDDDAB0-0F07-6840-DB96-7215295A3B20}"/>
              </a:ext>
            </a:extLst>
          </p:cNvPr>
          <p:cNvSpPr/>
          <p:nvPr/>
        </p:nvSpPr>
        <p:spPr>
          <a:xfrm rot="13442032">
            <a:off x="645951" y="3162906"/>
            <a:ext cx="2312591" cy="297599"/>
          </a:xfrm>
          <a:prstGeom prst="left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Шестиугольник 27">
            <a:extLst>
              <a:ext uri="{FF2B5EF4-FFF2-40B4-BE49-F238E27FC236}">
                <a16:creationId xmlns:a16="http://schemas.microsoft.com/office/drawing/2014/main" id="{86F12670-0AEA-C9D7-1E3B-A5398278793B}"/>
              </a:ext>
            </a:extLst>
          </p:cNvPr>
          <p:cNvSpPr/>
          <p:nvPr/>
        </p:nvSpPr>
        <p:spPr>
          <a:xfrm>
            <a:off x="625783" y="5356194"/>
            <a:ext cx="720000" cy="72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Google Shape;62;p14">
            <a:extLst>
              <a:ext uri="{FF2B5EF4-FFF2-40B4-BE49-F238E27FC236}">
                <a16:creationId xmlns:a16="http://schemas.microsoft.com/office/drawing/2014/main" id="{2B727031-4C39-29B3-19CD-9B123D8FCE8A}"/>
              </a:ext>
            </a:extLst>
          </p:cNvPr>
          <p:cNvSpPr txBox="1">
            <a:spLocks/>
          </p:cNvSpPr>
          <p:nvPr/>
        </p:nvSpPr>
        <p:spPr>
          <a:xfrm>
            <a:off x="140583" y="4932120"/>
            <a:ext cx="1205200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Сервис контроля ТП</a:t>
            </a:r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0CD0142A-D58E-EE96-A3EB-E643025F6695}"/>
              </a:ext>
            </a:extLst>
          </p:cNvPr>
          <p:cNvSpPr/>
          <p:nvPr/>
        </p:nvSpPr>
        <p:spPr>
          <a:xfrm rot="19234105">
            <a:off x="1113298" y="4672798"/>
            <a:ext cx="2000090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Google Shape;62;p14">
            <a:extLst>
              <a:ext uri="{FF2B5EF4-FFF2-40B4-BE49-F238E27FC236}">
                <a16:creationId xmlns:a16="http://schemas.microsoft.com/office/drawing/2014/main" id="{865F312D-07B5-F403-9951-60D246C486E7}"/>
              </a:ext>
            </a:extLst>
          </p:cNvPr>
          <p:cNvSpPr txBox="1">
            <a:spLocks/>
          </p:cNvSpPr>
          <p:nvPr/>
        </p:nvSpPr>
        <p:spPr>
          <a:xfrm>
            <a:off x="7514039" y="4281740"/>
            <a:ext cx="1454331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Интерфейс параметров модели</a:t>
            </a:r>
          </a:p>
        </p:txBody>
      </p:sp>
      <p:sp>
        <p:nvSpPr>
          <p:cNvPr id="32" name="Google Shape;62;p14">
            <a:extLst>
              <a:ext uri="{FF2B5EF4-FFF2-40B4-BE49-F238E27FC236}">
                <a16:creationId xmlns:a16="http://schemas.microsoft.com/office/drawing/2014/main" id="{8765EFDD-AC99-032E-A081-DD7AA18A3741}"/>
              </a:ext>
            </a:extLst>
          </p:cNvPr>
          <p:cNvSpPr txBox="1">
            <a:spLocks/>
          </p:cNvSpPr>
          <p:nvPr/>
        </p:nvSpPr>
        <p:spPr>
          <a:xfrm>
            <a:off x="4030451" y="4222404"/>
            <a:ext cx="1401187" cy="60809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Интерфейс результатов моделирования</a:t>
            </a:r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C9EA0587-31C6-FF48-EE12-2F4748327D76}"/>
              </a:ext>
            </a:extLst>
          </p:cNvPr>
          <p:cNvSpPr/>
          <p:nvPr/>
        </p:nvSpPr>
        <p:spPr>
          <a:xfrm>
            <a:off x="4115243" y="3241427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Google Shape;62;p14">
            <a:extLst>
              <a:ext uri="{FF2B5EF4-FFF2-40B4-BE49-F238E27FC236}">
                <a16:creationId xmlns:a16="http://schemas.microsoft.com/office/drawing/2014/main" id="{8937DD66-8FC4-66AF-839E-E933F4F1D072}"/>
              </a:ext>
            </a:extLst>
          </p:cNvPr>
          <p:cNvSpPr txBox="1">
            <a:spLocks/>
          </p:cNvSpPr>
          <p:nvPr/>
        </p:nvSpPr>
        <p:spPr>
          <a:xfrm>
            <a:off x="4231006" y="2427839"/>
            <a:ext cx="1205014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Интерфейс параметров модели</a:t>
            </a:r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E0D11C9B-BFF6-1A8C-AFA6-4C3E15D559B4}"/>
              </a:ext>
            </a:extLst>
          </p:cNvPr>
          <p:cNvSpPr/>
          <p:nvPr/>
        </p:nvSpPr>
        <p:spPr>
          <a:xfrm rot="10800000">
            <a:off x="3919466" y="3579226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C57D51C-9812-B326-CAB8-B1E76F8A8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187" y="5262776"/>
            <a:ext cx="2073907" cy="1121835"/>
          </a:xfrm>
          <a:prstGeom prst="rect">
            <a:avLst/>
          </a:prstGeom>
          <a:ln>
            <a:solidFill>
              <a:srgbClr val="008E5B"/>
            </a:solidFill>
          </a:ln>
        </p:spPr>
      </p:pic>
      <p:sp>
        <p:nvSpPr>
          <p:cNvPr id="41" name="Стрелка: вправо 40">
            <a:extLst>
              <a:ext uri="{FF2B5EF4-FFF2-40B4-BE49-F238E27FC236}">
                <a16:creationId xmlns:a16="http://schemas.microsoft.com/office/drawing/2014/main" id="{EFDCA160-DC27-D21B-610A-058ADC26ACB3}"/>
              </a:ext>
            </a:extLst>
          </p:cNvPr>
          <p:cNvSpPr/>
          <p:nvPr/>
        </p:nvSpPr>
        <p:spPr>
          <a:xfrm rot="5400000">
            <a:off x="2857661" y="4741328"/>
            <a:ext cx="1390290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Google Shape;62;p14">
            <a:extLst>
              <a:ext uri="{FF2B5EF4-FFF2-40B4-BE49-F238E27FC236}">
                <a16:creationId xmlns:a16="http://schemas.microsoft.com/office/drawing/2014/main" id="{2155D9D9-2EFF-D850-B4E3-26F474730902}"/>
              </a:ext>
            </a:extLst>
          </p:cNvPr>
          <p:cNvSpPr txBox="1">
            <a:spLocks/>
          </p:cNvSpPr>
          <p:nvPr/>
        </p:nvSpPr>
        <p:spPr>
          <a:xfrm>
            <a:off x="2133686" y="4817276"/>
            <a:ext cx="12619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UI </a:t>
            </a: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системы мониторинга</a:t>
            </a:r>
          </a:p>
        </p:txBody>
      </p:sp>
      <p:sp>
        <p:nvSpPr>
          <p:cNvPr id="42" name="Google Shape;62;p14">
            <a:extLst>
              <a:ext uri="{FF2B5EF4-FFF2-40B4-BE49-F238E27FC236}">
                <a16:creationId xmlns:a16="http://schemas.microsoft.com/office/drawing/2014/main" id="{09C07EAE-0DC9-2F3A-ECA6-D43A25FD5402}"/>
              </a:ext>
            </a:extLst>
          </p:cNvPr>
          <p:cNvSpPr txBox="1">
            <a:spLocks/>
          </p:cNvSpPr>
          <p:nvPr/>
        </p:nvSpPr>
        <p:spPr>
          <a:xfrm>
            <a:off x="1450809" y="6379277"/>
            <a:ext cx="2467813" cy="3294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Web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-приложение,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JavaScript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43" name="AutoShape 4">
            <a:extLst>
              <a:ext uri="{FF2B5EF4-FFF2-40B4-BE49-F238E27FC236}">
                <a16:creationId xmlns:a16="http://schemas.microsoft.com/office/drawing/2014/main" id="{4F537E68-0161-03FB-C1F8-7C8342865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459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16AFB80-09BE-ED5C-D88C-3C5D533C5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742" y="5386932"/>
            <a:ext cx="1534091" cy="989673"/>
          </a:xfrm>
          <a:prstGeom prst="rect">
            <a:avLst/>
          </a:prstGeom>
        </p:spPr>
      </p:pic>
      <p:sp>
        <p:nvSpPr>
          <p:cNvPr id="47" name="Google Shape;62;p14">
            <a:extLst>
              <a:ext uri="{FF2B5EF4-FFF2-40B4-BE49-F238E27FC236}">
                <a16:creationId xmlns:a16="http://schemas.microsoft.com/office/drawing/2014/main" id="{F268EFE8-EEF0-CFCD-C4ED-D9FD28E03DA4}"/>
              </a:ext>
            </a:extLst>
          </p:cNvPr>
          <p:cNvSpPr txBox="1">
            <a:spLocks/>
          </p:cNvSpPr>
          <p:nvPr/>
        </p:nvSpPr>
        <p:spPr>
          <a:xfrm>
            <a:off x="3886529" y="6376605"/>
            <a:ext cx="2073907" cy="3294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Desktop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-приложение,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C#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48" name="Google Shape;62;p14">
            <a:extLst>
              <a:ext uri="{FF2B5EF4-FFF2-40B4-BE49-F238E27FC236}">
                <a16:creationId xmlns:a16="http://schemas.microsoft.com/office/drawing/2014/main" id="{C3CBD519-63FA-7792-F4E4-341A641244A6}"/>
              </a:ext>
            </a:extLst>
          </p:cNvPr>
          <p:cNvSpPr txBox="1">
            <a:spLocks/>
          </p:cNvSpPr>
          <p:nvPr/>
        </p:nvSpPr>
        <p:spPr>
          <a:xfrm>
            <a:off x="4242889" y="4949194"/>
            <a:ext cx="12619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UI </a:t>
            </a: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оператора системы</a:t>
            </a:r>
          </a:p>
        </p:txBody>
      </p:sp>
      <p:sp>
        <p:nvSpPr>
          <p:cNvPr id="49" name="Стрелка: вправо 48">
            <a:extLst>
              <a:ext uri="{FF2B5EF4-FFF2-40B4-BE49-F238E27FC236}">
                <a16:creationId xmlns:a16="http://schemas.microsoft.com/office/drawing/2014/main" id="{75D61873-AC90-F9B2-1286-86E554B156D7}"/>
              </a:ext>
            </a:extLst>
          </p:cNvPr>
          <p:cNvSpPr/>
          <p:nvPr/>
        </p:nvSpPr>
        <p:spPr>
          <a:xfrm rot="18603325">
            <a:off x="5304633" y="4720676"/>
            <a:ext cx="1502191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: вправо 49">
            <a:extLst>
              <a:ext uri="{FF2B5EF4-FFF2-40B4-BE49-F238E27FC236}">
                <a16:creationId xmlns:a16="http://schemas.microsoft.com/office/drawing/2014/main" id="{4A07DACC-DC17-91B8-763B-AE7B90EC24A3}"/>
              </a:ext>
            </a:extLst>
          </p:cNvPr>
          <p:cNvSpPr/>
          <p:nvPr/>
        </p:nvSpPr>
        <p:spPr>
          <a:xfrm>
            <a:off x="5745621" y="5701038"/>
            <a:ext cx="2336345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96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B9898F5D-4DFA-B198-8974-8B54136833FE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Архитектура прототипа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0F2AD3D4-B09C-C0A9-2F89-4AA5CA91FAA7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1011288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Прототип предназначен для демонстрации моделирования работы ДНС в реальном времени.</a:t>
            </a:r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2947AF8F-6042-3257-354A-1FE9D8235C7D}"/>
              </a:ext>
            </a:extLst>
          </p:cNvPr>
          <p:cNvSpPr/>
          <p:nvPr/>
        </p:nvSpPr>
        <p:spPr>
          <a:xfrm>
            <a:off x="4841966" y="2159726"/>
            <a:ext cx="3240000" cy="324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126F1182-0359-74A8-B635-894AC24A526B}"/>
              </a:ext>
            </a:extLst>
          </p:cNvPr>
          <p:cNvSpPr txBox="1">
            <a:spLocks/>
          </p:cNvSpPr>
          <p:nvPr/>
        </p:nvSpPr>
        <p:spPr>
          <a:xfrm>
            <a:off x="5259977" y="1840652"/>
            <a:ext cx="24396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Сервис моделирования</a:t>
            </a: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C#</a:t>
            </a:r>
            <a:endParaRPr lang="ru-RU" sz="1100" b="1" dirty="0">
              <a:solidFill>
                <a:srgbClr val="D53033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2C5FB2-2C3A-A107-49CD-D17CDE4F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165" y="2973911"/>
            <a:ext cx="2865120" cy="161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11038806-1F76-D4B2-11A0-29995E395E5F}"/>
              </a:ext>
            </a:extLst>
          </p:cNvPr>
          <p:cNvSpPr txBox="1">
            <a:spLocks/>
          </p:cNvSpPr>
          <p:nvPr/>
        </p:nvSpPr>
        <p:spPr>
          <a:xfrm>
            <a:off x="9667542" y="2638791"/>
            <a:ext cx="1748366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endParaRPr lang="ru-RU" sz="1100" b="1" dirty="0">
              <a:solidFill>
                <a:srgbClr val="D53033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BBC1B20-C091-4CD0-8206-54914BFD1E16}"/>
              </a:ext>
            </a:extLst>
          </p:cNvPr>
          <p:cNvSpPr/>
          <p:nvPr/>
        </p:nvSpPr>
        <p:spPr>
          <a:xfrm>
            <a:off x="5561657" y="2879726"/>
            <a:ext cx="1800000" cy="1800000"/>
          </a:xfrm>
          <a:prstGeom prst="roundRect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1F88DEFF-F584-0B9E-B524-FB7927A39D43}"/>
              </a:ext>
            </a:extLst>
          </p:cNvPr>
          <p:cNvSpPr txBox="1">
            <a:spLocks/>
          </p:cNvSpPr>
          <p:nvPr/>
        </p:nvSpPr>
        <p:spPr>
          <a:xfrm>
            <a:off x="5613291" y="3548670"/>
            <a:ext cx="1748366" cy="4621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 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</a:t>
            </a:r>
            <a:b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ДНС</a:t>
            </a: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108E941F-CBFF-0205-B5D5-C4F46951284F}"/>
              </a:ext>
            </a:extLst>
          </p:cNvPr>
          <p:cNvSpPr txBox="1">
            <a:spLocks/>
          </p:cNvSpPr>
          <p:nvPr/>
        </p:nvSpPr>
        <p:spPr>
          <a:xfrm>
            <a:off x="9667542" y="4585541"/>
            <a:ext cx="1748366" cy="4567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ДНС</a:t>
            </a:r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4CEE467D-913F-4B12-A214-CFE57DAF0D40}"/>
              </a:ext>
            </a:extLst>
          </p:cNvPr>
          <p:cNvSpPr txBox="1">
            <a:spLocks/>
          </p:cNvSpPr>
          <p:nvPr/>
        </p:nvSpPr>
        <p:spPr>
          <a:xfrm>
            <a:off x="5613290" y="2181201"/>
            <a:ext cx="1696731" cy="332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ASP.Net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1" name="Google Shape;62;p14">
            <a:extLst>
              <a:ext uri="{FF2B5EF4-FFF2-40B4-BE49-F238E27FC236}">
                <a16:creationId xmlns:a16="http://schemas.microsoft.com/office/drawing/2014/main" id="{2B6768F5-6AFA-45E9-1E5B-F6A9BA53A7A3}"/>
              </a:ext>
            </a:extLst>
          </p:cNvPr>
          <p:cNvSpPr txBox="1">
            <a:spLocks/>
          </p:cNvSpPr>
          <p:nvPr/>
        </p:nvSpPr>
        <p:spPr>
          <a:xfrm>
            <a:off x="5639108" y="2919571"/>
            <a:ext cx="1696731" cy="332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 wrapper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25B21A03-AF17-D0FD-38E4-82F45CE448D3}"/>
              </a:ext>
            </a:extLst>
          </p:cNvPr>
          <p:cNvSpPr/>
          <p:nvPr/>
        </p:nvSpPr>
        <p:spPr>
          <a:xfrm rot="10800000">
            <a:off x="7264164" y="3635492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Google Shape;62;p14">
            <a:extLst>
              <a:ext uri="{FF2B5EF4-FFF2-40B4-BE49-F238E27FC236}">
                <a16:creationId xmlns:a16="http://schemas.microsoft.com/office/drawing/2014/main" id="{151B723E-620C-8CE3-5E03-1BE2228CD513}"/>
              </a:ext>
            </a:extLst>
          </p:cNvPr>
          <p:cNvSpPr txBox="1">
            <a:spLocks/>
          </p:cNvSpPr>
          <p:nvPr/>
        </p:nvSpPr>
        <p:spPr>
          <a:xfrm>
            <a:off x="7699611" y="2871982"/>
            <a:ext cx="1454331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Преобразование модели по стандарту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7" name="Облако 16">
            <a:extLst>
              <a:ext uri="{FF2B5EF4-FFF2-40B4-BE49-F238E27FC236}">
                <a16:creationId xmlns:a16="http://schemas.microsoft.com/office/drawing/2014/main" id="{0D8B28D2-0281-A3DF-6398-BBD524E1F0B6}"/>
              </a:ext>
            </a:extLst>
          </p:cNvPr>
          <p:cNvSpPr/>
          <p:nvPr/>
        </p:nvSpPr>
        <p:spPr>
          <a:xfrm>
            <a:off x="2298445" y="2787590"/>
            <a:ext cx="2384282" cy="1946750"/>
          </a:xfrm>
          <a:prstGeom prst="cloud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8E5B"/>
                </a:solidFill>
                <a:latin typeface="Montserrat Medium" panose="00000600000000000000" pitchFamily="2" charset="-52"/>
              </a:rPr>
              <a:t>SignalR</a:t>
            </a:r>
            <a:endParaRPr lang="ru-RU" sz="1400" b="1" dirty="0">
              <a:solidFill>
                <a:srgbClr val="008E5B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2" name="Google Shape;62;p14">
            <a:extLst>
              <a:ext uri="{FF2B5EF4-FFF2-40B4-BE49-F238E27FC236}">
                <a16:creationId xmlns:a16="http://schemas.microsoft.com/office/drawing/2014/main" id="{8765EFDD-AC99-032E-A081-DD7AA18A3741}"/>
              </a:ext>
            </a:extLst>
          </p:cNvPr>
          <p:cNvSpPr txBox="1">
            <a:spLocks/>
          </p:cNvSpPr>
          <p:nvPr/>
        </p:nvSpPr>
        <p:spPr>
          <a:xfrm>
            <a:off x="4030451" y="4309496"/>
            <a:ext cx="1401187" cy="60809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Интерфейс результатов моделирования</a:t>
            </a:r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E0D11C9B-BFF6-1A8C-AFA6-4C3E15D559B4}"/>
              </a:ext>
            </a:extLst>
          </p:cNvPr>
          <p:cNvSpPr/>
          <p:nvPr/>
        </p:nvSpPr>
        <p:spPr>
          <a:xfrm rot="10800000">
            <a:off x="3919466" y="3666318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C57D51C-9812-B326-CAB8-B1E76F8A8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26" y="4481354"/>
            <a:ext cx="2073907" cy="1121835"/>
          </a:xfrm>
          <a:prstGeom prst="rect">
            <a:avLst/>
          </a:prstGeom>
          <a:ln>
            <a:solidFill>
              <a:srgbClr val="008E5B"/>
            </a:solidFill>
          </a:ln>
        </p:spPr>
      </p:pic>
      <p:sp>
        <p:nvSpPr>
          <p:cNvPr id="41" name="Стрелка: вправо 40">
            <a:extLst>
              <a:ext uri="{FF2B5EF4-FFF2-40B4-BE49-F238E27FC236}">
                <a16:creationId xmlns:a16="http://schemas.microsoft.com/office/drawing/2014/main" id="{EFDCA160-DC27-D21B-610A-058ADC26ACB3}"/>
              </a:ext>
            </a:extLst>
          </p:cNvPr>
          <p:cNvSpPr/>
          <p:nvPr/>
        </p:nvSpPr>
        <p:spPr>
          <a:xfrm rot="8483121">
            <a:off x="1768902" y="4437034"/>
            <a:ext cx="1390290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Google Shape;62;p14">
            <a:extLst>
              <a:ext uri="{FF2B5EF4-FFF2-40B4-BE49-F238E27FC236}">
                <a16:creationId xmlns:a16="http://schemas.microsoft.com/office/drawing/2014/main" id="{2155D9D9-2EFF-D850-B4E3-26F474730902}"/>
              </a:ext>
            </a:extLst>
          </p:cNvPr>
          <p:cNvSpPr txBox="1">
            <a:spLocks/>
          </p:cNvSpPr>
          <p:nvPr/>
        </p:nvSpPr>
        <p:spPr>
          <a:xfrm>
            <a:off x="630225" y="4035854"/>
            <a:ext cx="12619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UI </a:t>
            </a: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системы мониторинга</a:t>
            </a:r>
          </a:p>
        </p:txBody>
      </p:sp>
      <p:sp>
        <p:nvSpPr>
          <p:cNvPr id="42" name="Google Shape;62;p14">
            <a:extLst>
              <a:ext uri="{FF2B5EF4-FFF2-40B4-BE49-F238E27FC236}">
                <a16:creationId xmlns:a16="http://schemas.microsoft.com/office/drawing/2014/main" id="{09C07EAE-0DC9-2F3A-ECA6-D43A25FD5402}"/>
              </a:ext>
            </a:extLst>
          </p:cNvPr>
          <p:cNvSpPr txBox="1">
            <a:spLocks/>
          </p:cNvSpPr>
          <p:nvPr/>
        </p:nvSpPr>
        <p:spPr>
          <a:xfrm>
            <a:off x="209006" y="5597855"/>
            <a:ext cx="2206155" cy="3294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Web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-приложение,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JavaScript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43" name="AutoShape 4">
            <a:extLst>
              <a:ext uri="{FF2B5EF4-FFF2-40B4-BE49-F238E27FC236}">
                <a16:creationId xmlns:a16="http://schemas.microsoft.com/office/drawing/2014/main" id="{4F537E68-0161-03FB-C1F8-7C8342865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330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3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6" y="542404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ДНС</a:t>
            </a:r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46" name="Google Shape;62;p14"/>
          <p:cNvSpPr txBox="1">
            <a:spLocks/>
          </p:cNvSpPr>
          <p:nvPr/>
        </p:nvSpPr>
        <p:spPr>
          <a:xfrm>
            <a:off x="9065623" y="1715579"/>
            <a:ext cx="2635702" cy="16887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</p:txBody>
      </p:sp>
      <p:sp>
        <p:nvSpPr>
          <p:cNvPr id="47" name="Google Shape;62;p14"/>
          <p:cNvSpPr txBox="1">
            <a:spLocks/>
          </p:cNvSpPr>
          <p:nvPr/>
        </p:nvSpPr>
        <p:spPr>
          <a:xfrm>
            <a:off x="8038011" y="1021469"/>
            <a:ext cx="3663314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ДНС.</a:t>
            </a:r>
            <a:endParaRPr lang="ru-RU" sz="2000" b="1" dirty="0">
              <a:solidFill>
                <a:srgbClr val="C00000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1CAF22-7067-7AD6-6466-0209A2009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26" y="1298072"/>
            <a:ext cx="7395127" cy="51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5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4032" y="4505889"/>
            <a:ext cx="6457036" cy="628862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8E5B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СПАСИБО 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2" y="271321"/>
            <a:ext cx="2202792" cy="6288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75" y="0"/>
            <a:ext cx="4425950" cy="6858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65" y="5256677"/>
            <a:ext cx="1798635" cy="8202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B63F5B-702A-B8A3-2CF4-4D2CBFD045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2" b="3102"/>
          <a:stretch>
            <a:fillRect/>
          </a:stretch>
        </p:blipFill>
        <p:spPr>
          <a:xfrm>
            <a:off x="3041246" y="1309596"/>
            <a:ext cx="1536171" cy="1440161"/>
          </a:xfrm>
          <a:prstGeom prst="ellipse">
            <a:avLst/>
          </a:prstGeom>
          <a:effectLst>
            <a:glow rad="228600">
              <a:srgbClr val="008E5B">
                <a:alpha val="40000"/>
              </a:srgbClr>
            </a:glo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0291B5-B53E-F323-2E85-BB6841122C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1" b="14841"/>
          <a:stretch>
            <a:fillRect/>
          </a:stretch>
        </p:blipFill>
        <p:spPr>
          <a:xfrm>
            <a:off x="5344897" y="1309596"/>
            <a:ext cx="1536171" cy="1440161"/>
          </a:xfrm>
          <a:prstGeom prst="ellipse">
            <a:avLst/>
          </a:prstGeom>
          <a:effectLst>
            <a:glow rad="228600">
              <a:srgbClr val="008E5B">
                <a:alpha val="40000"/>
              </a:srgbClr>
            </a:glo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F9B23F-7C15-72B0-56AA-BCC2E51AEDD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21874"/>
          <a:stretch/>
        </p:blipFill>
        <p:spPr>
          <a:xfrm>
            <a:off x="737595" y="1309595"/>
            <a:ext cx="1536171" cy="1440161"/>
          </a:xfrm>
          <a:prstGeom prst="ellipse">
            <a:avLst/>
          </a:prstGeom>
          <a:effectLst>
            <a:glow rad="228600">
              <a:srgbClr val="008E5B">
                <a:alpha val="40000"/>
              </a:srgbClr>
            </a:glow>
          </a:effectLst>
        </p:spPr>
      </p:pic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B5DE8705-4570-416A-9FE2-3CB2459BA098}"/>
              </a:ext>
            </a:extLst>
          </p:cNvPr>
          <p:cNvSpPr txBox="1">
            <a:spLocks/>
          </p:cNvSpPr>
          <p:nvPr/>
        </p:nvSpPr>
        <p:spPr>
          <a:xfrm>
            <a:off x="737595" y="3067452"/>
            <a:ext cx="1536171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Левыкин Алексей</a:t>
            </a:r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7233024D-6B20-C9BE-A462-029C2EC52A6D}"/>
              </a:ext>
            </a:extLst>
          </p:cNvPr>
          <p:cNvSpPr txBox="1">
            <a:spLocks/>
          </p:cNvSpPr>
          <p:nvPr/>
        </p:nvSpPr>
        <p:spPr>
          <a:xfrm>
            <a:off x="3041246" y="3067452"/>
            <a:ext cx="1536171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Батурина Татьяна</a:t>
            </a: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47A1F984-F2D0-A9B5-6F9D-19461A28929D}"/>
              </a:ext>
            </a:extLst>
          </p:cNvPr>
          <p:cNvSpPr txBox="1">
            <a:spLocks/>
          </p:cNvSpPr>
          <p:nvPr/>
        </p:nvSpPr>
        <p:spPr>
          <a:xfrm>
            <a:off x="5344897" y="3067452"/>
            <a:ext cx="1536171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Левыкин Михаил</a:t>
            </a:r>
          </a:p>
        </p:txBody>
      </p:sp>
      <p:sp>
        <p:nvSpPr>
          <p:cNvPr id="13" name="Google Shape;62;p14">
            <a:extLst>
              <a:ext uri="{FF2B5EF4-FFF2-40B4-BE49-F238E27FC236}">
                <a16:creationId xmlns:a16="http://schemas.microsoft.com/office/drawing/2014/main" id="{A8323C3B-5FAA-8405-C94C-957A2EFC9AF9}"/>
              </a:ext>
            </a:extLst>
          </p:cNvPr>
          <p:cNvSpPr txBox="1">
            <a:spLocks/>
          </p:cNvSpPr>
          <p:nvPr/>
        </p:nvSpPr>
        <p:spPr>
          <a:xfrm>
            <a:off x="903173" y="3759166"/>
            <a:ext cx="1205014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Старший разработчик, Альфа-Банк</a:t>
            </a:r>
          </a:p>
        </p:txBody>
      </p:sp>
      <p:sp>
        <p:nvSpPr>
          <p:cNvPr id="14" name="Google Shape;62;p14">
            <a:extLst>
              <a:ext uri="{FF2B5EF4-FFF2-40B4-BE49-F238E27FC236}">
                <a16:creationId xmlns:a16="http://schemas.microsoft.com/office/drawing/2014/main" id="{DA3F4A08-260C-16B4-EC2C-43D97B495062}"/>
              </a:ext>
            </a:extLst>
          </p:cNvPr>
          <p:cNvSpPr txBox="1">
            <a:spLocks/>
          </p:cNvSpPr>
          <p:nvPr/>
        </p:nvSpPr>
        <p:spPr>
          <a:xfrm>
            <a:off x="3126377" y="3759166"/>
            <a:ext cx="1451039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Ведущий специалист,</a:t>
            </a:r>
          </a:p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АУ Информком</a:t>
            </a:r>
          </a:p>
        </p:txBody>
      </p:sp>
      <p:sp>
        <p:nvSpPr>
          <p:cNvPr id="15" name="Google Shape;62;p14">
            <a:extLst>
              <a:ext uri="{FF2B5EF4-FFF2-40B4-BE49-F238E27FC236}">
                <a16:creationId xmlns:a16="http://schemas.microsoft.com/office/drawing/2014/main" id="{5F326A3B-3746-036F-E345-4A42ECD08C0E}"/>
              </a:ext>
            </a:extLst>
          </p:cNvPr>
          <p:cNvSpPr txBox="1">
            <a:spLocks/>
          </p:cNvSpPr>
          <p:nvPr/>
        </p:nvSpPr>
        <p:spPr>
          <a:xfrm>
            <a:off x="5370480" y="3759082"/>
            <a:ext cx="1451039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Студент,</a:t>
            </a:r>
            <a:b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ИРИТ-РТФ УрФУ </a:t>
            </a:r>
            <a:b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им. Б.Н. Ельцина</a:t>
            </a:r>
          </a:p>
        </p:txBody>
      </p:sp>
    </p:spTree>
    <p:extLst>
      <p:ext uri="{BB962C8B-B14F-4D97-AF65-F5344CB8AC3E}">
        <p14:creationId xmlns:p14="http://schemas.microsoft.com/office/powerpoint/2010/main" val="22901659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620</Words>
  <Application>Microsoft Office PowerPoint</Application>
  <PresentationFormat>Широкоэкранный</PresentationFormat>
  <Paragraphs>73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 Light</vt:lpstr>
      <vt:lpstr>Montserrat Medium</vt:lpstr>
      <vt:lpstr>Тема Office</vt:lpstr>
      <vt:lpstr>Кейс 2 Разработка системы управления потоком транспортируемой жидкости, обеспечивающей равномерное поступление на конечный объект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РЕГИОНАЛЬНАЯ КОНФЕРЕНЦИЯ ТРУДОВЫХ КОЛЛЕКТИВОВ ГРУППЫ «ТАТНЕФТЬ»</dc:title>
  <dc:creator>Мария Степанова</dc:creator>
  <cp:lastModifiedBy>Алексей Левыкин</cp:lastModifiedBy>
  <cp:revision>96</cp:revision>
  <dcterms:created xsi:type="dcterms:W3CDTF">2023-04-24T06:50:16Z</dcterms:created>
  <dcterms:modified xsi:type="dcterms:W3CDTF">2023-08-20T00:26:58Z</dcterms:modified>
</cp:coreProperties>
</file>