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68" r:id="rId6"/>
    <p:sldId id="270" r:id="rId7"/>
    <p:sldId id="269" r:id="rId8"/>
    <p:sldId id="27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5B"/>
    <a:srgbClr val="C5E5D7"/>
    <a:srgbClr val="7CC4A3"/>
    <a:srgbClr val="D53033"/>
    <a:srgbClr val="F2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Sign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unctional_Mock-up_Interface" TargetMode="External"/><Relationship Id="rId5" Type="http://schemas.openxmlformats.org/officeDocument/2006/relationships/hyperlink" Target="https://ru.wikipedia.org/wiki/OpenModelica" TargetMode="External"/><Relationship Id="rId4" Type="http://schemas.openxmlformats.org/officeDocument/2006/relationships/hyperlink" Target="https://ru.wikipedia.org/wiki/Model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vykin/techstorm" TargetMode="External"/><Relationship Id="rId7" Type="http://schemas.openxmlformats.org/officeDocument/2006/relationships/hyperlink" Target="https://sites.ecse.rpi.edu/~vanfrl/documents/publications/conference/2022/CP220_MdC_Modelica_RealTime_dSPACE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225019365_The_Modelica_Fluid_and_Media_Library_for_Modeling_of_Incompressible_and_Compressible_Thermo-Fluid_Pipe_Networks" TargetMode="External"/><Relationship Id="rId5" Type="http://schemas.openxmlformats.org/officeDocument/2006/relationships/hyperlink" Target="https://simulationresearch.lbl.gov/wetter/download/2013-IBPSA-Pang-Dye-Nouidui-Wetter-Deringer.pdf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D53033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Кейс 2</a:t>
            </a:r>
            <a:b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</a:br>
            <a: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Разработка системы управления потоком транспортируемой жидкости, обеспечивающей равномерное поступление на конечный объект</a:t>
            </a:r>
            <a:endParaRPr lang="ru-RU" sz="3200" b="1" dirty="0">
              <a:solidFill>
                <a:srgbClr val="008E5B"/>
              </a:solidFill>
              <a:latin typeface="Montserrat Medium" panose="00000600000000000000" pitchFamily="2" charset="-52"/>
              <a:cs typeface="Gotham Pro" panose="0200050304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940786"/>
          </a:xfrm>
        </p:spPr>
        <p:txBody>
          <a:bodyPr>
            <a:noAutofit/>
          </a:bodyPr>
          <a:lstStyle/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Батурина Татьяна</a:t>
            </a:r>
            <a:b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</a:br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Михаил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Команда </a:t>
            </a:r>
            <a:r>
              <a:rPr lang="en-US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SNZ</a:t>
            </a:r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, город Снежинск, Челябинская область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735213" cy="94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Исходные данные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715579"/>
            <a:ext cx="11011288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состоит из нескольких дожимных насосных станций (ДНС) и товарного парка (ТП). ДНС предназначены для перекачки жидкости. ТП является единым приемником. В состав ДНС и ТП входят буферные ёмкости, оборудованные датчиками уровня жидкости. Насосы ДНС имеют контроллеры для внешнего включения или отключения. ДНС и ТП объединены трубопроводами. Трубопровод может состоять из нескольких сегментов различного диаметра. Допускается каскадное объединение ДНС.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должна обеспечивать равномерное поступление жидкости в ТП, т.е. объём жидкости, поступающей в ТП, должен быть равен пропускной способности напорного трубопровода ТП.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настоящее время управление насосами ДНС осуществляется в ручном режиме.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690037" y="1021469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Имеется система, обеспечивающая перекачку жидкости от нескольких источников к единому приемнику.</a:t>
            </a: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8868522-4267-95C2-ECF3-8653F001CAD5}"/>
              </a:ext>
            </a:extLst>
          </p:cNvPr>
          <p:cNvSpPr txBox="1">
            <a:spLocks/>
          </p:cNvSpPr>
          <p:nvPr/>
        </p:nvSpPr>
        <p:spPr>
          <a:xfrm>
            <a:off x="690034" y="339957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38533847-85D2-534C-19B7-B5DB72948FB6}"/>
              </a:ext>
            </a:extLst>
          </p:cNvPr>
          <p:cNvSpPr txBox="1">
            <a:spLocks/>
          </p:cNvSpPr>
          <p:nvPr/>
        </p:nvSpPr>
        <p:spPr>
          <a:xfrm>
            <a:off x="690035" y="3878637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Предложить концепцию автоматизированной системы управления (АСУ) для обеспечения равномерного поступления жидкости в ТП.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1A5DB3EB-995E-0952-29DC-3D3F8D0E8680}"/>
              </a:ext>
            </a:extLst>
          </p:cNvPr>
          <p:cNvSpPr txBox="1">
            <a:spLocks/>
          </p:cNvSpPr>
          <p:nvPr/>
        </p:nvSpPr>
        <p:spPr>
          <a:xfrm>
            <a:off x="690034" y="4567941"/>
            <a:ext cx="11011288" cy="52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АСУ должна регулировать работу ДНС на основе текущих значений объёма жидкости, поступающей в буферную ёмкость ТП или ДНС, стоящей ниже по каскаду. 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6911C3E-801E-9706-7885-F8F1A233B547}"/>
              </a:ext>
            </a:extLst>
          </p:cNvPr>
          <p:cNvSpPr txBox="1">
            <a:spLocks/>
          </p:cNvSpPr>
          <p:nvPr/>
        </p:nvSpPr>
        <p:spPr>
          <a:xfrm>
            <a:off x="690032" y="508837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Верификация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87A4B4B2-AEB3-C9BE-4AF2-D3F7FD31C5A1}"/>
              </a:ext>
            </a:extLst>
          </p:cNvPr>
          <p:cNvSpPr txBox="1">
            <a:spLocks/>
          </p:cNvSpPr>
          <p:nvPr/>
        </p:nvSpPr>
        <p:spPr>
          <a:xfrm>
            <a:off x="690033" y="5567437"/>
            <a:ext cx="11011288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Разработать прототип программного обеспечения АСУ.</a:t>
            </a: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F99DA56C-1CB2-F3A0-8BD9-B138DD9A7FD5}"/>
              </a:ext>
            </a:extLst>
          </p:cNvPr>
          <p:cNvSpPr txBox="1">
            <a:spLocks/>
          </p:cNvSpPr>
          <p:nvPr/>
        </p:nvSpPr>
        <p:spPr>
          <a:xfrm>
            <a:off x="690037" y="1706870"/>
            <a:ext cx="11011288" cy="1079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качестве системы математического моделирования предлагается использовать язык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 среду для разработки моделей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Систему реального времени реализовать на основе технологии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Встраивание математической модели в систему реального времени за счет преобразования модели по стандарту 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(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FMI)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Для решения задачи управления предлагается использовать математическую модель, встроенную в систему реального времени.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4CE386B-F9EA-9BA0-7161-04C6D6D4DB4F}"/>
              </a:ext>
            </a:extLst>
          </p:cNvPr>
          <p:cNvSpPr txBox="1">
            <a:spLocks/>
          </p:cNvSpPr>
          <p:nvPr/>
        </p:nvSpPr>
        <p:spPr>
          <a:xfrm>
            <a:off x="690036" y="278673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Определения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B1630D3A-BABC-C397-4563-D01809910486}"/>
              </a:ext>
            </a:extLst>
          </p:cNvPr>
          <p:cNvSpPr txBox="1">
            <a:spLocks/>
          </p:cNvSpPr>
          <p:nvPr/>
        </p:nvSpPr>
        <p:spPr>
          <a:xfrm>
            <a:off x="690035" y="3265801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объектно-ориентированный, декларативный, </a:t>
            </a: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мультидоменный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язык моделирования для компонентно-ориентированного моделирования сложных систем, в частности, систем, содержащих механические, электрические, электронные, гидравлические, тепловые, энергетические компоненты, а также компоненты управления и компоненты, ориентированные на отдельные процессы.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4"/>
              </a:rPr>
              <a:t>https://ru.wikipedia.org/wiki/Modelica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1912FDD-6892-9403-086E-33B28B01DC87}"/>
              </a:ext>
            </a:extLst>
          </p:cNvPr>
          <p:cNvSpPr txBox="1">
            <a:spLocks/>
          </p:cNvSpPr>
          <p:nvPr/>
        </p:nvSpPr>
        <p:spPr>
          <a:xfrm>
            <a:off x="690035" y="4071267"/>
            <a:ext cx="11011288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свободное открытое программное обеспечение для моделирования, симуляции, оптимизации и анализа сложных динамических систем.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5"/>
              </a:rPr>
              <a:t>https://ru.wikipedia.org/wiki/OpenModelica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6C9CC3F-C285-30BE-B5EB-B721FD4EBC69}"/>
              </a:ext>
            </a:extLst>
          </p:cNvPr>
          <p:cNvSpPr txBox="1">
            <a:spLocks/>
          </p:cNvSpPr>
          <p:nvPr/>
        </p:nvSpPr>
        <p:spPr>
          <a:xfrm>
            <a:off x="690035" y="4685543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стандартизированный интерфейс, который используется для компьютерного моделирования сложных кибер-физических систем. Модель преобразованная к интерфейсу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является модулем (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Unit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или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FMU)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состоящим из программы на языке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XML-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файла с описанием модели и, при необходимости, дополнительных данных.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6"/>
              </a:rPr>
              <a:t>https://en.wikipedia.org/wiki/Functional_Mock-up_Interface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7B6E87B9-F779-93E0-2830-3AA6992599E2}"/>
              </a:ext>
            </a:extLst>
          </p:cNvPr>
          <p:cNvSpPr txBox="1">
            <a:spLocks/>
          </p:cNvSpPr>
          <p:nvPr/>
        </p:nvSpPr>
        <p:spPr>
          <a:xfrm>
            <a:off x="690035" y="5491008"/>
            <a:ext cx="10404685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свободная открытая программная библиотека для сетевого взаимодействия в клиент-серверной архитектуре на основе протокола 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WebSocket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7"/>
              </a:rPr>
              <a:t>https://en.wikipedia.org/wiki/SignalR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2373243" y="1012760"/>
            <a:ext cx="9328082" cy="9553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составе библиотеки </a:t>
            </a:r>
            <a:r>
              <a:rPr lang="en-US" sz="2000" b="1" dirty="0" err="1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есть раздел 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Fluid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который содержит базовые модели для моделирования прокачки жидкостей по трубопроводам.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38EA63-A5D7-8920-9934-D477C27F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6" y="1031950"/>
            <a:ext cx="1926098" cy="5647509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7BF8B2-6713-A652-CB92-2C28A412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49" y="5186177"/>
            <a:ext cx="3925783" cy="1419118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C51E87-3F21-88FE-B80E-5946DE4C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986" y="1774676"/>
            <a:ext cx="3971310" cy="2971774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3CB4E5-4D72-355E-48BA-2BA3C0A7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023" y="2371744"/>
            <a:ext cx="3938050" cy="2516347"/>
          </a:xfrm>
          <a:prstGeom prst="rect">
            <a:avLst/>
          </a:prstGeom>
          <a:ln>
            <a:solidFill>
              <a:srgbClr val="008E5B"/>
            </a:solidFill>
          </a:ln>
        </p:spPr>
      </p:pic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58589AB3-AFC6-82B5-F533-B0B1A67DC8E6}"/>
              </a:ext>
            </a:extLst>
          </p:cNvPr>
          <p:cNvCxnSpPr/>
          <p:nvPr/>
        </p:nvCxnSpPr>
        <p:spPr>
          <a:xfrm flipV="1">
            <a:off x="1236617" y="1968137"/>
            <a:ext cx="6028369" cy="439727"/>
          </a:xfrm>
          <a:prstGeom prst="curvedConnector3">
            <a:avLst>
              <a:gd name="adj1" fmla="val 24576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D551E1C8-2A29-B3ED-D21E-DF6E65E89D9F}"/>
              </a:ext>
            </a:extLst>
          </p:cNvPr>
          <p:cNvCxnSpPr>
            <a:cxnSpLocks/>
          </p:cNvCxnSpPr>
          <p:nvPr/>
        </p:nvCxnSpPr>
        <p:spPr>
          <a:xfrm>
            <a:off x="1236617" y="2853003"/>
            <a:ext cx="1485406" cy="504290"/>
          </a:xfrm>
          <a:prstGeom prst="curvedConnector3">
            <a:avLst>
              <a:gd name="adj1" fmla="val 50000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4E0C35FB-E792-93C1-2D2B-F4F6D829386F}"/>
              </a:ext>
            </a:extLst>
          </p:cNvPr>
          <p:cNvCxnSpPr>
            <a:cxnSpLocks/>
          </p:cNvCxnSpPr>
          <p:nvPr/>
        </p:nvCxnSpPr>
        <p:spPr>
          <a:xfrm>
            <a:off x="1160198" y="3563914"/>
            <a:ext cx="3530850" cy="2507246"/>
          </a:xfrm>
          <a:prstGeom prst="curvedConnector3">
            <a:avLst>
              <a:gd name="adj1" fmla="val 39148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3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Программное обеспечение АСУ может быть реализовано с использованием микросервисной архитектуры.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072634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753560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886819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551699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792634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461578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перекачки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498449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системы перекачки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09410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83247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2" name="Цилиндр 11">
            <a:extLst>
              <a:ext uri="{FF2B5EF4-FFF2-40B4-BE49-F238E27FC236}">
                <a16:creationId xmlns:a16="http://schemas.microsoft.com/office/drawing/2014/main" id="{2BDCCE5D-5A8C-0587-F95A-08F44D1CFE70}"/>
              </a:ext>
            </a:extLst>
          </p:cNvPr>
          <p:cNvSpPr/>
          <p:nvPr/>
        </p:nvSpPr>
        <p:spPr>
          <a:xfrm>
            <a:off x="8107679" y="4979018"/>
            <a:ext cx="1001486" cy="1045028"/>
          </a:xfrm>
          <a:prstGeom prst="ca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548400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E942EEE-DCB8-615C-CF0C-C53968E37831}"/>
              </a:ext>
            </a:extLst>
          </p:cNvPr>
          <p:cNvSpPr txBox="1">
            <a:spLocks/>
          </p:cNvSpPr>
          <p:nvPr/>
        </p:nvSpPr>
        <p:spPr>
          <a:xfrm>
            <a:off x="7132320" y="6067590"/>
            <a:ext cx="3143794" cy="571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Параметры долговременного хранения (например, объёмы ёмкостей, пороговые значения и т.п.)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7763D0A9-DE2A-83B6-4B0C-8620A9BE3C05}"/>
              </a:ext>
            </a:extLst>
          </p:cNvPr>
          <p:cNvSpPr/>
          <p:nvPr/>
        </p:nvSpPr>
        <p:spPr>
          <a:xfrm rot="13446392">
            <a:off x="6880949" y="4437281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78489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00498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B56847C-76CD-29F3-A1C6-A211CEAF49CA}"/>
              </a:ext>
            </a:extLst>
          </p:cNvPr>
          <p:cNvSpPr/>
          <p:nvPr/>
        </p:nvSpPr>
        <p:spPr>
          <a:xfrm>
            <a:off x="630128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C04D926F-0080-B036-8F70-B5CBB287394B}"/>
              </a:ext>
            </a:extLst>
          </p:cNvPr>
          <p:cNvSpPr/>
          <p:nvPr/>
        </p:nvSpPr>
        <p:spPr>
          <a:xfrm>
            <a:off x="1422916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B4C51AB-049F-F840-DBE0-D7048D698967}"/>
              </a:ext>
            </a:extLst>
          </p:cNvPr>
          <p:cNvSpPr/>
          <p:nvPr/>
        </p:nvSpPr>
        <p:spPr>
          <a:xfrm>
            <a:off x="2502607" y="207552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90657DA5-5E06-C88A-C5B6-A7F4FCB59C64}"/>
              </a:ext>
            </a:extLst>
          </p:cNvPr>
          <p:cNvSpPr txBox="1">
            <a:spLocks/>
          </p:cNvSpPr>
          <p:nvPr/>
        </p:nvSpPr>
        <p:spPr>
          <a:xfrm>
            <a:off x="2131586" y="2297621"/>
            <a:ext cx="382352" cy="275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 . .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D16D1C0E-5C0A-459B-355A-6F1A4EB0470A}"/>
              </a:ext>
            </a:extLst>
          </p:cNvPr>
          <p:cNvSpPr txBox="1">
            <a:spLocks/>
          </p:cNvSpPr>
          <p:nvPr/>
        </p:nvSpPr>
        <p:spPr>
          <a:xfrm>
            <a:off x="630128" y="1756697"/>
            <a:ext cx="2592479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Сервисы управления ДНС</a:t>
            </a:r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33480786-18E2-CDEB-F19E-74DCB9802747}"/>
              </a:ext>
            </a:extLst>
          </p:cNvPr>
          <p:cNvSpPr/>
          <p:nvPr/>
        </p:nvSpPr>
        <p:spPr>
          <a:xfrm rot="13442032">
            <a:off x="2768287" y="2607060"/>
            <a:ext cx="840665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лево-вправо 25">
            <a:extLst>
              <a:ext uri="{FF2B5EF4-FFF2-40B4-BE49-F238E27FC236}">
                <a16:creationId xmlns:a16="http://schemas.microsoft.com/office/drawing/2014/main" id="{FC381CF7-31D1-4CD3-1D75-93E625AA2428}"/>
              </a:ext>
            </a:extLst>
          </p:cNvPr>
          <p:cNvSpPr/>
          <p:nvPr/>
        </p:nvSpPr>
        <p:spPr>
          <a:xfrm rot="13442032">
            <a:off x="1630796" y="2804769"/>
            <a:ext cx="1411443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CBDDDAB0-0F07-6840-DB96-7215295A3B20}"/>
              </a:ext>
            </a:extLst>
          </p:cNvPr>
          <p:cNvSpPr/>
          <p:nvPr/>
        </p:nvSpPr>
        <p:spPr>
          <a:xfrm rot="13442032">
            <a:off x="645951" y="3162906"/>
            <a:ext cx="2312591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86F12670-0AEA-C9D7-1E3B-A5398278793B}"/>
              </a:ext>
            </a:extLst>
          </p:cNvPr>
          <p:cNvSpPr/>
          <p:nvPr/>
        </p:nvSpPr>
        <p:spPr>
          <a:xfrm>
            <a:off x="625783" y="5356194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Google Shape;62;p14">
            <a:extLst>
              <a:ext uri="{FF2B5EF4-FFF2-40B4-BE49-F238E27FC236}">
                <a16:creationId xmlns:a16="http://schemas.microsoft.com/office/drawing/2014/main" id="{2B727031-4C39-29B3-19CD-9B123D8FCE8A}"/>
              </a:ext>
            </a:extLst>
          </p:cNvPr>
          <p:cNvSpPr txBox="1">
            <a:spLocks/>
          </p:cNvSpPr>
          <p:nvPr/>
        </p:nvSpPr>
        <p:spPr>
          <a:xfrm>
            <a:off x="140583" y="4932120"/>
            <a:ext cx="1205200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контроля ТП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CD0142A-D58E-EE96-A3EB-E643025F6695}"/>
              </a:ext>
            </a:extLst>
          </p:cNvPr>
          <p:cNvSpPr/>
          <p:nvPr/>
        </p:nvSpPr>
        <p:spPr>
          <a:xfrm rot="19234105">
            <a:off x="1113298" y="4672798"/>
            <a:ext cx="20000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865F312D-07B5-F403-9951-60D246C486E7}"/>
              </a:ext>
            </a:extLst>
          </p:cNvPr>
          <p:cNvSpPr txBox="1">
            <a:spLocks/>
          </p:cNvSpPr>
          <p:nvPr/>
        </p:nvSpPr>
        <p:spPr>
          <a:xfrm>
            <a:off x="7514039" y="428174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222404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C9EA0587-31C6-FF48-EE12-2F4748327D76}"/>
              </a:ext>
            </a:extLst>
          </p:cNvPr>
          <p:cNvSpPr/>
          <p:nvPr/>
        </p:nvSpPr>
        <p:spPr>
          <a:xfrm>
            <a:off x="4115243" y="3241427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62;p14">
            <a:extLst>
              <a:ext uri="{FF2B5EF4-FFF2-40B4-BE49-F238E27FC236}">
                <a16:creationId xmlns:a16="http://schemas.microsoft.com/office/drawing/2014/main" id="{8937DD66-8FC4-66AF-839E-E933F4F1D072}"/>
              </a:ext>
            </a:extLst>
          </p:cNvPr>
          <p:cNvSpPr txBox="1">
            <a:spLocks/>
          </p:cNvSpPr>
          <p:nvPr/>
        </p:nvSpPr>
        <p:spPr>
          <a:xfrm>
            <a:off x="4231006" y="2427839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579226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87" y="5262776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5400000">
            <a:off x="2857661" y="4741328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2133686" y="4817276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1450809" y="6379277"/>
            <a:ext cx="2467813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459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6AFB80-09BE-ED5C-D88C-3C5D533C5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742" y="5386932"/>
            <a:ext cx="1534091" cy="989673"/>
          </a:xfrm>
          <a:prstGeom prst="rect">
            <a:avLst/>
          </a:prstGeom>
        </p:spPr>
      </p:pic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F268EFE8-EEF0-CFCD-C4ED-D9FD28E03DA4}"/>
              </a:ext>
            </a:extLst>
          </p:cNvPr>
          <p:cNvSpPr txBox="1">
            <a:spLocks/>
          </p:cNvSpPr>
          <p:nvPr/>
        </p:nvSpPr>
        <p:spPr>
          <a:xfrm>
            <a:off x="3886529" y="6376605"/>
            <a:ext cx="2073907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Desktop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C#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C3CBD519-63FA-7792-F4E4-341A641244A6}"/>
              </a:ext>
            </a:extLst>
          </p:cNvPr>
          <p:cNvSpPr txBox="1">
            <a:spLocks/>
          </p:cNvSpPr>
          <p:nvPr/>
        </p:nvSpPr>
        <p:spPr>
          <a:xfrm>
            <a:off x="4242889" y="494919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оператора системы</a:t>
            </a:r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75D61873-AC90-F9B2-1286-86E554B156D7}"/>
              </a:ext>
            </a:extLst>
          </p:cNvPr>
          <p:cNvSpPr/>
          <p:nvPr/>
        </p:nvSpPr>
        <p:spPr>
          <a:xfrm rot="18603325">
            <a:off x="5304633" y="4720676"/>
            <a:ext cx="1502191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4A07DACC-DC17-91B8-763B-AE7B90EC24A3}"/>
              </a:ext>
            </a:extLst>
          </p:cNvPr>
          <p:cNvSpPr/>
          <p:nvPr/>
        </p:nvSpPr>
        <p:spPr>
          <a:xfrm>
            <a:off x="5745621" y="5701038"/>
            <a:ext cx="2336345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1CAF22-7067-7AD6-6466-0209A200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1" y="1401827"/>
            <a:ext cx="5830404" cy="40543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B42509-3E5E-5DCB-E2D1-4DF81570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55" y="3726481"/>
            <a:ext cx="5949479" cy="28556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E48694-263D-4B70-9984-29B9273C4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555" y="781936"/>
            <a:ext cx="5976924" cy="2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прототипа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Прототип предназначен для демонстрации моделирования работы ДНС в реальном времени.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159726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840652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973911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638791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879726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548670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ДНС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585541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18120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91957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635492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871982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87590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309496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666318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26" y="4481354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8483121">
            <a:off x="1768902" y="4437034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630225" y="403585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209006" y="5597855"/>
            <a:ext cx="2206155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330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3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Результаты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F9ED9643-CA2A-4940-6FC3-F77D91A5A144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0405023" cy="816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6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Предложена концепция ПО АСУ для обеспечения равномерного поступления жидкости в ТП. В основе концепции лежит математическая модель системы перекачки жидкости, встроенная в микросервис. Микросервис должен работать в режиме реального времени.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7BC219D-C0D2-6708-97C8-14FEE0497FA6}"/>
              </a:ext>
            </a:extLst>
          </p:cNvPr>
          <p:cNvSpPr txBox="1">
            <a:spLocks/>
          </p:cNvSpPr>
          <p:nvPr/>
        </p:nvSpPr>
        <p:spPr>
          <a:xfrm>
            <a:off x="690036" y="179208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Исходный код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E9ACBBD-3195-81CD-D9F2-4C5F98EA4FE7}"/>
              </a:ext>
            </a:extLst>
          </p:cNvPr>
          <p:cNvSpPr txBox="1">
            <a:spLocks/>
          </p:cNvSpPr>
          <p:nvPr/>
        </p:nvSpPr>
        <p:spPr>
          <a:xfrm>
            <a:off x="690034" y="2264323"/>
            <a:ext cx="7556983" cy="910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Montserrat SemiBold"/>
              </a:rPr>
              <a:t>модель ДНС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FMU </a:t>
            </a:r>
            <a:r>
              <a:rPr lang="ru-RU" dirty="0">
                <a:sym typeface="Montserrat SemiBold"/>
              </a:rPr>
              <a:t>и обёртка на языке </a:t>
            </a:r>
            <a:r>
              <a:rPr lang="en-US" dirty="0">
                <a:sym typeface="Montserrat SemiBold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Web</a:t>
            </a:r>
            <a:r>
              <a:rPr lang="ru-RU" dirty="0">
                <a:sym typeface="Montserrat SemiBold"/>
              </a:rPr>
              <a:t>-сервис реального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SPA-</a:t>
            </a:r>
            <a:r>
              <a:rPr lang="ru-RU" dirty="0">
                <a:sym typeface="Montserrat SemiBold"/>
              </a:rPr>
              <a:t>приложение для мониторинга параметров ДНС</a:t>
            </a:r>
            <a:endParaRPr lang="en-US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7356A-8BF7-491F-AF05-8AC19A76986D}"/>
              </a:ext>
            </a:extLst>
          </p:cNvPr>
          <p:cNvSpPr txBox="1"/>
          <p:nvPr/>
        </p:nvSpPr>
        <p:spPr>
          <a:xfrm>
            <a:off x="690034" y="3135278"/>
            <a:ext cx="561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https://github.com/AlLevykin/techstorm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DE4AF7-15E7-6611-7CF8-4F6EB9A6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1903332"/>
            <a:ext cx="1959769" cy="1959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3973EE-739B-D800-E82E-CCAA69FAD48D}"/>
              </a:ext>
            </a:extLst>
          </p:cNvPr>
          <p:cNvSpPr txBox="1"/>
          <p:nvPr/>
        </p:nvSpPr>
        <p:spPr>
          <a:xfrm>
            <a:off x="690034" y="5277747"/>
            <a:ext cx="10405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https://simulationresearch.lbl.gov/wetter/download/2013-IBPSA-Pang-Dye-Nouidui-Wetter-Deringer.pdf</a:t>
            </a:r>
            <a:endParaRPr lang="ru-RU" dirty="0"/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141A7919-DBF4-5B9B-2C14-FDBE70B0CE8D}"/>
              </a:ext>
            </a:extLst>
          </p:cNvPr>
          <p:cNvSpPr txBox="1">
            <a:spLocks/>
          </p:cNvSpPr>
          <p:nvPr/>
        </p:nvSpPr>
        <p:spPr>
          <a:xfrm>
            <a:off x="690036" y="350346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Полезные ссылки</a:t>
            </a:r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DB58C414-BC01-B04B-0FBB-EA42F1DEA407}"/>
              </a:ext>
            </a:extLst>
          </p:cNvPr>
          <p:cNvSpPr txBox="1">
            <a:spLocks/>
          </p:cNvSpPr>
          <p:nvPr/>
        </p:nvSpPr>
        <p:spPr>
          <a:xfrm>
            <a:off x="690035" y="4799784"/>
            <a:ext cx="11011288" cy="4779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“Linking interactive Modelica simulations to html5 using the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Mockup Interface for the LearnHPB platform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”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Lawrence Berkeley National Laboratory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USA</a:t>
            </a:r>
          </a:p>
          <a:p>
            <a:pPr algn="l">
              <a:buClr>
                <a:schemeClr val="dk1"/>
              </a:buClr>
              <a:buSzPts val="990"/>
            </a:pP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6DE1F-2F07-DC68-7AA8-A768E6C32600}"/>
              </a:ext>
            </a:extLst>
          </p:cNvPr>
          <p:cNvSpPr txBox="1"/>
          <p:nvPr/>
        </p:nvSpPr>
        <p:spPr>
          <a:xfrm>
            <a:off x="690028" y="4419627"/>
            <a:ext cx="1064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https://www.researchgate.net/ ... </a:t>
            </a:r>
            <a:r>
              <a:rPr lang="en-US" dirty="0" err="1">
                <a:hlinkClick r:id="rId6"/>
              </a:rPr>
              <a:t>The_Modelica_Fluid_and_Media_Library_for_Modeling</a:t>
            </a:r>
            <a:r>
              <a:rPr lang="en-US" dirty="0">
                <a:hlinkClick r:id="rId6"/>
              </a:rPr>
              <a:t> ... </a:t>
            </a:r>
            <a:r>
              <a:rPr lang="en-US" dirty="0" err="1">
                <a:hlinkClick r:id="rId6"/>
              </a:rPr>
              <a:t>Pipe_Networks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05E05-864D-4DC2-55EE-C0E6D997A294}"/>
              </a:ext>
            </a:extLst>
          </p:cNvPr>
          <p:cNvSpPr txBox="1"/>
          <p:nvPr/>
        </p:nvSpPr>
        <p:spPr>
          <a:xfrm>
            <a:off x="690032" y="3931484"/>
            <a:ext cx="11011287" cy="5290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r>
              <a:rPr lang="en-US" dirty="0"/>
              <a:t>“The Modelica Fluid and Media Library for Modeling of Incompressible and Compressible Thermo-Fluid Pipe Networks”</a:t>
            </a:r>
          </a:p>
          <a:p>
            <a:r>
              <a:rPr lang="en-US" dirty="0"/>
              <a:t>5th International Modelica Conference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3F13-81C6-D574-01BC-719891F51B03}"/>
              </a:ext>
            </a:extLst>
          </p:cNvPr>
          <p:cNvSpPr txBox="1"/>
          <p:nvPr/>
        </p:nvSpPr>
        <p:spPr>
          <a:xfrm>
            <a:off x="690028" y="6133919"/>
            <a:ext cx="1111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https://sites.ecse.rpi.edu/ ... publications/conference/2022/CP220_MdC_Modelica_RealTime_dSPACE.pdf</a:t>
            </a:r>
            <a:endParaRPr lang="ru-RU" dirty="0"/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3AB9F3B8-7EB1-5057-AD14-3B1A55C92547}"/>
              </a:ext>
            </a:extLst>
          </p:cNvPr>
          <p:cNvSpPr txBox="1">
            <a:spLocks/>
          </p:cNvSpPr>
          <p:nvPr/>
        </p:nvSpPr>
        <p:spPr>
          <a:xfrm>
            <a:off x="690028" y="5653088"/>
            <a:ext cx="11011288" cy="4779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“Power System Real-Time Simulation using Modelica and the FMI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”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American Modelica Conference 2022</a:t>
            </a:r>
          </a:p>
          <a:p>
            <a:pPr algn="l">
              <a:buClr>
                <a:schemeClr val="dk1"/>
              </a:buClr>
              <a:buSzPts val="990"/>
            </a:pP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9384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4032" y="4505889"/>
            <a:ext cx="6457036" cy="62886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63F5B-702A-B8A3-2CF4-4D2CBFD04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" b="3102"/>
          <a:stretch>
            <a:fillRect/>
          </a:stretch>
        </p:blipFill>
        <p:spPr>
          <a:xfrm>
            <a:off x="3041246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0291B5-B53E-F323-2E85-BB6841122C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14841"/>
          <a:stretch>
            <a:fillRect/>
          </a:stretch>
        </p:blipFill>
        <p:spPr>
          <a:xfrm>
            <a:off x="5344897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F9B23F-7C15-72B0-56AA-BCC2E51AEDD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21874"/>
          <a:stretch/>
        </p:blipFill>
        <p:spPr>
          <a:xfrm>
            <a:off x="737595" y="1309595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B5DE8705-4570-416A-9FE2-3CB2459BA098}"/>
              </a:ext>
            </a:extLst>
          </p:cNvPr>
          <p:cNvSpPr txBox="1">
            <a:spLocks/>
          </p:cNvSpPr>
          <p:nvPr/>
        </p:nvSpPr>
        <p:spPr>
          <a:xfrm>
            <a:off x="737595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Алексей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7233024D-6B20-C9BE-A462-029C2EC52A6D}"/>
              </a:ext>
            </a:extLst>
          </p:cNvPr>
          <p:cNvSpPr txBox="1">
            <a:spLocks/>
          </p:cNvSpPr>
          <p:nvPr/>
        </p:nvSpPr>
        <p:spPr>
          <a:xfrm>
            <a:off x="3041246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Батурина Татьяна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47A1F984-F2D0-A9B5-6F9D-19461A28929D}"/>
              </a:ext>
            </a:extLst>
          </p:cNvPr>
          <p:cNvSpPr txBox="1">
            <a:spLocks/>
          </p:cNvSpPr>
          <p:nvPr/>
        </p:nvSpPr>
        <p:spPr>
          <a:xfrm>
            <a:off x="5344897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Михаил</a:t>
            </a:r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A8323C3B-5FAA-8405-C94C-957A2EFC9AF9}"/>
              </a:ext>
            </a:extLst>
          </p:cNvPr>
          <p:cNvSpPr txBox="1">
            <a:spLocks/>
          </p:cNvSpPr>
          <p:nvPr/>
        </p:nvSpPr>
        <p:spPr>
          <a:xfrm>
            <a:off x="903173" y="3759166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Старший разработчик, Альфа-Банк</a:t>
            </a: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A3F4A08-260C-16B4-EC2C-43D97B495062}"/>
              </a:ext>
            </a:extLst>
          </p:cNvPr>
          <p:cNvSpPr txBox="1">
            <a:spLocks/>
          </p:cNvSpPr>
          <p:nvPr/>
        </p:nvSpPr>
        <p:spPr>
          <a:xfrm>
            <a:off x="3126377" y="3759166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Ведущий специалист,</a:t>
            </a:r>
          </a:p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АУ Информком</a:t>
            </a:r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5F326A3B-3746-036F-E345-4A42ECD08C0E}"/>
              </a:ext>
            </a:extLst>
          </p:cNvPr>
          <p:cNvSpPr txBox="1">
            <a:spLocks/>
          </p:cNvSpPr>
          <p:nvPr/>
        </p:nvSpPr>
        <p:spPr>
          <a:xfrm>
            <a:off x="5370480" y="3759082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Студент,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ИРИТ-РТФ УрФУ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им. Б.Н. Ельцина</a:t>
            </a:r>
          </a:p>
        </p:txBody>
      </p:sp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840</Words>
  <Application>Microsoft Office PowerPoint</Application>
  <PresentationFormat>Широкоэкранный</PresentationFormat>
  <Paragraphs>91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Light</vt:lpstr>
      <vt:lpstr>Montserrat Medium</vt:lpstr>
      <vt:lpstr>Тема Office</vt:lpstr>
      <vt:lpstr>Кейс 2 Разработка системы управления потоком транспортируемой жидкости, обеспечивающей равномерное поступление на конечный 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Алексей Левыкин</cp:lastModifiedBy>
  <cp:revision>108</cp:revision>
  <dcterms:created xsi:type="dcterms:W3CDTF">2023-04-24T06:50:16Z</dcterms:created>
  <dcterms:modified xsi:type="dcterms:W3CDTF">2023-08-20T08:41:20Z</dcterms:modified>
</cp:coreProperties>
</file>