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5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3033"/>
    <a:srgbClr val="008E5B"/>
    <a:srgbClr val="F2C0C1"/>
    <a:srgbClr val="C5E5D7"/>
    <a:srgbClr val="7CC4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45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18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19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15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49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67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22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7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13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71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09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288D-E110-4E17-B435-968F7143B998}" type="datetimeFigureOut">
              <a:rPr lang="ru-RU" smtClean="0"/>
              <a:t>19.08.2023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98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ignalR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en.wikipedia.org/wiki/Functional_Mock-up_Interfac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wikipedia.org/wiki/OpenModelica" TargetMode="External"/><Relationship Id="rId5" Type="http://schemas.openxmlformats.org/officeDocument/2006/relationships/hyperlink" Target="https://ru.wikipedia.org/wiki/Modelica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7265" y="2371982"/>
            <a:ext cx="9144000" cy="1384601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D53033"/>
                </a:solidFill>
                <a:effectLst/>
                <a:latin typeface="Montserrat Medium" panose="00000600000000000000" pitchFamily="2" charset="-52"/>
                <a:cs typeface="Gotham Pro" panose="02000503040000020004" pitchFamily="2" charset="0"/>
              </a:rPr>
              <a:t>Кейс 2</a:t>
            </a:r>
            <a:br>
              <a:rPr lang="ru-RU" sz="3200" b="1" dirty="0">
                <a:solidFill>
                  <a:srgbClr val="008E5B"/>
                </a:solidFill>
                <a:effectLst/>
                <a:latin typeface="Montserrat Medium" panose="00000600000000000000" pitchFamily="2" charset="-52"/>
                <a:cs typeface="Gotham Pro" panose="02000503040000020004" pitchFamily="2" charset="0"/>
              </a:rPr>
            </a:br>
            <a:r>
              <a:rPr lang="ru-RU" sz="3200" b="1" dirty="0">
                <a:solidFill>
                  <a:srgbClr val="008E5B"/>
                </a:solidFill>
                <a:effectLst/>
                <a:latin typeface="Montserrat Medium" panose="00000600000000000000" pitchFamily="2" charset="-52"/>
                <a:cs typeface="Gotham Pro" panose="02000503040000020004" pitchFamily="2" charset="0"/>
              </a:rPr>
              <a:t>Разработка системы управления потоком транспортируемой жидкости, обеспечивающей равномерное поступление на конечный объект</a:t>
            </a:r>
            <a:endParaRPr lang="ru-RU" sz="3200" b="1" dirty="0">
              <a:solidFill>
                <a:srgbClr val="008E5B"/>
              </a:solidFill>
              <a:latin typeface="Montserrat Medium" panose="00000600000000000000" pitchFamily="2" charset="-52"/>
              <a:cs typeface="Gotham Pro" panose="02000503040000020004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81287" y="4990114"/>
            <a:ext cx="3735213" cy="940786"/>
          </a:xfrm>
        </p:spPr>
        <p:txBody>
          <a:bodyPr>
            <a:noAutofit/>
          </a:bodyPr>
          <a:lstStyle/>
          <a:p>
            <a:pPr algn="l"/>
            <a:r>
              <a:rPr lang="ru-RU" sz="1700" dirty="0">
                <a:latin typeface="Montserrat Light" panose="00000400000000000000" pitchFamily="2" charset="-52"/>
                <a:cs typeface="Gotham Pro" panose="02000503040000020004" pitchFamily="2" charset="0"/>
              </a:rPr>
              <a:t>Батурина Татьяна</a:t>
            </a:r>
            <a:br>
              <a:rPr lang="ru-RU" sz="1700" dirty="0">
                <a:latin typeface="Montserrat Light" panose="00000400000000000000" pitchFamily="2" charset="-52"/>
                <a:cs typeface="Gotham Pro" panose="02000503040000020004" pitchFamily="2" charset="0"/>
              </a:rPr>
            </a:br>
            <a:r>
              <a:rPr lang="ru-RU" sz="1700" dirty="0">
                <a:latin typeface="Montserrat Light" panose="00000400000000000000" pitchFamily="2" charset="-52"/>
                <a:cs typeface="Gotham Pro" panose="02000503040000020004" pitchFamily="2" charset="0"/>
              </a:rPr>
              <a:t>Левыкин Михаил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03" y="5050771"/>
            <a:ext cx="396036" cy="23176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2" y="271321"/>
            <a:ext cx="2202792" cy="6288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75" y="0"/>
            <a:ext cx="4425950" cy="6858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65" y="5256677"/>
            <a:ext cx="1798635" cy="820273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667265" y="3724239"/>
            <a:ext cx="9144000" cy="3647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>
                <a:solidFill>
                  <a:srgbClr val="D53033"/>
                </a:solidFill>
                <a:latin typeface="Montserrat Medium" panose="00000600000000000000" pitchFamily="2" charset="-52"/>
                <a:cs typeface="Gotham Pro" panose="02000503040000020004" pitchFamily="2" charset="0"/>
              </a:rPr>
              <a:t>Команда </a:t>
            </a:r>
            <a:r>
              <a:rPr lang="en-US" sz="2000" b="1" dirty="0">
                <a:solidFill>
                  <a:srgbClr val="D53033"/>
                </a:solidFill>
                <a:latin typeface="Montserrat Medium" panose="00000600000000000000" pitchFamily="2" charset="-52"/>
                <a:cs typeface="Gotham Pro" panose="02000503040000020004" pitchFamily="2" charset="0"/>
              </a:rPr>
              <a:t>SNZ</a:t>
            </a:r>
            <a:r>
              <a:rPr lang="ru-RU" sz="2000" b="1" dirty="0">
                <a:solidFill>
                  <a:srgbClr val="D53033"/>
                </a:solidFill>
                <a:latin typeface="Montserrat Medium" panose="00000600000000000000" pitchFamily="2" charset="-52"/>
                <a:cs typeface="Gotham Pro" panose="02000503040000020004" pitchFamily="2" charset="0"/>
              </a:rPr>
              <a:t>, город Снежинск, Челябинская область</a:t>
            </a:r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667265" y="4168054"/>
            <a:ext cx="3735213" cy="940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700" dirty="0">
                <a:latin typeface="Montserrat Light" panose="00000400000000000000" pitchFamily="2" charset="-52"/>
                <a:cs typeface="Gotham Pro" panose="02000503040000020004" pitchFamily="2" charset="0"/>
              </a:rPr>
              <a:t>Левыкин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404553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2;p14"/>
          <p:cNvSpPr txBox="1">
            <a:spLocks/>
          </p:cNvSpPr>
          <p:nvPr/>
        </p:nvSpPr>
        <p:spPr>
          <a:xfrm>
            <a:off x="690036" y="542404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Исходные данные</a:t>
            </a:r>
          </a:p>
        </p:txBody>
      </p:sp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0" name="Рисунок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4" y="4539209"/>
            <a:ext cx="756670" cy="1688799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46" name="Google Shape;62;p14"/>
          <p:cNvSpPr txBox="1">
            <a:spLocks/>
          </p:cNvSpPr>
          <p:nvPr/>
        </p:nvSpPr>
        <p:spPr>
          <a:xfrm>
            <a:off x="690037" y="1715579"/>
            <a:ext cx="11011288" cy="16887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Система состоит из нескольких дожимных насосных станций (ДНС) и товарного парка (ТП). ДНС предназначены для перекачки жидкости. ТП является единым приемником. В состав ДНС и ТП входят буферные ёмкости, оборудованные датчиками уровня жидкости. Насосы ДНС имеют контроллеры для внешнего включения или отключения. ДНС и ТП объединены трубопроводами. Трубопровод может состоять из нескольких сегментов различного диаметра. Допускается каскадное объединение ДНС.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Система должна обеспечивать равномерное поступление жидкости в ТП, т.е. объём жидкости, поступающей в ТП, должен быть равен пропускной способности напорного трубопровода ТП.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В настоящее время управление насосами ДНС осуществляется в ручном режиме.</a:t>
            </a:r>
          </a:p>
        </p:txBody>
      </p:sp>
      <p:sp>
        <p:nvSpPr>
          <p:cNvPr id="47" name="Google Shape;62;p14"/>
          <p:cNvSpPr txBox="1">
            <a:spLocks/>
          </p:cNvSpPr>
          <p:nvPr/>
        </p:nvSpPr>
        <p:spPr>
          <a:xfrm>
            <a:off x="690037" y="1021469"/>
            <a:ext cx="11011288" cy="6941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Имеется система, обеспечивающая перекачку жидкости от нескольких источников к единому приемнику.</a:t>
            </a:r>
          </a:p>
        </p:txBody>
      </p:sp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A8868522-4267-95C2-ECF3-8653F001CAD5}"/>
              </a:ext>
            </a:extLst>
          </p:cNvPr>
          <p:cNvSpPr txBox="1">
            <a:spLocks/>
          </p:cNvSpPr>
          <p:nvPr/>
        </p:nvSpPr>
        <p:spPr>
          <a:xfrm>
            <a:off x="690034" y="3399572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Задача</a:t>
            </a:r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38533847-85D2-534C-19B7-B5DB72948FB6}"/>
              </a:ext>
            </a:extLst>
          </p:cNvPr>
          <p:cNvSpPr txBox="1">
            <a:spLocks/>
          </p:cNvSpPr>
          <p:nvPr/>
        </p:nvSpPr>
        <p:spPr>
          <a:xfrm>
            <a:off x="690035" y="3878637"/>
            <a:ext cx="11011288" cy="6941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Предложить концепцию автоматизированной системы управления (АСУ) для обеспечения равномерного поступления жидкости в ТП.</a:t>
            </a:r>
          </a:p>
        </p:txBody>
      </p:sp>
      <p:sp>
        <p:nvSpPr>
          <p:cNvPr id="4" name="Google Shape;62;p14">
            <a:extLst>
              <a:ext uri="{FF2B5EF4-FFF2-40B4-BE49-F238E27FC236}">
                <a16:creationId xmlns:a16="http://schemas.microsoft.com/office/drawing/2014/main" id="{1A5DB3EB-995E-0952-29DC-3D3F8D0E8680}"/>
              </a:ext>
            </a:extLst>
          </p:cNvPr>
          <p:cNvSpPr txBox="1">
            <a:spLocks/>
          </p:cNvSpPr>
          <p:nvPr/>
        </p:nvSpPr>
        <p:spPr>
          <a:xfrm>
            <a:off x="690034" y="4567941"/>
            <a:ext cx="11011288" cy="52042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АСУ должна регулировать работу ДНС на основе текущих значений объёма жидкости, поступающей в буферную ёмкость ТП или ДНС, стоящей ниже по каскаду. </a:t>
            </a: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86911C3E-801E-9706-7885-F8F1A233B547}"/>
              </a:ext>
            </a:extLst>
          </p:cNvPr>
          <p:cNvSpPr txBox="1">
            <a:spLocks/>
          </p:cNvSpPr>
          <p:nvPr/>
        </p:nvSpPr>
        <p:spPr>
          <a:xfrm>
            <a:off x="690032" y="5088371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Верификация</a:t>
            </a:r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87A4B4B2-AEB3-C9BE-4AF2-D3F7FD31C5A1}"/>
              </a:ext>
            </a:extLst>
          </p:cNvPr>
          <p:cNvSpPr txBox="1">
            <a:spLocks/>
          </p:cNvSpPr>
          <p:nvPr/>
        </p:nvSpPr>
        <p:spPr>
          <a:xfrm>
            <a:off x="690033" y="5567437"/>
            <a:ext cx="11011288" cy="4790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Разработать прототип программного обеспечения АСУ.</a:t>
            </a:r>
          </a:p>
        </p:txBody>
      </p:sp>
    </p:spTree>
    <p:extLst>
      <p:ext uri="{BB962C8B-B14F-4D97-AF65-F5344CB8AC3E}">
        <p14:creationId xmlns:p14="http://schemas.microsoft.com/office/powerpoint/2010/main" val="131125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0" name="Рисунок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4" y="4539209"/>
            <a:ext cx="756670" cy="1688799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0C6AC5C8-D68A-C0FF-BDCE-B8D5A9B0D940}"/>
              </a:ext>
            </a:extLst>
          </p:cNvPr>
          <p:cNvSpPr txBox="1">
            <a:spLocks/>
          </p:cNvSpPr>
          <p:nvPr/>
        </p:nvSpPr>
        <p:spPr>
          <a:xfrm>
            <a:off x="690036" y="533695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Алгоритм решения</a:t>
            </a:r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F99DA56C-1CB2-F3A0-8BD9-B138DD9A7FD5}"/>
              </a:ext>
            </a:extLst>
          </p:cNvPr>
          <p:cNvSpPr txBox="1">
            <a:spLocks/>
          </p:cNvSpPr>
          <p:nvPr/>
        </p:nvSpPr>
        <p:spPr>
          <a:xfrm>
            <a:off x="690037" y="1706870"/>
            <a:ext cx="11011288" cy="10798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В качестве системы математического моделирования предлагается использовать язык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Modelica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и среду для разработки моделей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OpenModelica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.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Систему реального времени реализовать на основе технологии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SignalR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Встраивание математической модели в систему реального времени за счет преобразования модели по стандарту </a:t>
            </a:r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Functional Mock-up Interface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(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FMI)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.</a:t>
            </a:r>
          </a:p>
        </p:txBody>
      </p:sp>
      <p:sp>
        <p:nvSpPr>
          <p:cNvPr id="4" name="Google Shape;62;p14">
            <a:extLst>
              <a:ext uri="{FF2B5EF4-FFF2-40B4-BE49-F238E27FC236}">
                <a16:creationId xmlns:a16="http://schemas.microsoft.com/office/drawing/2014/main" id="{C32EDE2D-EB34-677A-0FF9-7BDFD67C6BC5}"/>
              </a:ext>
            </a:extLst>
          </p:cNvPr>
          <p:cNvSpPr txBox="1">
            <a:spLocks/>
          </p:cNvSpPr>
          <p:nvPr/>
        </p:nvSpPr>
        <p:spPr>
          <a:xfrm>
            <a:off x="690037" y="1012760"/>
            <a:ext cx="11011288" cy="6941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Для решения задачи управления предлагается использовать математическую модель, встроенную в систему реального времени.</a:t>
            </a: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34CE386B-F9EA-9BA0-7161-04C6D6D4DB4F}"/>
              </a:ext>
            </a:extLst>
          </p:cNvPr>
          <p:cNvSpPr txBox="1">
            <a:spLocks/>
          </p:cNvSpPr>
          <p:nvPr/>
        </p:nvSpPr>
        <p:spPr>
          <a:xfrm>
            <a:off x="690036" y="2786735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Определения</a:t>
            </a:r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B1630D3A-BABC-C397-4563-D01809910486}"/>
              </a:ext>
            </a:extLst>
          </p:cNvPr>
          <p:cNvSpPr txBox="1">
            <a:spLocks/>
          </p:cNvSpPr>
          <p:nvPr/>
        </p:nvSpPr>
        <p:spPr>
          <a:xfrm>
            <a:off x="690035" y="3265801"/>
            <a:ext cx="11011288" cy="8054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Modelica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– объектно-ориентированный, декларативный, </a:t>
            </a:r>
            <a:r>
              <a:rPr lang="ru-RU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мультидоменный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язык моделирования для компонентно-ориентированного моделирования сложных систем, в частности, систем, содержащих механические, электрические, электронные, гидравлические, тепловые, энергетические компоненты, а также компоненты управления и компоненты, ориентированные на отдельные процессы.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  <a:hlinkClick r:id="rId5"/>
              </a:rPr>
              <a:t>https://ru.wikipedia.org/wiki/Modelica</a:t>
            </a:r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8" name="Google Shape;62;p14">
            <a:extLst>
              <a:ext uri="{FF2B5EF4-FFF2-40B4-BE49-F238E27FC236}">
                <a16:creationId xmlns:a16="http://schemas.microsoft.com/office/drawing/2014/main" id="{21912FDD-6892-9403-086E-33B28B01DC87}"/>
              </a:ext>
            </a:extLst>
          </p:cNvPr>
          <p:cNvSpPr txBox="1">
            <a:spLocks/>
          </p:cNvSpPr>
          <p:nvPr/>
        </p:nvSpPr>
        <p:spPr>
          <a:xfrm>
            <a:off x="690035" y="4071267"/>
            <a:ext cx="11011288" cy="6142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OpenModelica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– свободное открытое программное обеспечение для моделирования, симуляции, оптимизации и анализа сложных динамических систем.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  <a:hlinkClick r:id="rId6"/>
              </a:rPr>
              <a:t>https://ru.wikipedia.org/wiki/OpenModelica</a:t>
            </a:r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9" name="Google Shape;62;p14">
            <a:extLst>
              <a:ext uri="{FF2B5EF4-FFF2-40B4-BE49-F238E27FC236}">
                <a16:creationId xmlns:a16="http://schemas.microsoft.com/office/drawing/2014/main" id="{96C9CC3F-C285-30BE-B5EB-B721FD4EBC69}"/>
              </a:ext>
            </a:extLst>
          </p:cNvPr>
          <p:cNvSpPr txBox="1">
            <a:spLocks/>
          </p:cNvSpPr>
          <p:nvPr/>
        </p:nvSpPr>
        <p:spPr>
          <a:xfrm>
            <a:off x="690035" y="4685543"/>
            <a:ext cx="11011288" cy="8054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Functional Mock-up Interface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– стандартизированный интерфейс, который используется для компьютерного моделирования сложных кибер-физических систем. Модель преобразованная к интерфейсу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FMI 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является модулем (</a:t>
            </a: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Functional Mock-up Unit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или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FMU)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, состоящим из программы на языке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C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,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XML-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файла с описанием модели и, при необходимости, дополнительных данных.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  <a:hlinkClick r:id="rId7"/>
              </a:rPr>
              <a:t>https://en.wikipedia.org/wiki/Functional_Mock-up_Interface</a:t>
            </a:r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  <p:sp>
        <p:nvSpPr>
          <p:cNvPr id="10" name="Google Shape;62;p14">
            <a:extLst>
              <a:ext uri="{FF2B5EF4-FFF2-40B4-BE49-F238E27FC236}">
                <a16:creationId xmlns:a16="http://schemas.microsoft.com/office/drawing/2014/main" id="{7B6E87B9-F779-93E0-2830-3AA6992599E2}"/>
              </a:ext>
            </a:extLst>
          </p:cNvPr>
          <p:cNvSpPr txBox="1">
            <a:spLocks/>
          </p:cNvSpPr>
          <p:nvPr/>
        </p:nvSpPr>
        <p:spPr>
          <a:xfrm>
            <a:off x="690035" y="5491008"/>
            <a:ext cx="10404685" cy="6142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SignalR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– свободная открытая программная библиотека для сетевого взаимодействия в клиент-серверной архитектуре на основе протокола </a:t>
            </a: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WebSocket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.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  <a:hlinkClick r:id="rId8"/>
              </a:rPr>
              <a:t>https://en.wikipedia.org/wiki/SignalR</a:t>
            </a:r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79026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0" name="Рисунок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4" y="4539209"/>
            <a:ext cx="756670" cy="1688799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B9898F5D-4DFA-B198-8974-8B54136833FE}"/>
              </a:ext>
            </a:extLst>
          </p:cNvPr>
          <p:cNvSpPr txBox="1">
            <a:spLocks/>
          </p:cNvSpPr>
          <p:nvPr/>
        </p:nvSpPr>
        <p:spPr>
          <a:xfrm>
            <a:off x="690036" y="533695"/>
            <a:ext cx="11011287" cy="4790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Архитектура решения</a:t>
            </a:r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0F2AD3D4-B09C-C0A9-2F89-4AA5CA91FAA7}"/>
              </a:ext>
            </a:extLst>
          </p:cNvPr>
          <p:cNvSpPr txBox="1">
            <a:spLocks/>
          </p:cNvSpPr>
          <p:nvPr/>
        </p:nvSpPr>
        <p:spPr>
          <a:xfrm>
            <a:off x="690037" y="1012760"/>
            <a:ext cx="11011288" cy="6941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rgbClr val="C00000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696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7265" y="2371982"/>
            <a:ext cx="9144000" cy="1384601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008E5B"/>
                </a:solidFill>
                <a:latin typeface="Montserrat Medium" panose="00000600000000000000" pitchFamily="2" charset="-52"/>
                <a:cs typeface="Gotham Pro" panose="02000503040000020004" pitchFamily="2" charset="0"/>
              </a:rPr>
              <a:t>СПАСИБО ЗА ВНИМАНИЕ!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2" y="271321"/>
            <a:ext cx="2202792" cy="6288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75" y="0"/>
            <a:ext cx="4425950" cy="6858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65" y="5256677"/>
            <a:ext cx="1798635" cy="82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659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456</Words>
  <Application>Microsoft Office PowerPoint</Application>
  <PresentationFormat>Широкоэкранный</PresentationFormat>
  <Paragraphs>31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Montserrat Light</vt:lpstr>
      <vt:lpstr>Montserrat Medium</vt:lpstr>
      <vt:lpstr>Тема Office</vt:lpstr>
      <vt:lpstr>Кейс 2 Разработка системы управления потоком транспортируемой жидкости, обеспечивающей равномерное поступление на конечный объект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РЕГИОНАЛЬНАЯ КОНФЕРЕНЦИЯ ТРУДОВЫХ КОЛЛЕКТИВОВ ГРУППЫ «ТАТНЕФТЬ»</dc:title>
  <dc:creator>Мария Степанова</dc:creator>
  <cp:lastModifiedBy>Алексей Левыкин</cp:lastModifiedBy>
  <cp:revision>79</cp:revision>
  <dcterms:created xsi:type="dcterms:W3CDTF">2023-04-24T06:50:16Z</dcterms:created>
  <dcterms:modified xsi:type="dcterms:W3CDTF">2023-08-18T22:35:54Z</dcterms:modified>
</cp:coreProperties>
</file>