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57" r:id="rId6"/>
    <p:sldId id="266" r:id="rId7"/>
    <p:sldId id="264" r:id="rId8"/>
    <p:sldId id="265" r:id="rId9"/>
    <p:sldId id="267" r:id="rId10"/>
    <p:sldId id="26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0"/>
    <p:restoredTop sz="94268"/>
  </p:normalViewPr>
  <p:slideViewPr>
    <p:cSldViewPr snapToGrid="0" snapToObjects="1">
      <p:cViewPr varScale="1">
        <p:scale>
          <a:sx n="76" d="100"/>
          <a:sy n="76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igital Echoes of Islamic epistemology"/>
          <p:cNvSpPr txBox="1">
            <a:spLocks noGrp="1"/>
          </p:cNvSpPr>
          <p:nvPr>
            <p:ph type="ctr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50520">
              <a:defRPr sz="10200"/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Epi</a:t>
            </a:r>
            <a:r>
              <a:rPr lang="en-US" dirty="0"/>
              <a:t>stemology &amp; </a:t>
            </a:r>
            <a:r>
              <a:rPr lang="en-US" dirty="0">
                <a:solidFill>
                  <a:schemeClr val="accent4"/>
                </a:solidFill>
              </a:rPr>
              <a:t>k</a:t>
            </a:r>
            <a:r>
              <a:rPr lang="en-US" dirty="0"/>
              <a:t>nowledge in </a:t>
            </a:r>
            <a:r>
              <a:rPr lang="en-US" dirty="0">
                <a:solidFill>
                  <a:schemeClr val="accent4"/>
                </a:solidFill>
              </a:rPr>
              <a:t>I</a:t>
            </a:r>
            <a:r>
              <a:rPr lang="en-US" dirty="0"/>
              <a:t>slamic </a:t>
            </a:r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dirty="0"/>
              <a:t>egal </a:t>
            </a:r>
            <a:r>
              <a:rPr lang="en-US" dirty="0">
                <a:solidFill>
                  <a:schemeClr val="accent4"/>
                </a:solidFill>
              </a:rPr>
              <a:t>t</a:t>
            </a:r>
            <a:r>
              <a:rPr lang="en-US" dirty="0"/>
              <a:t>heory &amp; </a:t>
            </a:r>
            <a:r>
              <a:rPr lang="en-US" dirty="0">
                <a:solidFill>
                  <a:schemeClr val="accent4"/>
                </a:solidFill>
              </a:rPr>
              <a:t>t</a:t>
            </a:r>
            <a:r>
              <a:rPr lang="en-US" dirty="0"/>
              <a:t>heology</a:t>
            </a:r>
            <a:endParaRPr dirty="0"/>
          </a:p>
        </p:txBody>
      </p:sp>
      <p:sp>
        <p:nvSpPr>
          <p:cNvPr id="167" name="Dale J. Correa, PhD | UT Austin"/>
          <p:cNvSpPr txBox="1">
            <a:spLocks noGrp="1"/>
          </p:cNvSpPr>
          <p:nvPr>
            <p:ph type="subTitle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/>
          <a:lstStyle/>
          <a:p>
            <a:r>
              <a:rPr dirty="0"/>
              <a:t>Dale J. Correa, PhD | UT Austin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836CA-9B32-AC49-A712-9B2B603943FB}"/>
              </a:ext>
            </a:extLst>
          </p:cNvPr>
          <p:cNvSpPr txBox="1"/>
          <p:nvPr/>
        </p:nvSpPr>
        <p:spPr>
          <a:xfrm>
            <a:off x="3919894" y="1627188"/>
            <a:ext cx="4105469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12445-9069-A041-8E70-E9411EA4C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8" y="377331"/>
            <a:ext cx="2799443" cy="41411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4CF54-FE7A-7044-92D2-29A728BA6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Realities and aspirations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C833A-41FA-A34F-B623-80FA1510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D954-B089-CE4A-B3AC-FDFE305C1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/>
              <a:t>Build website for digital editions of these three sections on testimony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/>
              <a:t>Finish digital edition of complete </a:t>
            </a:r>
            <a:r>
              <a:rPr lang="en-US" dirty="0" err="1"/>
              <a:t>Nasafi</a:t>
            </a:r>
            <a:r>
              <a:rPr lang="en-US" dirty="0"/>
              <a:t> text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/>
              <a:t>Create corpus of Islamic legal theory texts from 8</a:t>
            </a:r>
            <a:r>
              <a:rPr lang="en-US" baseline="30000" dirty="0"/>
              <a:t>th</a:t>
            </a:r>
            <a:r>
              <a:rPr lang="en-US" dirty="0"/>
              <a:t> – 12</a:t>
            </a:r>
            <a:r>
              <a:rPr lang="en-US" baseline="30000" dirty="0"/>
              <a:t>th</a:t>
            </a:r>
            <a:r>
              <a:rPr lang="en-US" dirty="0"/>
              <a:t> centuries CE for topic modeling for course project and to address the following question:</a:t>
            </a:r>
          </a:p>
          <a:p>
            <a:pPr lvl="1" rtl="0"/>
            <a:r>
              <a:rPr lang="en-US" i="1" dirty="0"/>
              <a:t>How does the structure of Islamic legal theory works change over time and by school?</a:t>
            </a:r>
          </a:p>
        </p:txBody>
      </p:sp>
    </p:spTree>
    <p:extLst>
      <p:ext uri="{BB962C8B-B14F-4D97-AF65-F5344CB8AC3E}">
        <p14:creationId xmlns:p14="http://schemas.microsoft.com/office/powerpoint/2010/main" val="21399562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choes over time and spac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Echoes over time and space</a:t>
            </a:r>
          </a:p>
        </p:txBody>
      </p:sp>
      <p:sp>
        <p:nvSpPr>
          <p:cNvPr id="174" name="Tracing the epistemological trad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Tracing the epistemological tradition</a:t>
            </a:r>
          </a:p>
        </p:txBody>
      </p:sp>
      <p:sp>
        <p:nvSpPr>
          <p:cNvPr id="175" name="Al-Nasafī’s text is obviously dependent on previous scholars’ work: whos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Al-</a:t>
            </a:r>
            <a:r>
              <a:rPr dirty="0" err="1"/>
              <a:t>Nasafī’s</a:t>
            </a:r>
            <a:r>
              <a:rPr dirty="0"/>
              <a:t> text is obviously dependent on previous scholars’ work: whose?</a:t>
            </a:r>
          </a:p>
          <a:p>
            <a:r>
              <a:rPr dirty="0">
                <a:solidFill>
                  <a:schemeClr val="accent4"/>
                </a:solidFill>
              </a:rPr>
              <a:t>Al-</a:t>
            </a:r>
            <a:r>
              <a:rPr dirty="0" err="1">
                <a:solidFill>
                  <a:schemeClr val="accent4"/>
                </a:solidFill>
              </a:rPr>
              <a:t>Nasafī’s</a:t>
            </a:r>
            <a:r>
              <a:rPr dirty="0">
                <a:solidFill>
                  <a:schemeClr val="accent4"/>
                </a:solidFill>
              </a:rPr>
              <a:t> text is almost identical to that of two of his contemporaries: how? And then, why?</a:t>
            </a:r>
          </a:p>
          <a:p>
            <a:r>
              <a:rPr dirty="0"/>
              <a:t>Future question: how did the relationship between </a:t>
            </a:r>
            <a:r>
              <a:rPr dirty="0" err="1"/>
              <a:t>Ḥanafī</a:t>
            </a:r>
            <a:r>
              <a:rPr dirty="0"/>
              <a:t> theology and legal theory develop into the theological turn of the 12th century CE?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3571DB-635B-3347-839E-27764B4C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Aspirations and solutions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C4B6A-CA27-A342-B99E-3FC991ED2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Corpus of excerpts from three scholars on </a:t>
            </a:r>
            <a:r>
              <a:rPr lang="en-US" b="1" i="1" dirty="0" err="1"/>
              <a:t>khabar</a:t>
            </a:r>
            <a:r>
              <a:rPr lang="en-US" b="1" i="1" dirty="0"/>
              <a:t> </a:t>
            </a:r>
            <a:r>
              <a:rPr lang="en-US" b="1" dirty="0"/>
              <a:t>(testimony)</a:t>
            </a:r>
          </a:p>
          <a:p>
            <a:pPr lvl="1"/>
            <a:r>
              <a:rPr lang="en-US" dirty="0"/>
              <a:t>Sentence by sentence comparison view</a:t>
            </a:r>
            <a:endParaRPr lang="en-US" i="1" dirty="0"/>
          </a:p>
          <a:p>
            <a:pPr lvl="2"/>
            <a:r>
              <a:rPr lang="en-US" i="1" dirty="0"/>
              <a:t>Aspirational: planned wireframe of website, visualization</a:t>
            </a:r>
          </a:p>
          <a:p>
            <a:pPr lvl="1"/>
            <a:r>
              <a:rPr lang="en-US" b="1" dirty="0"/>
              <a:t>Annotate for structure, identical terms, and shared topics</a:t>
            </a:r>
            <a:endParaRPr lang="en-US" b="1" i="1" dirty="0"/>
          </a:p>
          <a:p>
            <a:pPr lvl="1"/>
            <a:r>
              <a:rPr lang="en-US" dirty="0"/>
              <a:t>And/or topic modeling</a:t>
            </a:r>
          </a:p>
          <a:p>
            <a:pPr lvl="2"/>
            <a:r>
              <a:rPr lang="en-US" i="1" dirty="0"/>
              <a:t>Aspirational: across legal theory corpus, would address research question #3</a:t>
            </a:r>
          </a:p>
          <a:p>
            <a:pPr lvl="2"/>
            <a:r>
              <a:rPr lang="en-US" b="1" dirty="0" err="1"/>
              <a:t>Voyant</a:t>
            </a:r>
            <a:r>
              <a:rPr lang="en-US" b="1" dirty="0"/>
              <a:t> Tools revealed that *excerpts* are not long enough to be effective for topic modeling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265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D6F7B-2504-FC46-8643-06F4DDDA9B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Make good choices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830754-07FA-5F45-B7E1-1804D9BF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09F6DD-C880-C744-A778-58D5FCC20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4D1BBEF-DD90-904C-8B2E-7E5C03FBB81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" y="1536700"/>
            <a:ext cx="11096625" cy="49609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5B0F6-187E-794C-BCD9-99B514C6EC48}"/>
              </a:ext>
            </a:extLst>
          </p:cNvPr>
          <p:cNvSpPr txBox="1"/>
          <p:nvPr/>
        </p:nvSpPr>
        <p:spPr>
          <a:xfrm>
            <a:off x="2463797" y="7200173"/>
            <a:ext cx="778933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www.gettysburgcollegeitt.org</a:t>
            </a:r>
            <a:r>
              <a:rPr lang="en-US" dirty="0"/>
              <a:t>/</a:t>
            </a:r>
            <a:r>
              <a:rPr lang="en-US" dirty="0" err="1"/>
              <a:t>LRCblog</a:t>
            </a:r>
            <a:r>
              <a:rPr lang="en-US" dirty="0"/>
              <a:t>/2014/12/when-arabic-tattoos-go-bad-or-why-you-should-talk-to-a-translator-first/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235165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e witness | encoded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(?tools digital LTR Or) Arabic of challenges the: perspective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D83A9-C223-F341-B046-C23700B88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54" y="5405966"/>
            <a:ext cx="5616826" cy="3856567"/>
          </a:xfrm>
          <a:prstGeom prst="rect">
            <a:avLst/>
          </a:prstGeom>
          <a:effectLst>
            <a:glow rad="203200">
              <a:schemeClr val="accent5"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2C5EB-EDE3-1148-9A88-01FC348C9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17" y="1331383"/>
            <a:ext cx="7632700" cy="3454400"/>
          </a:xfrm>
          <a:prstGeom prst="rect">
            <a:avLst/>
          </a:prstGeom>
          <a:effectLst>
            <a:glow rad="203200">
              <a:schemeClr val="accent1">
                <a:satMod val="175000"/>
                <a:alpha val="40000"/>
              </a:schemeClr>
            </a:glow>
            <a:softEdge rad="0"/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8EAED-2094-4240-B5AA-C7163B33F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Making it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B337D-872A-F240-8DFB-7D0F64C16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12AC7-D91C-F749-8AB3-394773F9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66" y="5627809"/>
            <a:ext cx="11459430" cy="3639025"/>
          </a:xfrm>
          <a:prstGeom prst="rect">
            <a:avLst/>
          </a:prstGeom>
          <a:effectLst>
            <a:glow rad="2032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726FE-F940-1A4E-A0AE-71DDEF13A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" y="1525315"/>
            <a:ext cx="11819466" cy="2435769"/>
          </a:xfrm>
          <a:prstGeom prst="rect">
            <a:avLst/>
          </a:prstGeom>
          <a:effectLst>
            <a:glow rad="2032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C1E3FF49-C0D3-6E4D-8466-8750EF5F6FA1}"/>
              </a:ext>
            </a:extLst>
          </p:cNvPr>
          <p:cNvSpPr/>
          <p:nvPr/>
        </p:nvSpPr>
        <p:spPr>
          <a:xfrm>
            <a:off x="5318398" y="4290593"/>
            <a:ext cx="1352004" cy="1007706"/>
          </a:xfrm>
          <a:prstGeom prst="downArrow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197412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A5131C-F75C-924F-8F67-310AC00A2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indent="0" algn="l" defTabSz="457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9E8E30-1729-3043-A4AA-E6EC195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ANNotation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0D744-07DF-0B4D-9B5D-7C14024A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6627" y="2895600"/>
            <a:ext cx="5475416" cy="6108700"/>
          </a:xfrm>
        </p:spPr>
        <p:txBody>
          <a:bodyPr>
            <a:normAutofit/>
          </a:bodyPr>
          <a:lstStyle/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err="1"/>
              <a:t>Pers_name</a:t>
            </a:r>
            <a:endParaRPr lang="en-US" dirty="0"/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err="1"/>
              <a:t>Place_name</a:t>
            </a:r>
            <a:endParaRPr lang="en-US" dirty="0"/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/>
              <a:t>Concept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/>
              <a:t>Episteme</a:t>
            </a:r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 err="1"/>
              <a:t>Def_arg</a:t>
            </a:r>
            <a:endParaRPr lang="en-US" dirty="0"/>
          </a:p>
          <a:p>
            <a: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</a:pPr>
            <a:r>
              <a:rPr lang="en-US" dirty="0"/>
              <a:t>Quran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2A496A-DB15-0C4B-B898-D2C9F2D6D8DA}"/>
              </a:ext>
            </a:extLst>
          </p:cNvPr>
          <p:cNvSpPr txBox="1">
            <a:spLocks/>
          </p:cNvSpPr>
          <p:nvPr/>
        </p:nvSpPr>
        <p:spPr>
          <a:xfrm>
            <a:off x="558800" y="2895600"/>
            <a:ext cx="5475416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rtl="0" hangingPunct="1"/>
            <a:r>
              <a:rPr lang="en-US" dirty="0"/>
              <a:t>TXT: normalized, with the exception of formatting</a:t>
            </a:r>
          </a:p>
          <a:p>
            <a:pPr rtl="0" hangingPunct="1"/>
            <a:r>
              <a:rPr lang="en-US" dirty="0"/>
              <a:t>Sentence</a:t>
            </a:r>
          </a:p>
          <a:p>
            <a:pPr rtl="0" hangingPunct="1"/>
            <a:r>
              <a:rPr lang="en-US" dirty="0" err="1"/>
              <a:t>Structuresem</a:t>
            </a:r>
            <a:endParaRPr lang="en-US" dirty="0"/>
          </a:p>
          <a:p>
            <a:pPr rtl="0" hangingPunct="1"/>
            <a:r>
              <a:rPr lang="en-US" dirty="0"/>
              <a:t>Paragraph</a:t>
            </a:r>
          </a:p>
          <a:p>
            <a:pPr rtl="0" hangingPunct="1"/>
            <a:r>
              <a:rPr lang="en-US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19406010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72ADE4-C066-E141-8715-7CE1D2FF0572}"/>
              </a:ext>
            </a:extLst>
          </p:cNvPr>
          <p:cNvSpPr txBox="1"/>
          <p:nvPr/>
        </p:nvSpPr>
        <p:spPr>
          <a:xfrm>
            <a:off x="3835050" y="682328"/>
            <a:ext cx="54356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ANNIS: Episteme Frequency Analysis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CD113-B740-5149-8FAD-717C45ADD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591733"/>
            <a:ext cx="5279800" cy="3420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46F90-3A07-B24C-B3FC-F2B643B771C0}"/>
              </a:ext>
            </a:extLst>
          </p:cNvPr>
          <p:cNvSpPr txBox="1"/>
          <p:nvPr/>
        </p:nvSpPr>
        <p:spPr>
          <a:xfrm>
            <a:off x="2493850" y="4907895"/>
            <a:ext cx="2032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Al-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Nasafī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3BE7B-FD7D-4A45-8D77-E57EB3228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25" y="3635827"/>
            <a:ext cx="5196175" cy="3262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718AC9-032D-764A-86EC-7279C1C978AE}"/>
              </a:ext>
            </a:extLst>
          </p:cNvPr>
          <p:cNvSpPr txBox="1"/>
          <p:nvPr/>
        </p:nvSpPr>
        <p:spPr>
          <a:xfrm>
            <a:off x="9270650" y="6772631"/>
            <a:ext cx="243805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Al-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Lāmishī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6EE95F-77C3-C743-9A0C-99BFEAD0E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6133980"/>
            <a:ext cx="5148005" cy="32675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890888-9219-9C4D-8EEC-B8132654625D}"/>
              </a:ext>
            </a:extLst>
          </p:cNvPr>
          <p:cNvSpPr txBox="1"/>
          <p:nvPr/>
        </p:nvSpPr>
        <p:spPr>
          <a:xfrm>
            <a:off x="6149750" y="8415319"/>
            <a:ext cx="184608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Al-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Samarqandī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904844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987C4A-5778-C647-800C-9A962418E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0" y="364930"/>
            <a:ext cx="6705600" cy="1275157"/>
          </a:xfrm>
        </p:spPr>
        <p:txBody>
          <a:bodyPr/>
          <a:lstStyle/>
          <a:p>
            <a: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Wireframe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5E1D-36E8-844E-9DE4-42BF0F5D79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7190" y="8046769"/>
            <a:ext cx="5490547" cy="1302921"/>
          </a:xfrm>
        </p:spPr>
        <p:txBody>
          <a:bodyPr/>
          <a:lstStyle/>
          <a:p>
            <a:pPr marL="0" marR="0" indent="0" algn="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&amp; Visualization</a:t>
            </a:r>
          </a:p>
          <a:p>
            <a:pPr algn="r" rtl="0"/>
            <a:r>
              <a:rPr lang="en-US" sz="1800" dirty="0"/>
              <a:t>https://</a:t>
            </a:r>
            <a:r>
              <a:rPr lang="en-US" sz="1800" dirty="0" err="1"/>
              <a:t>bl.ocks.org</a:t>
            </a:r>
            <a:r>
              <a:rPr lang="en-US" sz="1800" dirty="0"/>
              <a:t>/</a:t>
            </a:r>
            <a:r>
              <a:rPr lang="en-US" sz="1800" dirty="0" err="1"/>
              <a:t>mbostock</a:t>
            </a:r>
            <a:r>
              <a:rPr lang="en-US" sz="1800" dirty="0"/>
              <a:t>/4062006</a:t>
            </a:r>
          </a:p>
        </p:txBody>
      </p:sp>
      <p:pic>
        <p:nvPicPr>
          <p:cNvPr id="14" name="Picture Placeholder 10">
            <a:extLst>
              <a:ext uri="{FF2B5EF4-FFF2-40B4-BE49-F238E27FC236}">
                <a16:creationId xmlns:a16="http://schemas.microsoft.com/office/drawing/2014/main" id="{63D9E658-7A7B-F248-97C0-737046F9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29" y="2698049"/>
            <a:ext cx="5611871" cy="4942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8DCED1C-94D4-4642-BA89-C04C6E02884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64990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301</Words>
  <Application>Microsoft Macintosh PowerPoint</Application>
  <PresentationFormat>Custom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Epistemology &amp; knowledge in Islamic legal theory &amp; theology</vt:lpstr>
      <vt:lpstr>Tracing the epistemological tradition</vt:lpstr>
      <vt:lpstr>Aspirations and solutions</vt:lpstr>
      <vt:lpstr>PowerPoint Presentation</vt:lpstr>
      <vt:lpstr>PowerPoint Presentation</vt:lpstr>
      <vt:lpstr>PowerPoint Presentation</vt:lpstr>
      <vt:lpstr>ANNotation</vt:lpstr>
      <vt:lpstr>PowerPoint Presentation</vt:lpstr>
      <vt:lpstr>PowerPoint Presentation</vt:lpstr>
      <vt:lpstr>goals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Echoes of Islamic epistemology</dc:title>
  <cp:lastModifiedBy>Correa, Dale J</cp:lastModifiedBy>
  <cp:revision>26</cp:revision>
  <dcterms:modified xsi:type="dcterms:W3CDTF">2018-07-26T10:57:32Z</dcterms:modified>
</cp:coreProperties>
</file>