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9" r:id="rId3"/>
    <p:sldId id="360" r:id="rId4"/>
    <p:sldId id="361" r:id="rId5"/>
    <p:sldId id="365" r:id="rId6"/>
    <p:sldId id="368" r:id="rId7"/>
    <p:sldId id="363" r:id="rId8"/>
    <p:sldId id="364" r:id="rId9"/>
    <p:sldId id="355" r:id="rId10"/>
  </p:sldIdLst>
  <p:sldSz cx="121920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565"/>
    <a:srgbClr val="F8AEAE"/>
    <a:srgbClr val="EAEDF2"/>
    <a:srgbClr val="F1C6FE"/>
    <a:srgbClr val="F3F5F7"/>
    <a:srgbClr val="F8E5FF"/>
    <a:srgbClr val="F5DDFF"/>
    <a:srgbClr val="FFFFFF"/>
    <a:srgbClr val="FFEDB3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434" autoAdjust="0"/>
  </p:normalViewPr>
  <p:slideViewPr>
    <p:cSldViewPr snapToGrid="0">
      <p:cViewPr varScale="1">
        <p:scale>
          <a:sx n="77" d="100"/>
          <a:sy n="77" d="100"/>
        </p:scale>
        <p:origin x="89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AA4C1-9338-4B27-8666-8D1D8C6CE49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FE5B8-EFC6-4802-85A9-B65E48F4C3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6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8A648-5710-4C6C-8F9F-6D653A5B88F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1143000"/>
            <a:ext cx="4838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BD1B-CC1F-4B00-A2AB-846BC24B277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4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3BD1B-CC1F-4B00-A2AB-846BC24B2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cancer du sein actuellement est le cancer le plus fréquent chez la femme dans les pays occidentaux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3BD1B-CC1F-4B00-A2AB-846BC24B27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cancer du sein actuellement est le cancer le plus fréquent chez la femme dans les pays occidentaux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3BD1B-CC1F-4B00-A2AB-846BC24B27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cancer du sein actuellement est le cancer le plus fréquent chez la femme dans les pays occidentaux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3BD1B-CC1F-4B00-A2AB-846BC24B27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cancer du sein actuellement est le cancer le plus fréquent chez la femme dans les pays occidentaux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3BD1B-CC1F-4B00-A2AB-846BC24B2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cancer du sein actuellement est le cancer le plus fréquent chez la femme dans les pays occidentaux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3BD1B-CC1F-4B00-A2AB-846BC24B27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4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cancer du sein actuellement est le cancer le plus fréquent chez la femme dans les pays occidentaux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3BD1B-CC1F-4B00-A2AB-846BC24B2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cancer du sein actuellement est le cancer le plus fréquent chez la femme dans les pays occidentaux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3BD1B-CC1F-4B00-A2AB-846BC24B27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3BD1B-CC1F-4B00-A2AB-846BC24B27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6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946A-F5D9-466C-82F8-43924F80881D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3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BDCB-33AF-41AE-9140-80251383299A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09F6-9F53-450A-B084-59BBCBA9F26D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4D72-7A9C-4767-8CCA-1199B7A5FC2B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C27C-81B9-4F70-8A89-8D69865951E6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3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FBA-D658-4DD1-A6B5-BE96CFAA667E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3051-9C7B-4744-B7CB-AD56668E4F92}" type="datetime1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EB0-2C03-43B8-A74A-D35C718F8EEA}" type="datetime1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7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F93B-C068-4933-8521-2ED623D043FB}" type="datetime1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62F6-213B-41D5-A1E3-EA3D1D6AFDC5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9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AFD4-CE24-4AC4-B6F3-EB227A68C770}" type="datetime1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28E87-ADE4-4730-9AD7-C59778EFBC67}" type="datetime1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64B6-53FB-4AC6-9DAA-DFE507F67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027402"/>
            <a:ext cx="2743200" cy="413808"/>
          </a:xfrm>
        </p:spPr>
        <p:txBody>
          <a:bodyPr/>
          <a:lstStyle/>
          <a:p>
            <a:fld id="{764164B6-53FB-4AC6-9DAA-DFE507F6791F}" type="slidenum">
              <a:rPr lang="en-US" smtClean="0"/>
              <a:t>1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 flipV="1">
            <a:off x="11353800" y="-1"/>
            <a:ext cx="839206" cy="7769489"/>
          </a:xfrm>
          <a:prstGeom prst="rect">
            <a:avLst/>
          </a:prstGeom>
          <a:solidFill>
            <a:srgbClr val="F6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16200000" flipV="1">
            <a:off x="4276486" y="-2405465"/>
            <a:ext cx="3578065" cy="12252960"/>
          </a:xfrm>
          <a:prstGeom prst="rect">
            <a:avLst/>
          </a:prstGeom>
          <a:solidFill>
            <a:srgbClr val="FDC6B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flipV="1">
            <a:off x="11353800" y="1931982"/>
            <a:ext cx="845530" cy="3653111"/>
          </a:xfrm>
          <a:prstGeom prst="rect">
            <a:avLst/>
          </a:prstGeom>
          <a:solidFill>
            <a:srgbClr val="FE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6200000" flipV="1">
            <a:off x="5914184" y="-446082"/>
            <a:ext cx="320040" cy="12252960"/>
          </a:xfrm>
          <a:prstGeom prst="rect">
            <a:avLst/>
          </a:prstGeom>
          <a:solidFill>
            <a:srgbClr val="FE6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white">
          <a:xfrm>
            <a:off x="4428665" y="3718753"/>
            <a:ext cx="3273706" cy="45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fr-FR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olyfony</a:t>
            </a:r>
          </a:p>
        </p:txBody>
      </p:sp>
      <p:sp>
        <p:nvSpPr>
          <p:cNvPr id="43" name="AutoShape 8" descr="Image result for lipids metabolism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0103" y="2222498"/>
            <a:ext cx="953179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6600" b="1" dirty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PROJET </a:t>
            </a:r>
            <a:r>
              <a:rPr lang="fr-FR" sz="6600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SELL IT</a:t>
            </a:r>
            <a:endParaRPr lang="fr-FR" sz="6600" b="1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white">
          <a:xfrm>
            <a:off x="4691065" y="4715402"/>
            <a:ext cx="2809869" cy="38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fr-FR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16 janvier 2020</a:t>
            </a:r>
          </a:p>
        </p:txBody>
      </p:sp>
      <p:pic>
        <p:nvPicPr>
          <p:cNvPr id="6146" name="Picture 2" descr="Image result for ib - groupe cegos">
            <a:extLst>
              <a:ext uri="{FF2B5EF4-FFF2-40B4-BE49-F238E27FC236}">
                <a16:creationId xmlns:a16="http://schemas.microsoft.com/office/drawing/2014/main" id="{9A046E9D-B811-4CFC-ADD6-3F10492CA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88" y="328222"/>
            <a:ext cx="1412936" cy="116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pole emploi">
            <a:extLst>
              <a:ext uri="{FF2B5EF4-FFF2-40B4-BE49-F238E27FC236}">
                <a16:creationId xmlns:a16="http://schemas.microsoft.com/office/drawing/2014/main" id="{C92A38EA-17EC-4E37-84F1-DBFF95CF5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113" y="224951"/>
            <a:ext cx="1715165" cy="137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15085" y="847865"/>
            <a:ext cx="10424160" cy="106470"/>
            <a:chOff x="1060831" y="839445"/>
            <a:chExt cx="10701946" cy="1064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4297" y="839445"/>
              <a:ext cx="10698480" cy="0"/>
            </a:xfrm>
            <a:prstGeom prst="line">
              <a:avLst/>
            </a:prstGeom>
            <a:ln w="952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0831" y="945915"/>
              <a:ext cx="10698480" cy="0"/>
            </a:xfrm>
            <a:prstGeom prst="line">
              <a:avLst/>
            </a:prstGeom>
            <a:ln w="190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4838423" y="150545"/>
            <a:ext cx="148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E51515"/>
                </a:solidFill>
              </a:rPr>
              <a:t>Sommaire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05FF-523C-4573-974F-6094A60C2D6C}" type="datetime1">
              <a:rPr lang="en-US" smtClean="0"/>
              <a:t>1/16/2020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384D7C-DC2A-40CF-93BB-1BC0D749461A}"/>
              </a:ext>
            </a:extLst>
          </p:cNvPr>
          <p:cNvSpPr/>
          <p:nvPr/>
        </p:nvSpPr>
        <p:spPr>
          <a:xfrm>
            <a:off x="4371129" y="1503205"/>
            <a:ext cx="47527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fr-FR" sz="2800" b="1" dirty="0">
                <a:solidFill>
                  <a:schemeClr val="accent2">
                    <a:lumMod val="50000"/>
                  </a:schemeClr>
                </a:solidFill>
              </a:rPr>
              <a:t>Polyfony</a:t>
            </a:r>
          </a:p>
          <a:p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2800" b="1" dirty="0">
                <a:solidFill>
                  <a:schemeClr val="accent2">
                    <a:lumMod val="50000"/>
                  </a:schemeClr>
                </a:solidFill>
              </a:rPr>
              <a:t>2.   Projet </a:t>
            </a: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Sell It</a:t>
            </a: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fr-FR" sz="2800" b="1" dirty="0">
                <a:solidFill>
                  <a:schemeClr val="accent2">
                    <a:lumMod val="50000"/>
                  </a:schemeClr>
                </a:solidFill>
              </a:rPr>
              <a:t>3.   Gestion de projet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AutoNum type="arabicPeriod" startAt="4"/>
            </a:pP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Démo</a:t>
            </a:r>
          </a:p>
          <a:p>
            <a:pPr marL="514350" indent="-514350">
              <a:buAutoNum type="arabicPeriod" startAt="4"/>
            </a:pP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AutoNum type="arabicPeriod" startAt="4"/>
            </a:pPr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z="1400" smtClean="0">
                <a:solidFill>
                  <a:schemeClr val="tx1"/>
                </a:solidFill>
              </a:r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9751" y="1166026"/>
            <a:ext cx="334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chemeClr val="accent1">
                    <a:lumMod val="50000"/>
                  </a:schemeClr>
                </a:solidFill>
              </a:rPr>
              <a:t>Polyfony : La Team</a:t>
            </a:r>
            <a:endParaRPr lang="fr-FR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" y="794327"/>
            <a:ext cx="838199" cy="1359602"/>
          </a:xfrm>
          <a:prstGeom prst="rect">
            <a:avLst/>
          </a:prstGeom>
          <a:solidFill>
            <a:srgbClr val="F1656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15085" y="847865"/>
            <a:ext cx="10424160" cy="106470"/>
            <a:chOff x="1060831" y="839445"/>
            <a:chExt cx="10701946" cy="1064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4297" y="839445"/>
              <a:ext cx="10698480" cy="0"/>
            </a:xfrm>
            <a:prstGeom prst="line">
              <a:avLst/>
            </a:prstGeom>
            <a:ln w="952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0831" y="945915"/>
              <a:ext cx="10698480" cy="0"/>
            </a:xfrm>
            <a:prstGeom prst="line">
              <a:avLst/>
            </a:prstGeom>
            <a:ln w="190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6200000">
            <a:off x="-39798" y="1346524"/>
            <a:ext cx="811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/>
              <a:t>Team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05FF-523C-4573-974F-6094A60C2D6C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05F63-82DA-479E-A156-2B372459F982}"/>
              </a:ext>
            </a:extLst>
          </p:cNvPr>
          <p:cNvSpPr/>
          <p:nvPr/>
        </p:nvSpPr>
        <p:spPr>
          <a:xfrm>
            <a:off x="-6626" y="2171991"/>
            <a:ext cx="844825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26C0C-8BD4-46A2-8046-2186A2635A71}"/>
              </a:ext>
            </a:extLst>
          </p:cNvPr>
          <p:cNvSpPr/>
          <p:nvPr/>
        </p:nvSpPr>
        <p:spPr>
          <a:xfrm>
            <a:off x="-6626" y="3549655"/>
            <a:ext cx="844823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B847D-E4AD-422C-A9B4-ABB65A2DB4D6}"/>
              </a:ext>
            </a:extLst>
          </p:cNvPr>
          <p:cNvSpPr/>
          <p:nvPr/>
        </p:nvSpPr>
        <p:spPr>
          <a:xfrm>
            <a:off x="-1" y="4927319"/>
            <a:ext cx="838197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B84A9-5C84-4570-B85E-FE43715DEB2D}"/>
              </a:ext>
            </a:extLst>
          </p:cNvPr>
          <p:cNvSpPr/>
          <p:nvPr/>
        </p:nvSpPr>
        <p:spPr>
          <a:xfrm>
            <a:off x="15546" y="6303348"/>
            <a:ext cx="822650" cy="1469051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65028F3A-727B-402D-9963-3CCA1252DE3E}"/>
              </a:ext>
            </a:extLst>
          </p:cNvPr>
          <p:cNvSpPr txBox="1"/>
          <p:nvPr/>
        </p:nvSpPr>
        <p:spPr>
          <a:xfrm rot="16200000">
            <a:off x="-114212" y="2502056"/>
            <a:ext cx="959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Sell_It</a:t>
            </a:r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84256" y="5409702"/>
            <a:ext cx="8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  <p:sp>
        <p:nvSpPr>
          <p:cNvPr id="37" name="TextBox 30">
            <a:extLst>
              <a:ext uri="{FF2B5EF4-FFF2-40B4-BE49-F238E27FC236}">
                <a16:creationId xmlns:a16="http://schemas.microsoft.com/office/drawing/2014/main" id="{DB8771D2-67A1-4C29-9B2D-15DDEB47A790}"/>
              </a:ext>
            </a:extLst>
          </p:cNvPr>
          <p:cNvSpPr txBox="1"/>
          <p:nvPr/>
        </p:nvSpPr>
        <p:spPr>
          <a:xfrm rot="16200000">
            <a:off x="-183819" y="3869640"/>
            <a:ext cx="119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Gestion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7F8CEDD9-84B2-48BF-B41C-A09947795C99}"/>
              </a:ext>
            </a:extLst>
          </p:cNvPr>
          <p:cNvSpPr txBox="1"/>
          <p:nvPr/>
        </p:nvSpPr>
        <p:spPr>
          <a:xfrm>
            <a:off x="5077089" y="181966"/>
            <a:ext cx="152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51515"/>
                </a:solidFill>
              </a:rPr>
              <a:t>POLYFONY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363764" y="6822429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6" y="3716659"/>
            <a:ext cx="1828800" cy="16183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04" y="3713300"/>
            <a:ext cx="1828800" cy="161836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04684"/>
            <a:ext cx="1828800" cy="163034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492570" y="5426724"/>
            <a:ext cx="203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Alex MOYSAN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979843" y="5422205"/>
            <a:ext cx="195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Huyen</a:t>
            </a:r>
            <a:r>
              <a:rPr lang="fr-FR" dirty="0" smtClean="0"/>
              <a:t> </a:t>
            </a:r>
            <a:r>
              <a:rPr lang="fr-FR" dirty="0" err="1" smtClean="0"/>
              <a:t>Trang</a:t>
            </a:r>
            <a:r>
              <a:rPr lang="fr-FR" dirty="0" smtClean="0"/>
              <a:t> LUU « Product Owner »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214904" y="539650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Yacouba YATTARA</a:t>
            </a:r>
          </a:p>
          <a:p>
            <a:r>
              <a:rPr lang="fr-FR" dirty="0" smtClean="0"/>
              <a:t>« Scrum Master »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492570" y="2167319"/>
            <a:ext cx="10903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Polyfony, 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c’est </a:t>
            </a:r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développeurs juniors pluridisciplinaires 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(Biologie, informatique, mathématique et économie)</a:t>
            </a:r>
          </a:p>
        </p:txBody>
      </p:sp>
    </p:spTree>
    <p:extLst>
      <p:ext uri="{BB962C8B-B14F-4D97-AF65-F5344CB8AC3E}">
        <p14:creationId xmlns:p14="http://schemas.microsoft.com/office/powerpoint/2010/main" val="112559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  <p:bldP spid="30" grpId="0"/>
      <p:bldP spid="20" grpId="0" animBg="1"/>
      <p:bldP spid="21" grpId="0" animBg="1"/>
      <p:bldP spid="22" grpId="0" animBg="1"/>
      <p:bldP spid="23" grpId="0" animBg="1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z="1400" smtClean="0">
                <a:solidFill>
                  <a:schemeClr val="tx1"/>
                </a:solidFill>
              </a:rPr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" y="794327"/>
            <a:ext cx="838199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15085" y="847865"/>
            <a:ext cx="10424160" cy="106470"/>
            <a:chOff x="1060831" y="839445"/>
            <a:chExt cx="10701946" cy="1064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4297" y="839445"/>
              <a:ext cx="10698480" cy="0"/>
            </a:xfrm>
            <a:prstGeom prst="line">
              <a:avLst/>
            </a:prstGeom>
            <a:ln w="952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0831" y="945915"/>
              <a:ext cx="10698480" cy="0"/>
            </a:xfrm>
            <a:prstGeom prst="line">
              <a:avLst/>
            </a:prstGeom>
            <a:ln w="190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6200000">
            <a:off x="-39798" y="1346524"/>
            <a:ext cx="811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05FF-523C-4573-974F-6094A60C2D6C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05F63-82DA-479E-A156-2B372459F982}"/>
              </a:ext>
            </a:extLst>
          </p:cNvPr>
          <p:cNvSpPr/>
          <p:nvPr/>
        </p:nvSpPr>
        <p:spPr>
          <a:xfrm>
            <a:off x="-6626" y="2171991"/>
            <a:ext cx="844825" cy="1359602"/>
          </a:xfrm>
          <a:prstGeom prst="rect">
            <a:avLst/>
          </a:prstGeom>
          <a:solidFill>
            <a:srgbClr val="F1656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26C0C-8BD4-46A2-8046-2186A2635A71}"/>
              </a:ext>
            </a:extLst>
          </p:cNvPr>
          <p:cNvSpPr/>
          <p:nvPr/>
        </p:nvSpPr>
        <p:spPr>
          <a:xfrm>
            <a:off x="-6626" y="3549655"/>
            <a:ext cx="844823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B847D-E4AD-422C-A9B4-ABB65A2DB4D6}"/>
              </a:ext>
            </a:extLst>
          </p:cNvPr>
          <p:cNvSpPr/>
          <p:nvPr/>
        </p:nvSpPr>
        <p:spPr>
          <a:xfrm>
            <a:off x="-1" y="4927319"/>
            <a:ext cx="838197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B84A9-5C84-4570-B85E-FE43715DEB2D}"/>
              </a:ext>
            </a:extLst>
          </p:cNvPr>
          <p:cNvSpPr/>
          <p:nvPr/>
        </p:nvSpPr>
        <p:spPr>
          <a:xfrm>
            <a:off x="15546" y="6303348"/>
            <a:ext cx="822650" cy="1469051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65028F3A-727B-402D-9963-3CCA1252DE3E}"/>
              </a:ext>
            </a:extLst>
          </p:cNvPr>
          <p:cNvSpPr txBox="1"/>
          <p:nvPr/>
        </p:nvSpPr>
        <p:spPr>
          <a:xfrm rot="16200000">
            <a:off x="-114212" y="2502056"/>
            <a:ext cx="959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Sell_It</a:t>
            </a:r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84256" y="5409702"/>
            <a:ext cx="8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  <p:sp>
        <p:nvSpPr>
          <p:cNvPr id="37" name="TextBox 30">
            <a:extLst>
              <a:ext uri="{FF2B5EF4-FFF2-40B4-BE49-F238E27FC236}">
                <a16:creationId xmlns:a16="http://schemas.microsoft.com/office/drawing/2014/main" id="{DB8771D2-67A1-4C29-9B2D-15DDEB47A790}"/>
              </a:ext>
            </a:extLst>
          </p:cNvPr>
          <p:cNvSpPr txBox="1"/>
          <p:nvPr/>
        </p:nvSpPr>
        <p:spPr>
          <a:xfrm rot="16200000">
            <a:off x="-183819" y="3869640"/>
            <a:ext cx="119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Gestion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7F8CEDD9-84B2-48BF-B41C-A09947795C99}"/>
              </a:ext>
            </a:extLst>
          </p:cNvPr>
          <p:cNvSpPr txBox="1"/>
          <p:nvPr/>
        </p:nvSpPr>
        <p:spPr>
          <a:xfrm>
            <a:off x="5077089" y="181966"/>
            <a:ext cx="17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51515"/>
                </a:solidFill>
              </a:rPr>
              <a:t>Projet </a:t>
            </a:r>
            <a:r>
              <a:rPr lang="en-US" sz="2400" b="1" dirty="0" smtClean="0">
                <a:solidFill>
                  <a:srgbClr val="E51515"/>
                </a:solidFill>
              </a:rPr>
              <a:t>Sell It</a:t>
            </a:r>
            <a:endParaRPr lang="en-US" sz="2400" b="1" dirty="0">
              <a:solidFill>
                <a:srgbClr val="E51515"/>
              </a:solidFill>
            </a:endParaRPr>
          </a:p>
        </p:txBody>
      </p:sp>
      <p:grpSp>
        <p:nvGrpSpPr>
          <p:cNvPr id="44" name="Group 17">
            <a:extLst>
              <a:ext uri="{FF2B5EF4-FFF2-40B4-BE49-F238E27FC236}">
                <a16:creationId xmlns:a16="http://schemas.microsoft.com/office/drawing/2014/main" id="{CCB3EBCC-DCDD-4B05-9671-1451507BF52E}"/>
              </a:ext>
            </a:extLst>
          </p:cNvPr>
          <p:cNvGrpSpPr/>
          <p:nvPr/>
        </p:nvGrpSpPr>
        <p:grpSpPr>
          <a:xfrm>
            <a:off x="7915790" y="1830897"/>
            <a:ext cx="4276211" cy="4311890"/>
            <a:chOff x="7706301" y="1628782"/>
            <a:chExt cx="3417500" cy="4311890"/>
          </a:xfrm>
        </p:grpSpPr>
        <p:grpSp>
          <p:nvGrpSpPr>
            <p:cNvPr id="45" name="Group 31">
              <a:extLst>
                <a:ext uri="{FF2B5EF4-FFF2-40B4-BE49-F238E27FC236}">
                  <a16:creationId xmlns:a16="http://schemas.microsoft.com/office/drawing/2014/main" id="{264DE15F-3BB9-4FF1-A5F8-09FE228DF410}"/>
                </a:ext>
              </a:extLst>
            </p:cNvPr>
            <p:cNvGrpSpPr/>
            <p:nvPr/>
          </p:nvGrpSpPr>
          <p:grpSpPr>
            <a:xfrm>
              <a:off x="7706301" y="1628782"/>
              <a:ext cx="3253557" cy="548640"/>
              <a:chOff x="485212" y="2024164"/>
              <a:chExt cx="3253557" cy="54864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52" name="Rounded Rectangle 32">
                <a:extLst>
                  <a:ext uri="{FF2B5EF4-FFF2-40B4-BE49-F238E27FC236}">
                    <a16:creationId xmlns:a16="http://schemas.microsoft.com/office/drawing/2014/main" id="{CDAAA145-187B-4321-B51E-546DC51A2F17}"/>
                  </a:ext>
                </a:extLst>
              </p:cNvPr>
              <p:cNvSpPr/>
              <p:nvPr/>
            </p:nvSpPr>
            <p:spPr>
              <a:xfrm>
                <a:off x="485212" y="2024164"/>
                <a:ext cx="3253557" cy="548640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25400" dist="635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33">
                <a:extLst>
                  <a:ext uri="{FF2B5EF4-FFF2-40B4-BE49-F238E27FC236}">
                    <a16:creationId xmlns:a16="http://schemas.microsoft.com/office/drawing/2014/main" id="{BAAD20AC-F14A-46F9-9F49-3CE89D89EDD9}"/>
                  </a:ext>
                </a:extLst>
              </p:cNvPr>
              <p:cNvSpPr txBox="1"/>
              <p:nvPr/>
            </p:nvSpPr>
            <p:spPr>
              <a:xfrm>
                <a:off x="1735017" y="2052594"/>
                <a:ext cx="752757" cy="461665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bg1"/>
                    </a:solidFill>
                  </a:rPr>
                  <a:t>UWP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B08880-5EB4-472B-98E1-9878CF6CD296}"/>
                </a:ext>
              </a:extLst>
            </p:cNvPr>
            <p:cNvSpPr/>
            <p:nvPr/>
          </p:nvSpPr>
          <p:spPr>
            <a:xfrm>
              <a:off x="7710978" y="2211647"/>
              <a:ext cx="3264548" cy="372902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59000">
                  <a:schemeClr val="accent6">
                    <a:lumMod val="41000"/>
                    <a:lumOff val="59000"/>
                  </a:schemeClr>
                </a:gs>
                <a:gs pos="100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25400" dist="114300" dir="30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D840BF-CE35-4CA3-BBEE-3BD233A95AF8}"/>
                </a:ext>
              </a:extLst>
            </p:cNvPr>
            <p:cNvSpPr/>
            <p:nvPr/>
          </p:nvSpPr>
          <p:spPr>
            <a:xfrm>
              <a:off x="7758992" y="2397187"/>
              <a:ext cx="312876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200" dirty="0" smtClean="0">
                  <a:ea typeface="Calibri" panose="020F0502020204030204" pitchFamily="34" charset="0"/>
                </a:rPr>
                <a:t>Permettre de vendre des produits</a:t>
              </a:r>
              <a:endParaRPr lang="en-US" sz="2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2A2453-2E72-4A2F-A3FE-EB953AA552A2}"/>
                </a:ext>
              </a:extLst>
            </p:cNvPr>
            <p:cNvSpPr/>
            <p:nvPr/>
          </p:nvSpPr>
          <p:spPr>
            <a:xfrm>
              <a:off x="7768042" y="3187114"/>
              <a:ext cx="335575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200" dirty="0">
                  <a:ea typeface="Calibri" panose="020F0502020204030204" pitchFamily="34" charset="0"/>
                </a:rPr>
                <a:t>Authentification des vendeurs</a:t>
              </a:r>
              <a:endParaRPr lang="en-US" sz="2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D47DDE0-E420-4DBA-BBBF-E107816E19B8}"/>
                </a:ext>
              </a:extLst>
            </p:cNvPr>
            <p:cNvSpPr/>
            <p:nvPr/>
          </p:nvSpPr>
          <p:spPr>
            <a:xfrm>
              <a:off x="7758992" y="3684341"/>
              <a:ext cx="312876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200" dirty="0" smtClean="0">
                  <a:ea typeface="Calibri" panose="020F0502020204030204" pitchFamily="34" charset="0"/>
                </a:rPr>
                <a:t>Créer des commandes</a:t>
              </a:r>
              <a:endParaRPr lang="en-US" sz="2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A4D068-937D-465F-9480-E21DCE3BACB9}"/>
                </a:ext>
              </a:extLst>
            </p:cNvPr>
            <p:cNvSpPr/>
            <p:nvPr/>
          </p:nvSpPr>
          <p:spPr>
            <a:xfrm>
              <a:off x="7758992" y="4240988"/>
              <a:ext cx="328008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200" dirty="0" smtClean="0">
                  <a:ea typeface="Calibri" panose="020F0502020204030204" pitchFamily="34" charset="0"/>
                </a:rPr>
                <a:t>Affichage des détails d’une commande</a:t>
              </a:r>
              <a:endParaRPr lang="en-US" sz="2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A7093A2-09A8-47EE-ABE0-6CB0E0A16C40}"/>
                </a:ext>
              </a:extLst>
            </p:cNvPr>
            <p:cNvSpPr/>
            <p:nvPr/>
          </p:nvSpPr>
          <p:spPr>
            <a:xfrm>
              <a:off x="7778871" y="4850538"/>
              <a:ext cx="312876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200" dirty="0" smtClean="0">
                  <a:ea typeface="Calibri" panose="020F0502020204030204" pitchFamily="34" charset="0"/>
                </a:rPr>
                <a:t>Commande ne peut pas être validée en mode hors ligne </a:t>
              </a:r>
              <a:endParaRPr lang="en-US" sz="2200" dirty="0"/>
            </a:p>
          </p:txBody>
        </p:sp>
      </p:grpSp>
      <p:sp>
        <p:nvSpPr>
          <p:cNvPr id="54" name="AutoShape 11">
            <a:extLst>
              <a:ext uri="{FF2B5EF4-FFF2-40B4-BE49-F238E27FC236}">
                <a16:creationId xmlns:a16="http://schemas.microsoft.com/office/drawing/2014/main" id="{0C3C815E-5C83-4DF8-BB0A-C33AF2EB0E6C}"/>
              </a:ext>
            </a:extLst>
          </p:cNvPr>
          <p:cNvSpPr>
            <a:spLocks noChangeArrowheads="1"/>
          </p:cNvSpPr>
          <p:nvPr/>
        </p:nvSpPr>
        <p:spPr bwMode="gray">
          <a:xfrm rot="16200000" flipH="1">
            <a:off x="4973620" y="3321055"/>
            <a:ext cx="548640" cy="457200"/>
          </a:xfrm>
          <a:prstGeom prst="upArrow">
            <a:avLst>
              <a:gd name="adj1" fmla="val 51676"/>
              <a:gd name="adj2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AutoShape 12">
            <a:extLst>
              <a:ext uri="{FF2B5EF4-FFF2-40B4-BE49-F238E27FC236}">
                <a16:creationId xmlns:a16="http://schemas.microsoft.com/office/drawing/2014/main" id="{4586740D-B7AB-433F-B0A5-F4AE8CD39CF4}"/>
              </a:ext>
            </a:extLst>
          </p:cNvPr>
          <p:cNvSpPr>
            <a:spLocks noChangeArrowheads="1"/>
          </p:cNvSpPr>
          <p:nvPr/>
        </p:nvSpPr>
        <p:spPr bwMode="gray">
          <a:xfrm rot="5400000" flipH="1">
            <a:off x="7443100" y="3317196"/>
            <a:ext cx="548640" cy="457200"/>
          </a:xfrm>
          <a:prstGeom prst="upArrow">
            <a:avLst>
              <a:gd name="adj1" fmla="val 51676"/>
              <a:gd name="adj2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D860661-98D4-4462-8038-62113CF44065}"/>
              </a:ext>
            </a:extLst>
          </p:cNvPr>
          <p:cNvSpPr/>
          <p:nvPr/>
        </p:nvSpPr>
        <p:spPr>
          <a:xfrm>
            <a:off x="5429565" y="2599302"/>
            <a:ext cx="2077199" cy="175577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Database</a:t>
            </a:r>
          </a:p>
          <a:p>
            <a:pPr algn="ctr"/>
            <a:r>
              <a:rPr lang="fr-FR" sz="2000" b="1" dirty="0"/>
              <a:t>l</a:t>
            </a:r>
            <a:r>
              <a:rPr lang="fr-FR" sz="2000" b="1" dirty="0" smtClean="0"/>
              <a:t>ocal synchronisé</a:t>
            </a:r>
            <a:endParaRPr lang="en-US" sz="2000" b="1" dirty="0"/>
          </a:p>
        </p:txBody>
      </p:sp>
      <p:grpSp>
        <p:nvGrpSpPr>
          <p:cNvPr id="2" name="Groupe 1"/>
          <p:cNvGrpSpPr/>
          <p:nvPr/>
        </p:nvGrpSpPr>
        <p:grpSpPr>
          <a:xfrm>
            <a:off x="1024601" y="1834642"/>
            <a:ext cx="3967993" cy="4733543"/>
            <a:chOff x="1024601" y="1834642"/>
            <a:chExt cx="3967993" cy="4733543"/>
          </a:xfrm>
        </p:grpSpPr>
        <p:grpSp>
          <p:nvGrpSpPr>
            <p:cNvPr id="32" name="Group 16">
              <a:extLst>
                <a:ext uri="{FF2B5EF4-FFF2-40B4-BE49-F238E27FC236}">
                  <a16:creationId xmlns:a16="http://schemas.microsoft.com/office/drawing/2014/main" id="{7ED1967B-8CD5-4EFC-95DB-6622D7F0B371}"/>
                </a:ext>
              </a:extLst>
            </p:cNvPr>
            <p:cNvGrpSpPr/>
            <p:nvPr/>
          </p:nvGrpSpPr>
          <p:grpSpPr>
            <a:xfrm>
              <a:off x="1024601" y="1834642"/>
              <a:ext cx="3967993" cy="4645671"/>
              <a:chOff x="1696987" y="1411727"/>
              <a:chExt cx="3252728" cy="464567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563E4E-4A53-4699-9CB8-744F2FE60330}"/>
                  </a:ext>
                </a:extLst>
              </p:cNvPr>
              <p:cNvSpPr/>
              <p:nvPr/>
            </p:nvSpPr>
            <p:spPr>
              <a:xfrm>
                <a:off x="1697952" y="1990847"/>
                <a:ext cx="3251763" cy="4066551"/>
              </a:xfrm>
              <a:prstGeom prst="rect">
                <a:avLst/>
              </a:prstGeom>
              <a:gradFill flip="none" rotWithShape="1">
                <a:gsLst>
                  <a:gs pos="18000">
                    <a:schemeClr val="accent4">
                      <a:alpha val="92000"/>
                      <a:lumMod val="5000"/>
                      <a:lumOff val="95000"/>
                    </a:schemeClr>
                  </a:gs>
                  <a:gs pos="100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25400" dist="63500" dir="7200000" sx="101000" sy="101000" algn="r" rotWithShape="0">
                  <a:schemeClr val="tx1">
                    <a:alpha val="2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04EE36-1B85-4458-8E0A-B16B92E90C90}"/>
                  </a:ext>
                </a:extLst>
              </p:cNvPr>
              <p:cNvSpPr/>
              <p:nvPr/>
            </p:nvSpPr>
            <p:spPr>
              <a:xfrm>
                <a:off x="1795090" y="2050468"/>
                <a:ext cx="314982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200" dirty="0" smtClean="0">
                    <a:ea typeface="Calibri" panose="020F0502020204030204" pitchFamily="34" charset="0"/>
                  </a:rPr>
                  <a:t>Authentification des </a:t>
                </a:r>
                <a:r>
                  <a:rPr lang="fr-FR" sz="2200" b="1" dirty="0" smtClean="0">
                    <a:ea typeface="Calibri" panose="020F0502020204030204" pitchFamily="34" charset="0"/>
                  </a:rPr>
                  <a:t>vendeurs et admins</a:t>
                </a:r>
                <a:endParaRPr lang="en-US" sz="2200" b="1" dirty="0"/>
              </a:p>
            </p:txBody>
          </p:sp>
          <p:grpSp>
            <p:nvGrpSpPr>
              <p:cNvPr id="39" name="Group 51">
                <a:extLst>
                  <a:ext uri="{FF2B5EF4-FFF2-40B4-BE49-F238E27FC236}">
                    <a16:creationId xmlns:a16="http://schemas.microsoft.com/office/drawing/2014/main" id="{5DC6979B-6F31-4353-9ECB-C3F8B7A4FB8E}"/>
                  </a:ext>
                </a:extLst>
              </p:cNvPr>
              <p:cNvGrpSpPr/>
              <p:nvPr/>
            </p:nvGrpSpPr>
            <p:grpSpPr>
              <a:xfrm>
                <a:off x="1696987" y="1411727"/>
                <a:ext cx="3236683" cy="548640"/>
                <a:chOff x="250913" y="1576196"/>
                <a:chExt cx="3236683" cy="548640"/>
              </a:xfrm>
            </p:grpSpPr>
            <p:sp>
              <p:nvSpPr>
                <p:cNvPr id="42" name="Rounded Rectangle 52">
                  <a:extLst>
                    <a:ext uri="{FF2B5EF4-FFF2-40B4-BE49-F238E27FC236}">
                      <a16:creationId xmlns:a16="http://schemas.microsoft.com/office/drawing/2014/main" id="{41722C46-0EC0-4F42-B51C-1DD44F4DEE32}"/>
                    </a:ext>
                  </a:extLst>
                </p:cNvPr>
                <p:cNvSpPr/>
                <p:nvPr/>
              </p:nvSpPr>
              <p:spPr>
                <a:xfrm>
                  <a:off x="250913" y="1576196"/>
                  <a:ext cx="3236683" cy="5486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  <a:effectLst>
                  <a:outerShdw blurRad="25400" dist="63500" dir="11400000" algn="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53">
                  <a:extLst>
                    <a:ext uri="{FF2B5EF4-FFF2-40B4-BE49-F238E27FC236}">
                      <a16:creationId xmlns:a16="http://schemas.microsoft.com/office/drawing/2014/main" id="{B21B1F0C-D0A8-4F14-9FEF-2BD978F80980}"/>
                    </a:ext>
                  </a:extLst>
                </p:cNvPr>
                <p:cNvSpPr txBox="1"/>
                <p:nvPr/>
              </p:nvSpPr>
              <p:spPr>
                <a:xfrm>
                  <a:off x="898958" y="1655128"/>
                  <a:ext cx="1567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ASP.NET </a:t>
                  </a:r>
                  <a:r>
                    <a:rPr lang="fr-FR" sz="2400" b="1" dirty="0">
                      <a:solidFill>
                        <a:schemeClr val="bg1"/>
                      </a:solidFill>
                    </a:rPr>
                    <a:t>MVC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7987C46-7A90-42CF-92C5-8DA076F5B0B6}"/>
                  </a:ext>
                </a:extLst>
              </p:cNvPr>
              <p:cNvSpPr/>
              <p:nvPr/>
            </p:nvSpPr>
            <p:spPr>
              <a:xfrm>
                <a:off x="1800808" y="2913616"/>
                <a:ext cx="3128762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200" u="sng" dirty="0" smtClean="0">
                    <a:solidFill>
                      <a:srgbClr val="C00000"/>
                    </a:solidFill>
                    <a:ea typeface="Calibri" panose="020F0502020204030204" pitchFamily="34" charset="0"/>
                  </a:rPr>
                  <a:t>Vendeur:</a:t>
                </a:r>
              </a:p>
              <a:p>
                <a:r>
                  <a:rPr lang="fr-FR" sz="2200" dirty="0">
                    <a:ea typeface="Calibri" panose="020F0502020204030204" pitchFamily="34" charset="0"/>
                  </a:rPr>
                  <a:t> </a:t>
                </a:r>
                <a:r>
                  <a:rPr lang="fr-FR" sz="2200" dirty="0" smtClean="0">
                    <a:ea typeface="Calibri" panose="020F0502020204030204" pitchFamily="34" charset="0"/>
                  </a:rPr>
                  <a:t>      - Consulter le stock</a:t>
                </a:r>
              </a:p>
              <a:p>
                <a:r>
                  <a:rPr lang="fr-FR" sz="2200" dirty="0">
                    <a:ea typeface="Calibri" panose="020F0502020204030204" pitchFamily="34" charset="0"/>
                  </a:rPr>
                  <a:t> </a:t>
                </a:r>
                <a:r>
                  <a:rPr lang="fr-FR" sz="2200" dirty="0" smtClean="0">
                    <a:ea typeface="Calibri" panose="020F0502020204030204" pitchFamily="34" charset="0"/>
                  </a:rPr>
                  <a:t>      - Faire une demander d’ajout de stock</a:t>
                </a:r>
              </a:p>
              <a:p>
                <a:r>
                  <a:rPr lang="fr-FR" sz="2200" dirty="0">
                    <a:ea typeface="Calibri" panose="020F0502020204030204" pitchFamily="34" charset="0"/>
                  </a:rPr>
                  <a:t> </a:t>
                </a:r>
                <a:r>
                  <a:rPr lang="fr-FR" sz="2200" dirty="0" smtClean="0">
                    <a:ea typeface="Calibri" panose="020F0502020204030204" pitchFamily="34" charset="0"/>
                  </a:rPr>
                  <a:t>      - Consulter les commandes </a:t>
                </a:r>
                <a:endParaRPr lang="en-US" sz="2200" dirty="0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7987C46-7A90-42CF-92C5-8DA076F5B0B6}"/>
                </a:ext>
              </a:extLst>
            </p:cNvPr>
            <p:cNvSpPr/>
            <p:nvPr/>
          </p:nvSpPr>
          <p:spPr>
            <a:xfrm>
              <a:off x="1124506" y="5121635"/>
              <a:ext cx="3816767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fr-FR" sz="2200" u="sng" dirty="0" smtClean="0">
                  <a:solidFill>
                    <a:srgbClr val="C00000"/>
                  </a:solidFill>
                  <a:ea typeface="Calibri" panose="020F0502020204030204" pitchFamily="34" charset="0"/>
                </a:rPr>
                <a:t>Admin:</a:t>
              </a:r>
            </a:p>
            <a:p>
              <a:r>
                <a:rPr lang="fr-FR" sz="2200" dirty="0">
                  <a:ea typeface="Calibri" panose="020F0502020204030204" pitchFamily="34" charset="0"/>
                </a:rPr>
                <a:t> </a:t>
              </a:r>
              <a:r>
                <a:rPr lang="fr-FR" sz="2200" dirty="0" smtClean="0">
                  <a:ea typeface="Calibri" panose="020F0502020204030204" pitchFamily="34" charset="0"/>
                </a:rPr>
                <a:t>      - Créer un nouveau vendeur</a:t>
              </a:r>
            </a:p>
            <a:p>
              <a:r>
                <a:rPr lang="fr-FR" sz="2200" dirty="0">
                  <a:ea typeface="Calibri" panose="020F0502020204030204" pitchFamily="34" charset="0"/>
                </a:rPr>
                <a:t> </a:t>
              </a:r>
              <a:r>
                <a:rPr lang="fr-FR" sz="2200" dirty="0" smtClean="0">
                  <a:ea typeface="Calibri" panose="020F0502020204030204" pitchFamily="34" charset="0"/>
                </a:rPr>
                <a:t>      - Valider l’ajout de stock</a:t>
              </a:r>
            </a:p>
            <a:p>
              <a:r>
                <a:rPr lang="fr-FR" sz="2200" dirty="0">
                  <a:ea typeface="Calibri" panose="020F0502020204030204" pitchFamily="34" charset="0"/>
                </a:rPr>
                <a:t> </a:t>
              </a:r>
              <a:r>
                <a:rPr lang="fr-FR" sz="2200" dirty="0" smtClean="0">
                  <a:ea typeface="Calibri" panose="020F0502020204030204" pitchFamily="34" charset="0"/>
                </a:rPr>
                <a:t>      </a:t>
              </a:r>
              <a:endParaRPr lang="en-US" sz="2200" dirty="0"/>
            </a:p>
          </p:txBody>
        </p:sp>
      </p:grpSp>
      <p:sp>
        <p:nvSpPr>
          <p:cNvPr id="57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363764" y="6822429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0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z="1400" smtClean="0">
                <a:solidFill>
                  <a:schemeClr val="tx1"/>
                </a:solidFill>
              </a:rPr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" y="794327"/>
            <a:ext cx="838199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15085" y="847865"/>
            <a:ext cx="10424160" cy="106470"/>
            <a:chOff x="1060831" y="839445"/>
            <a:chExt cx="10701946" cy="1064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4297" y="839445"/>
              <a:ext cx="10698480" cy="0"/>
            </a:xfrm>
            <a:prstGeom prst="line">
              <a:avLst/>
            </a:prstGeom>
            <a:ln w="952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0831" y="945915"/>
              <a:ext cx="10698480" cy="0"/>
            </a:xfrm>
            <a:prstGeom prst="line">
              <a:avLst/>
            </a:prstGeom>
            <a:ln w="190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6200000">
            <a:off x="-39798" y="1346524"/>
            <a:ext cx="811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05FF-523C-4573-974F-6094A60C2D6C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05F63-82DA-479E-A156-2B372459F982}"/>
              </a:ext>
            </a:extLst>
          </p:cNvPr>
          <p:cNvSpPr/>
          <p:nvPr/>
        </p:nvSpPr>
        <p:spPr>
          <a:xfrm>
            <a:off x="-6626" y="2171991"/>
            <a:ext cx="844825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26C0C-8BD4-46A2-8046-2186A2635A71}"/>
              </a:ext>
            </a:extLst>
          </p:cNvPr>
          <p:cNvSpPr/>
          <p:nvPr/>
        </p:nvSpPr>
        <p:spPr>
          <a:xfrm>
            <a:off x="-6626" y="3549655"/>
            <a:ext cx="844823" cy="1359602"/>
          </a:xfrm>
          <a:prstGeom prst="rect">
            <a:avLst/>
          </a:prstGeom>
          <a:solidFill>
            <a:srgbClr val="F1656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B847D-E4AD-422C-A9B4-ABB65A2DB4D6}"/>
              </a:ext>
            </a:extLst>
          </p:cNvPr>
          <p:cNvSpPr/>
          <p:nvPr/>
        </p:nvSpPr>
        <p:spPr>
          <a:xfrm>
            <a:off x="-1" y="4927319"/>
            <a:ext cx="838197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B84A9-5C84-4570-B85E-FE43715DEB2D}"/>
              </a:ext>
            </a:extLst>
          </p:cNvPr>
          <p:cNvSpPr/>
          <p:nvPr/>
        </p:nvSpPr>
        <p:spPr>
          <a:xfrm>
            <a:off x="15546" y="6303348"/>
            <a:ext cx="822650" cy="1469051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65028F3A-727B-402D-9963-3CCA1252DE3E}"/>
              </a:ext>
            </a:extLst>
          </p:cNvPr>
          <p:cNvSpPr txBox="1"/>
          <p:nvPr/>
        </p:nvSpPr>
        <p:spPr>
          <a:xfrm rot="16200000">
            <a:off x="-114212" y="2502056"/>
            <a:ext cx="959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Sell_It</a:t>
            </a:r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84256" y="5409702"/>
            <a:ext cx="8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  <p:sp>
        <p:nvSpPr>
          <p:cNvPr id="37" name="TextBox 30">
            <a:extLst>
              <a:ext uri="{FF2B5EF4-FFF2-40B4-BE49-F238E27FC236}">
                <a16:creationId xmlns:a16="http://schemas.microsoft.com/office/drawing/2014/main" id="{DB8771D2-67A1-4C29-9B2D-15DDEB47A790}"/>
              </a:ext>
            </a:extLst>
          </p:cNvPr>
          <p:cNvSpPr txBox="1"/>
          <p:nvPr/>
        </p:nvSpPr>
        <p:spPr>
          <a:xfrm rot="16200000">
            <a:off x="-183819" y="3869640"/>
            <a:ext cx="119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Gestion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7F8CEDD9-84B2-48BF-B41C-A09947795C99}"/>
              </a:ext>
            </a:extLst>
          </p:cNvPr>
          <p:cNvSpPr txBox="1"/>
          <p:nvPr/>
        </p:nvSpPr>
        <p:spPr>
          <a:xfrm>
            <a:off x="5077089" y="181966"/>
            <a:ext cx="240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E51515"/>
                </a:solidFill>
              </a:rPr>
              <a:t>Gestion de projet</a:t>
            </a:r>
            <a:endParaRPr lang="en-US" sz="2400" b="1" dirty="0">
              <a:solidFill>
                <a:srgbClr val="E51515"/>
              </a:solidFill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363764" y="6822429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32528" y="1291844"/>
            <a:ext cx="1059381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Outils de gestion de projet, de versionning, IDE et canaux de communication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62718" y="3000546"/>
            <a:ext cx="4420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dirty="0" smtClean="0">
                <a:solidFill>
                  <a:srgbClr val="C00000"/>
                </a:solidFill>
              </a:rPr>
              <a:t>Outils de gestion de projet</a:t>
            </a:r>
          </a:p>
          <a:p>
            <a:endParaRPr lang="fr-FR" sz="2400" dirty="0" smtClean="0">
              <a:solidFill>
                <a:srgbClr val="C00000"/>
              </a:solidFill>
            </a:endParaRPr>
          </a:p>
          <a:p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smtClean="0">
                <a:solidFill>
                  <a:srgbClr val="C00000"/>
                </a:solidFill>
              </a:rPr>
              <a:t>     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. Redmine</a:t>
            </a:r>
          </a:p>
          <a:p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smtClean="0">
                <a:solidFill>
                  <a:srgbClr val="C00000"/>
                </a:solidFill>
              </a:rPr>
              <a:t>      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29437" y="3119201"/>
            <a:ext cx="421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2</a:t>
            </a:r>
            <a:r>
              <a:rPr lang="fr-FR" sz="2400" dirty="0" smtClean="0">
                <a:solidFill>
                  <a:srgbClr val="C00000"/>
                </a:solidFill>
              </a:rPr>
              <a:t>.   Outils de versionning</a:t>
            </a:r>
            <a:endParaRPr lang="fr-FR" sz="2400" dirty="0">
              <a:solidFill>
                <a:srgbClr val="C00000"/>
              </a:solidFill>
            </a:endParaRPr>
          </a:p>
          <a:p>
            <a:endParaRPr lang="fr-FR" sz="2400" dirty="0">
              <a:solidFill>
                <a:srgbClr val="C00000"/>
              </a:solidFill>
            </a:endParaRPr>
          </a:p>
          <a:p>
            <a:r>
              <a:rPr lang="fr-FR" sz="2400" dirty="0">
                <a:solidFill>
                  <a:srgbClr val="C00000"/>
                </a:solidFill>
              </a:rPr>
              <a:t>       </a:t>
            </a: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</a:rPr>
              <a:t>Github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, Git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2718" y="5320345"/>
            <a:ext cx="411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C00000"/>
                </a:solidFill>
              </a:rPr>
              <a:t>3.    Canaux de communication</a:t>
            </a:r>
            <a:endParaRPr lang="fr-FR" sz="2400" dirty="0">
              <a:solidFill>
                <a:srgbClr val="C00000"/>
              </a:solidFill>
            </a:endParaRPr>
          </a:p>
          <a:p>
            <a:endParaRPr lang="fr-FR" sz="2400" dirty="0">
              <a:solidFill>
                <a:srgbClr val="C00000"/>
              </a:solidFill>
            </a:endParaRPr>
          </a:p>
          <a:p>
            <a:r>
              <a:rPr lang="fr-FR" sz="2400" dirty="0">
                <a:solidFill>
                  <a:srgbClr val="C00000"/>
                </a:solidFill>
              </a:rPr>
              <a:t>       </a:t>
            </a: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Discord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29437" y="5320345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fr-FR" sz="2400" dirty="0" smtClean="0">
                <a:solidFill>
                  <a:srgbClr val="C00000"/>
                </a:solidFill>
              </a:rPr>
              <a:t>IDE</a:t>
            </a:r>
          </a:p>
          <a:p>
            <a:r>
              <a:rPr lang="fr-FR" sz="2400" dirty="0" smtClean="0">
                <a:solidFill>
                  <a:srgbClr val="C00000"/>
                </a:solidFill>
              </a:rPr>
              <a:t/>
            </a:r>
            <a:br>
              <a:rPr lang="fr-FR" sz="2400" dirty="0" smtClean="0">
                <a:solidFill>
                  <a:srgbClr val="C00000"/>
                </a:solidFill>
              </a:rPr>
            </a:br>
            <a:r>
              <a:rPr lang="fr-FR" sz="2400" dirty="0" smtClean="0">
                <a:solidFill>
                  <a:srgbClr val="C00000"/>
                </a:solidFill>
              </a:rPr>
              <a:t>      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. Visual Studio</a:t>
            </a:r>
          </a:p>
          <a:p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smtClean="0">
                <a:solidFill>
                  <a:srgbClr val="C00000"/>
                </a:solidFill>
              </a:rPr>
              <a:t>      </a:t>
            </a:r>
            <a:endParaRPr lang="fr-F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z="1400" smtClean="0">
                <a:solidFill>
                  <a:schemeClr val="tx1"/>
                </a:solidFill>
              </a:rPr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" y="794327"/>
            <a:ext cx="838199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15085" y="847865"/>
            <a:ext cx="10424160" cy="106470"/>
            <a:chOff x="1060831" y="839445"/>
            <a:chExt cx="10701946" cy="1064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4297" y="839445"/>
              <a:ext cx="10698480" cy="0"/>
            </a:xfrm>
            <a:prstGeom prst="line">
              <a:avLst/>
            </a:prstGeom>
            <a:ln w="952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0831" y="945915"/>
              <a:ext cx="10698480" cy="0"/>
            </a:xfrm>
            <a:prstGeom prst="line">
              <a:avLst/>
            </a:prstGeom>
            <a:ln w="190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6200000">
            <a:off x="-39798" y="1346524"/>
            <a:ext cx="811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05FF-523C-4573-974F-6094A60C2D6C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05F63-82DA-479E-A156-2B372459F982}"/>
              </a:ext>
            </a:extLst>
          </p:cNvPr>
          <p:cNvSpPr/>
          <p:nvPr/>
        </p:nvSpPr>
        <p:spPr>
          <a:xfrm>
            <a:off x="-6626" y="2171991"/>
            <a:ext cx="844825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26C0C-8BD4-46A2-8046-2186A2635A71}"/>
              </a:ext>
            </a:extLst>
          </p:cNvPr>
          <p:cNvSpPr/>
          <p:nvPr/>
        </p:nvSpPr>
        <p:spPr>
          <a:xfrm>
            <a:off x="-6626" y="3549655"/>
            <a:ext cx="844823" cy="1359602"/>
          </a:xfrm>
          <a:prstGeom prst="rect">
            <a:avLst/>
          </a:prstGeom>
          <a:solidFill>
            <a:srgbClr val="F1656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B847D-E4AD-422C-A9B4-ABB65A2DB4D6}"/>
              </a:ext>
            </a:extLst>
          </p:cNvPr>
          <p:cNvSpPr/>
          <p:nvPr/>
        </p:nvSpPr>
        <p:spPr>
          <a:xfrm>
            <a:off x="-1" y="4927319"/>
            <a:ext cx="838197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B84A9-5C84-4570-B85E-FE43715DEB2D}"/>
              </a:ext>
            </a:extLst>
          </p:cNvPr>
          <p:cNvSpPr/>
          <p:nvPr/>
        </p:nvSpPr>
        <p:spPr>
          <a:xfrm>
            <a:off x="15546" y="6303348"/>
            <a:ext cx="822650" cy="1469051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65028F3A-727B-402D-9963-3CCA1252DE3E}"/>
              </a:ext>
            </a:extLst>
          </p:cNvPr>
          <p:cNvSpPr txBox="1"/>
          <p:nvPr/>
        </p:nvSpPr>
        <p:spPr>
          <a:xfrm rot="16200000">
            <a:off x="-114212" y="2502056"/>
            <a:ext cx="959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Sell_It</a:t>
            </a:r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84256" y="5409702"/>
            <a:ext cx="8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  <p:sp>
        <p:nvSpPr>
          <p:cNvPr id="37" name="TextBox 30">
            <a:extLst>
              <a:ext uri="{FF2B5EF4-FFF2-40B4-BE49-F238E27FC236}">
                <a16:creationId xmlns:a16="http://schemas.microsoft.com/office/drawing/2014/main" id="{DB8771D2-67A1-4C29-9B2D-15DDEB47A790}"/>
              </a:ext>
            </a:extLst>
          </p:cNvPr>
          <p:cNvSpPr txBox="1"/>
          <p:nvPr/>
        </p:nvSpPr>
        <p:spPr>
          <a:xfrm rot="16200000">
            <a:off x="-183819" y="3869640"/>
            <a:ext cx="119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Gestion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7F8CEDD9-84B2-48BF-B41C-A09947795C99}"/>
              </a:ext>
            </a:extLst>
          </p:cNvPr>
          <p:cNvSpPr txBox="1"/>
          <p:nvPr/>
        </p:nvSpPr>
        <p:spPr>
          <a:xfrm>
            <a:off x="5077089" y="181966"/>
            <a:ext cx="240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E51515"/>
                </a:solidFill>
              </a:rPr>
              <a:t>Gestion de projet</a:t>
            </a:r>
            <a:endParaRPr lang="en-US" sz="2400" b="1" dirty="0">
              <a:solidFill>
                <a:srgbClr val="E51515"/>
              </a:solidFill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363764" y="6822429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200399" y="1156408"/>
            <a:ext cx="5526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</a:rPr>
              <a:t>Temps alloué à la réalisation du projet</a:t>
            </a:r>
            <a:endParaRPr lang="fr-FR" sz="24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59" y="2471574"/>
            <a:ext cx="7390436" cy="24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z="1400" smtClean="0">
                <a:solidFill>
                  <a:schemeClr val="tx1"/>
                </a:solidFill>
              </a:rPr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" y="794327"/>
            <a:ext cx="838199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15085" y="847865"/>
            <a:ext cx="10424160" cy="106470"/>
            <a:chOff x="1060831" y="839445"/>
            <a:chExt cx="10701946" cy="1064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4297" y="839445"/>
              <a:ext cx="10698480" cy="0"/>
            </a:xfrm>
            <a:prstGeom prst="line">
              <a:avLst/>
            </a:prstGeom>
            <a:ln w="952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0831" y="945915"/>
              <a:ext cx="10698480" cy="0"/>
            </a:xfrm>
            <a:prstGeom prst="line">
              <a:avLst/>
            </a:prstGeom>
            <a:ln w="190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6200000">
            <a:off x="-39798" y="1346524"/>
            <a:ext cx="811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05FF-523C-4573-974F-6094A60C2D6C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05F63-82DA-479E-A156-2B372459F982}"/>
              </a:ext>
            </a:extLst>
          </p:cNvPr>
          <p:cNvSpPr/>
          <p:nvPr/>
        </p:nvSpPr>
        <p:spPr>
          <a:xfrm>
            <a:off x="-6626" y="2171991"/>
            <a:ext cx="844825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26C0C-8BD4-46A2-8046-2186A2635A71}"/>
              </a:ext>
            </a:extLst>
          </p:cNvPr>
          <p:cNvSpPr/>
          <p:nvPr/>
        </p:nvSpPr>
        <p:spPr>
          <a:xfrm>
            <a:off x="-6626" y="3549655"/>
            <a:ext cx="844823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B847D-E4AD-422C-A9B4-ABB65A2DB4D6}"/>
              </a:ext>
            </a:extLst>
          </p:cNvPr>
          <p:cNvSpPr/>
          <p:nvPr/>
        </p:nvSpPr>
        <p:spPr>
          <a:xfrm>
            <a:off x="-1" y="4927319"/>
            <a:ext cx="838197" cy="1359602"/>
          </a:xfrm>
          <a:prstGeom prst="rect">
            <a:avLst/>
          </a:prstGeom>
          <a:solidFill>
            <a:srgbClr val="F1656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B84A9-5C84-4570-B85E-FE43715DEB2D}"/>
              </a:ext>
            </a:extLst>
          </p:cNvPr>
          <p:cNvSpPr/>
          <p:nvPr/>
        </p:nvSpPr>
        <p:spPr>
          <a:xfrm>
            <a:off x="15546" y="6303348"/>
            <a:ext cx="822650" cy="1469051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65028F3A-727B-402D-9963-3CCA1252DE3E}"/>
              </a:ext>
            </a:extLst>
          </p:cNvPr>
          <p:cNvSpPr txBox="1"/>
          <p:nvPr/>
        </p:nvSpPr>
        <p:spPr>
          <a:xfrm rot="16200000">
            <a:off x="-114212" y="2502056"/>
            <a:ext cx="959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Sell_It</a:t>
            </a:r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84256" y="5409702"/>
            <a:ext cx="8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  <p:sp>
        <p:nvSpPr>
          <p:cNvPr id="37" name="TextBox 30">
            <a:extLst>
              <a:ext uri="{FF2B5EF4-FFF2-40B4-BE49-F238E27FC236}">
                <a16:creationId xmlns:a16="http://schemas.microsoft.com/office/drawing/2014/main" id="{DB8771D2-67A1-4C29-9B2D-15DDEB47A790}"/>
              </a:ext>
            </a:extLst>
          </p:cNvPr>
          <p:cNvSpPr txBox="1"/>
          <p:nvPr/>
        </p:nvSpPr>
        <p:spPr>
          <a:xfrm rot="16200000">
            <a:off x="-183819" y="3869640"/>
            <a:ext cx="119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Gestion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7F8CEDD9-84B2-48BF-B41C-A09947795C99}"/>
              </a:ext>
            </a:extLst>
          </p:cNvPr>
          <p:cNvSpPr txBox="1"/>
          <p:nvPr/>
        </p:nvSpPr>
        <p:spPr>
          <a:xfrm>
            <a:off x="5077089" y="181966"/>
            <a:ext cx="4233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E51515"/>
                </a:solidFill>
              </a:rPr>
              <a:t>Démonstration des applications</a:t>
            </a:r>
            <a:endParaRPr lang="en-US" sz="2400" b="1" dirty="0">
              <a:solidFill>
                <a:srgbClr val="E51515"/>
              </a:solidFill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363764" y="6822429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28"/>
          <p:cNvGrpSpPr/>
          <p:nvPr/>
        </p:nvGrpSpPr>
        <p:grpSpPr>
          <a:xfrm>
            <a:off x="2235234" y="2432273"/>
            <a:ext cx="8704323" cy="1562441"/>
            <a:chOff x="832103" y="1921984"/>
            <a:chExt cx="7683247" cy="1517378"/>
          </a:xfrm>
          <a:solidFill>
            <a:srgbClr val="F16565"/>
          </a:solidFill>
        </p:grpSpPr>
        <p:grpSp>
          <p:nvGrpSpPr>
            <p:cNvPr id="19" name="Group 29"/>
            <p:cNvGrpSpPr/>
            <p:nvPr/>
          </p:nvGrpSpPr>
          <p:grpSpPr>
            <a:xfrm>
              <a:off x="832103" y="1921984"/>
              <a:ext cx="7683247" cy="1517378"/>
              <a:chOff x="1565744" y="1619384"/>
              <a:chExt cx="6639270" cy="1019213"/>
            </a:xfrm>
            <a:grpFill/>
          </p:grpSpPr>
          <p:sp>
            <p:nvSpPr>
              <p:cNvPr id="31" name="Rounded Rectangle 32"/>
              <p:cNvSpPr/>
              <p:nvPr/>
            </p:nvSpPr>
            <p:spPr>
              <a:xfrm>
                <a:off x="2264824" y="1637186"/>
                <a:ext cx="5940190" cy="767746"/>
              </a:xfrm>
              <a:prstGeom prst="roundRect">
                <a:avLst/>
              </a:prstGeom>
              <a:noFill/>
              <a:ln w="28575">
                <a:solidFill>
                  <a:srgbClr val="E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hevron 31"/>
              <p:cNvSpPr/>
              <p:nvPr/>
            </p:nvSpPr>
            <p:spPr>
              <a:xfrm rot="5400000">
                <a:off x="1463179" y="1721949"/>
                <a:ext cx="1019213" cy="814084"/>
              </a:xfrm>
              <a:prstGeom prst="chevron">
                <a:avLst>
                  <a:gd name="adj" fmla="val 39473"/>
                </a:avLst>
              </a:prstGeom>
              <a:grpFill/>
              <a:ln>
                <a:solidFill>
                  <a:srgbClr val="E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30"/>
            <p:cNvSpPr txBox="1"/>
            <p:nvPr/>
          </p:nvSpPr>
          <p:spPr>
            <a:xfrm>
              <a:off x="1130922" y="242867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6" name="TextBox 31"/>
            <p:cNvSpPr txBox="1"/>
            <p:nvPr/>
          </p:nvSpPr>
          <p:spPr>
            <a:xfrm>
              <a:off x="3729558" y="2219444"/>
              <a:ext cx="2817299" cy="50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smtClean="0"/>
                <a:t>Application ASP.NET</a:t>
              </a:r>
              <a:endParaRPr lang="fr-FR" sz="2800" b="1" dirty="0"/>
            </a:p>
          </p:txBody>
        </p:sp>
      </p:grpSp>
      <p:grpSp>
        <p:nvGrpSpPr>
          <p:cNvPr id="44" name="Group 41"/>
          <p:cNvGrpSpPr/>
          <p:nvPr/>
        </p:nvGrpSpPr>
        <p:grpSpPr>
          <a:xfrm>
            <a:off x="2235233" y="4315902"/>
            <a:ext cx="8685520" cy="1562441"/>
            <a:chOff x="861578" y="3643727"/>
            <a:chExt cx="7666651" cy="1517378"/>
          </a:xfrm>
        </p:grpSpPr>
        <p:grpSp>
          <p:nvGrpSpPr>
            <p:cNvPr id="45" name="Group 42"/>
            <p:cNvGrpSpPr/>
            <p:nvPr/>
          </p:nvGrpSpPr>
          <p:grpSpPr>
            <a:xfrm>
              <a:off x="861578" y="3643727"/>
              <a:ext cx="7666651" cy="1517378"/>
              <a:chOff x="861579" y="3646721"/>
              <a:chExt cx="7666651" cy="1517378"/>
            </a:xfrm>
          </p:grpSpPr>
          <p:grpSp>
            <p:nvGrpSpPr>
              <p:cNvPr id="47" name="Group 44"/>
              <p:cNvGrpSpPr/>
              <p:nvPr/>
            </p:nvGrpSpPr>
            <p:grpSpPr>
              <a:xfrm>
                <a:off x="861579" y="3646721"/>
                <a:ext cx="7666651" cy="1517378"/>
                <a:chOff x="1591216" y="1603331"/>
                <a:chExt cx="6624929" cy="1019213"/>
              </a:xfrm>
            </p:grpSpPr>
            <p:sp>
              <p:nvSpPr>
                <p:cNvPr id="49" name="Rounded Rectangle 46"/>
                <p:cNvSpPr/>
                <p:nvPr/>
              </p:nvSpPr>
              <p:spPr>
                <a:xfrm>
                  <a:off x="2275955" y="1622316"/>
                  <a:ext cx="5940190" cy="79126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F1656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hevron 49"/>
                <p:cNvSpPr/>
                <p:nvPr/>
              </p:nvSpPr>
              <p:spPr>
                <a:xfrm rot="5400000">
                  <a:off x="1488651" y="1705896"/>
                  <a:ext cx="1019213" cy="814084"/>
                </a:xfrm>
                <a:prstGeom prst="chevron">
                  <a:avLst>
                    <a:gd name="adj" fmla="val 39473"/>
                  </a:avLst>
                </a:prstGeom>
                <a:solidFill>
                  <a:srgbClr val="F16565"/>
                </a:solidFill>
                <a:ln>
                  <a:solidFill>
                    <a:srgbClr val="F8AE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TextBox 45"/>
              <p:cNvSpPr txBox="1"/>
              <p:nvPr/>
            </p:nvSpPr>
            <p:spPr>
              <a:xfrm>
                <a:off x="1142013" y="416470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46" name="TextBox 43"/>
            <p:cNvSpPr txBox="1"/>
            <p:nvPr/>
          </p:nvSpPr>
          <p:spPr>
            <a:xfrm>
              <a:off x="3945735" y="3897496"/>
              <a:ext cx="2398074" cy="50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 smtClean="0"/>
                <a:t>Application UWP</a:t>
              </a:r>
              <a:endParaRPr lang="fr-F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0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z="1400" smtClean="0">
                <a:solidFill>
                  <a:schemeClr val="tx1"/>
                </a:solidFill>
              </a:rPr>
              <a:t>8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" y="794327"/>
            <a:ext cx="838199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15085" y="847865"/>
            <a:ext cx="10424160" cy="106470"/>
            <a:chOff x="1060831" y="839445"/>
            <a:chExt cx="10701946" cy="1064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4297" y="839445"/>
              <a:ext cx="10698480" cy="0"/>
            </a:xfrm>
            <a:prstGeom prst="line">
              <a:avLst/>
            </a:prstGeom>
            <a:ln w="952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0831" y="945915"/>
              <a:ext cx="10698480" cy="0"/>
            </a:xfrm>
            <a:prstGeom prst="line">
              <a:avLst/>
            </a:prstGeom>
            <a:ln w="19050">
              <a:solidFill>
                <a:srgbClr val="FE7A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6200000">
            <a:off x="-39798" y="1346524"/>
            <a:ext cx="811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05FF-523C-4573-974F-6094A60C2D6C}" type="datetime1">
              <a:rPr lang="en-US" smtClean="0"/>
              <a:t>1/16/2020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05F63-82DA-479E-A156-2B372459F982}"/>
              </a:ext>
            </a:extLst>
          </p:cNvPr>
          <p:cNvSpPr/>
          <p:nvPr/>
        </p:nvSpPr>
        <p:spPr>
          <a:xfrm>
            <a:off x="-6626" y="2171991"/>
            <a:ext cx="844825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26C0C-8BD4-46A2-8046-2186A2635A71}"/>
              </a:ext>
            </a:extLst>
          </p:cNvPr>
          <p:cNvSpPr/>
          <p:nvPr/>
        </p:nvSpPr>
        <p:spPr>
          <a:xfrm>
            <a:off x="-6626" y="3549655"/>
            <a:ext cx="844823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B847D-E4AD-422C-A9B4-ABB65A2DB4D6}"/>
              </a:ext>
            </a:extLst>
          </p:cNvPr>
          <p:cNvSpPr/>
          <p:nvPr/>
        </p:nvSpPr>
        <p:spPr>
          <a:xfrm>
            <a:off x="-1" y="4927319"/>
            <a:ext cx="838197" cy="1359602"/>
          </a:xfrm>
          <a:prstGeom prst="rect">
            <a:avLst/>
          </a:prstGeom>
          <a:solidFill>
            <a:srgbClr val="F8AEA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9B84A9-5C84-4570-B85E-FE43715DEB2D}"/>
              </a:ext>
            </a:extLst>
          </p:cNvPr>
          <p:cNvSpPr/>
          <p:nvPr/>
        </p:nvSpPr>
        <p:spPr>
          <a:xfrm>
            <a:off x="15546" y="6303348"/>
            <a:ext cx="822650" cy="1469051"/>
          </a:xfrm>
          <a:prstGeom prst="rect">
            <a:avLst/>
          </a:prstGeom>
          <a:solidFill>
            <a:srgbClr val="F1656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65028F3A-727B-402D-9963-3CCA1252DE3E}"/>
              </a:ext>
            </a:extLst>
          </p:cNvPr>
          <p:cNvSpPr txBox="1"/>
          <p:nvPr/>
        </p:nvSpPr>
        <p:spPr>
          <a:xfrm rot="16200000">
            <a:off x="-114212" y="2502056"/>
            <a:ext cx="959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Sell_It</a:t>
            </a:r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84256" y="5409702"/>
            <a:ext cx="886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</a:t>
            </a:r>
          </a:p>
        </p:txBody>
      </p:sp>
      <p:sp>
        <p:nvSpPr>
          <p:cNvPr id="37" name="TextBox 30">
            <a:extLst>
              <a:ext uri="{FF2B5EF4-FFF2-40B4-BE49-F238E27FC236}">
                <a16:creationId xmlns:a16="http://schemas.microsoft.com/office/drawing/2014/main" id="{DB8771D2-67A1-4C29-9B2D-15DDEB47A790}"/>
              </a:ext>
            </a:extLst>
          </p:cNvPr>
          <p:cNvSpPr txBox="1"/>
          <p:nvPr/>
        </p:nvSpPr>
        <p:spPr>
          <a:xfrm rot="16200000">
            <a:off x="-183819" y="3869640"/>
            <a:ext cx="119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Gestion </a:t>
            </a:r>
          </a:p>
          <a:p>
            <a:pPr algn="ctr"/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Projet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7F8CEDD9-84B2-48BF-B41C-A09947795C99}"/>
              </a:ext>
            </a:extLst>
          </p:cNvPr>
          <p:cNvSpPr txBox="1"/>
          <p:nvPr/>
        </p:nvSpPr>
        <p:spPr>
          <a:xfrm>
            <a:off x="5077089" y="181966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E51515"/>
                </a:solidFill>
              </a:rPr>
              <a:t>Conclusion</a:t>
            </a:r>
            <a:endParaRPr lang="en-US" sz="2400" b="1" dirty="0">
              <a:solidFill>
                <a:srgbClr val="E51515"/>
              </a:solidFill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47E762CB-2B99-461D-910E-E13099C36A36}"/>
              </a:ext>
            </a:extLst>
          </p:cNvPr>
          <p:cNvSpPr txBox="1"/>
          <p:nvPr/>
        </p:nvSpPr>
        <p:spPr>
          <a:xfrm rot="16200000">
            <a:off x="-363764" y="6822429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454966" y="1156408"/>
            <a:ext cx="795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accent5">
                    <a:lumMod val="50000"/>
                  </a:schemeClr>
                </a:solidFill>
              </a:rPr>
              <a:t>Points positifs et difficultés rencontrées</a:t>
            </a:r>
            <a:endParaRPr lang="fr-FR" sz="32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1898374" y="2406805"/>
            <a:ext cx="8875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Points positifs</a:t>
            </a:r>
            <a:endParaRPr lang="fr-FR" dirty="0">
              <a:solidFill>
                <a:srgbClr val="C00000"/>
              </a:solidFill>
            </a:endParaRPr>
          </a:p>
          <a:p>
            <a:endParaRPr lang="fr-FR" dirty="0">
              <a:solidFill>
                <a:srgbClr val="C00000"/>
              </a:solidFill>
            </a:endParaRPr>
          </a:p>
          <a:p>
            <a:r>
              <a:rPr lang="fr-FR" dirty="0">
                <a:solidFill>
                  <a:srgbClr val="C00000"/>
                </a:solidFill>
              </a:rPr>
              <a:t>      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Travail d’équipe en mode projet</a:t>
            </a:r>
          </a:p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      . Partage d’expériences</a:t>
            </a:r>
          </a:p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      . Gestion de priorités</a:t>
            </a:r>
          </a:p>
          <a:p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      . Respect du cahier de charge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98374" y="5102444"/>
            <a:ext cx="8140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2.  Difficultés</a:t>
            </a:r>
            <a:endParaRPr lang="fr-FR" dirty="0">
              <a:solidFill>
                <a:srgbClr val="C00000"/>
              </a:solidFill>
            </a:endParaRPr>
          </a:p>
          <a:p>
            <a:endParaRPr lang="fr-FR" dirty="0">
              <a:solidFill>
                <a:srgbClr val="C00000"/>
              </a:solidFill>
            </a:endParaRPr>
          </a:p>
          <a:p>
            <a:r>
              <a:rPr lang="fr-FR" dirty="0">
                <a:solidFill>
                  <a:srgbClr val="C00000"/>
                </a:solidFill>
              </a:rPr>
              <a:t>       </a:t>
            </a:r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Prise en main des outils de gestion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       . 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Gestion de temps de travail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       . 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Communication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9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64B6-53FB-4AC6-9DAA-DFE507F6791F}" type="slidenum">
              <a:rPr lang="en-US" smtClean="0"/>
              <a:t>9</a:t>
            </a:fld>
            <a:endParaRPr lang="en-US"/>
          </a:p>
        </p:txBody>
      </p:sp>
      <p:sp>
        <p:nvSpPr>
          <p:cNvPr id="226" name="Rounded Rectangle 225"/>
          <p:cNvSpPr/>
          <p:nvPr/>
        </p:nvSpPr>
        <p:spPr>
          <a:xfrm>
            <a:off x="2457694" y="1504670"/>
            <a:ext cx="7301445" cy="3895097"/>
          </a:xfrm>
          <a:prstGeom prst="roundRect">
            <a:avLst>
              <a:gd name="adj" fmla="val 5703"/>
            </a:avLst>
          </a:prstGeom>
          <a:solidFill>
            <a:srgbClr val="4EC2AF"/>
          </a:solidFill>
          <a:ln>
            <a:solidFill>
              <a:srgbClr val="63C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5-Point Star 201"/>
          <p:cNvSpPr/>
          <p:nvPr/>
        </p:nvSpPr>
        <p:spPr>
          <a:xfrm>
            <a:off x="7894428" y="3868992"/>
            <a:ext cx="274320" cy="274320"/>
          </a:xfrm>
          <a:prstGeom prst="star5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5-Point Star 202"/>
          <p:cNvSpPr/>
          <p:nvPr/>
        </p:nvSpPr>
        <p:spPr>
          <a:xfrm>
            <a:off x="2799889" y="2728494"/>
            <a:ext cx="365760" cy="365760"/>
          </a:xfrm>
          <a:prstGeom prst="star5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5-Point Star 203"/>
          <p:cNvSpPr/>
          <p:nvPr/>
        </p:nvSpPr>
        <p:spPr>
          <a:xfrm>
            <a:off x="7711548" y="1817300"/>
            <a:ext cx="182880" cy="182880"/>
          </a:xfrm>
          <a:prstGeom prst="star5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507844" y="2423223"/>
            <a:ext cx="520065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76200" dist="76200" dir="2460000" sx="101000" sy="101000" algn="l" rotWithShape="0">
                    <a:prstClr val="black">
                      <a:alpha val="36000"/>
                    </a:prstClr>
                  </a:outerShdw>
                </a:effectLst>
                <a:latin typeface="Kristen ITC" panose="03050502040202030202" pitchFamily="66" charset="0"/>
              </a:rPr>
              <a:t>Thanks For Your Attention</a:t>
            </a:r>
          </a:p>
          <a:p>
            <a:pPr algn="ctr"/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76200" dist="76200" dir="2460000" sx="101000" sy="101000" algn="l" rotWithShape="0">
                  <a:prstClr val="black">
                    <a:alpha val="36000"/>
                  </a:prst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7BFB-252B-4856-8AA9-F024BC8F166C}" type="datetime1">
              <a:rPr lang="en-US" smtClean="0"/>
              <a:t>1/16/2020</a:t>
            </a:fld>
            <a:endParaRPr lang="en-US"/>
          </a:p>
        </p:txBody>
      </p:sp>
      <p:sp>
        <p:nvSpPr>
          <p:cNvPr id="50" name="5-Point Star 202"/>
          <p:cNvSpPr/>
          <p:nvPr/>
        </p:nvSpPr>
        <p:spPr>
          <a:xfrm>
            <a:off x="4445809" y="4650704"/>
            <a:ext cx="365760" cy="365760"/>
          </a:xfrm>
          <a:prstGeom prst="star5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01"/>
          <p:cNvSpPr/>
          <p:nvPr/>
        </p:nvSpPr>
        <p:spPr>
          <a:xfrm>
            <a:off x="4171489" y="1706572"/>
            <a:ext cx="274320" cy="274320"/>
          </a:xfrm>
          <a:prstGeom prst="star5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019F15-5905-4546-BE95-678EE4ED1887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596</TotalTime>
  <Words>444</Words>
  <Application>Microsoft Office PowerPoint</Application>
  <PresentationFormat>Personnalisé</PresentationFormat>
  <Paragraphs>151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Kristen ITC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 Trang</dc:creator>
  <cp:lastModifiedBy>IB</cp:lastModifiedBy>
  <cp:revision>565</cp:revision>
  <cp:lastPrinted>2018-03-30T15:33:06Z</cp:lastPrinted>
  <dcterms:created xsi:type="dcterms:W3CDTF">2018-03-21T09:00:38Z</dcterms:created>
  <dcterms:modified xsi:type="dcterms:W3CDTF">2020-01-16T08:00:34Z</dcterms:modified>
</cp:coreProperties>
</file>