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274" r:id="rId5"/>
    <p:sldId id="263" r:id="rId6"/>
    <p:sldId id="264" r:id="rId7"/>
    <p:sldId id="272" r:id="rId8"/>
    <p:sldId id="265" r:id="rId9"/>
    <p:sldId id="266" r:id="rId10"/>
    <p:sldId id="270" r:id="rId11"/>
    <p:sldId id="271" r:id="rId12"/>
    <p:sldId id="275" r:id="rId13"/>
    <p:sldId id="267" r:id="rId14"/>
    <p:sldId id="268" r:id="rId15"/>
    <p:sldId id="276" r:id="rId16"/>
    <p:sldId id="277" r:id="rId17"/>
    <p:sldId id="273" r:id="rId18"/>
    <p:sldId id="259" r:id="rId19"/>
    <p:sldId id="260" r:id="rId20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ti Kumar" initials="KK" lastIdx="2" clrIdx="0">
    <p:extLst>
      <p:ext uri="{19B8F6BF-5375-455C-9EA6-DF929625EA0E}">
        <p15:presenceInfo xmlns:p15="http://schemas.microsoft.com/office/powerpoint/2012/main" userId="941bfd1abafbea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900"/>
    <a:srgbClr val="0000CC"/>
    <a:srgbClr val="00007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>
      <p:cViewPr varScale="1">
        <p:scale>
          <a:sx n="82" d="100"/>
          <a:sy n="82" d="100"/>
        </p:scale>
        <p:origin x="581" y="58"/>
      </p:cViewPr>
      <p:guideLst>
        <p:guide orient="horz" pos="2160"/>
        <p:guide pos="2880"/>
        <p:guide pos="3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6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7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72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88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3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5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1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0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6" y="457200"/>
            <a:ext cx="10055781" cy="61434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A7E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59" y="1117619"/>
            <a:ext cx="11212846" cy="5311781"/>
          </a:xfrm>
          <a:prstGeom prst="rect">
            <a:avLst/>
          </a:prstGeom>
        </p:spPr>
        <p:txBody>
          <a:bodyPr/>
          <a:lstStyle>
            <a:lvl1pPr marL="519113" indent="-519113">
              <a:lnSpc>
                <a:spcPct val="120000"/>
              </a:lnSpc>
              <a:buFont typeface="Wingdings" pitchFamily="2" charset="2"/>
              <a:buChar char="q"/>
              <a:defRPr sz="2600"/>
            </a:lvl1pPr>
            <a:lvl2pPr marL="1146175" indent="450850">
              <a:lnSpc>
                <a:spcPct val="120000"/>
              </a:lnSpc>
              <a:buFont typeface="Wingdings" pitchFamily="2" charset="2"/>
              <a:buChar char="v"/>
              <a:defRPr sz="2400"/>
            </a:lvl2pPr>
            <a:lvl3pPr marL="2116138" indent="-287338"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702550" y="1088408"/>
            <a:ext cx="11457496" cy="1588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Google Shape;14;p17"/>
          <p:cNvSpPr txBox="1">
            <a:spLocks noChangeArrowheads="1"/>
          </p:cNvSpPr>
          <p:nvPr userDrawn="1"/>
        </p:nvSpPr>
        <p:spPr bwMode="auto">
          <a:xfrm>
            <a:off x="11162479" y="6438900"/>
            <a:ext cx="914162" cy="41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eaLnBrk="1" hangingPunct="1">
              <a:buClr>
                <a:srgbClr val="0D0D0D"/>
              </a:buClr>
              <a:buSzPts val="2000"/>
              <a:buFont typeface="Calibri" pitchFamily="34" charset="0"/>
              <a:buNone/>
              <a:defRPr/>
            </a:pPr>
            <a:fld id="{E272016D-8C43-44D8-986D-350DDA9DFE98}" type="slidenum">
              <a:rPr lang="en-US" altLang="en-US" sz="2400" b="1">
                <a:solidFill>
                  <a:srgbClr val="0D0D0D"/>
                </a:solidFill>
                <a:latin typeface="+mn-lt"/>
                <a:cs typeface="Calibri" pitchFamily="34" charset="0"/>
                <a:sym typeface="Calibri" pitchFamily="34" charset="0"/>
              </a:rPr>
              <a:pPr algn="ctr" eaLnBrk="1" hangingPunct="1">
                <a:buClr>
                  <a:srgbClr val="0D0D0D"/>
                </a:buClr>
                <a:buSzPts val="2000"/>
                <a:buFont typeface="Calibri" pitchFamily="34" charset="0"/>
                <a:buNone/>
                <a:defRPr/>
              </a:pPr>
              <a:t>‹#›</a:t>
            </a:fld>
            <a:endParaRPr lang="en-US" altLang="en-US" b="1" dirty="0"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60412" y="6457890"/>
            <a:ext cx="1036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Kirti Kumar (Roll#ECE201910212 )       &amp;        Kumar Anurag (Roll#ECE201910364 )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63648" y="6324600"/>
            <a:ext cx="1320456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1" dirty="0">
              <a:solidFill>
                <a:schemeClr val="tx1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Google Shape;14;p17"/>
          <p:cNvSpPr txBox="1">
            <a:spLocks noChangeArrowheads="1"/>
          </p:cNvSpPr>
          <p:nvPr userDrawn="1"/>
        </p:nvSpPr>
        <p:spPr bwMode="auto">
          <a:xfrm>
            <a:off x="11162479" y="6438900"/>
            <a:ext cx="914162" cy="41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eaLnBrk="1" hangingPunct="1">
              <a:buClr>
                <a:srgbClr val="0D0D0D"/>
              </a:buClr>
              <a:buSzPts val="2000"/>
              <a:buFont typeface="Calibri" pitchFamily="34" charset="0"/>
              <a:buNone/>
              <a:defRPr/>
            </a:pPr>
            <a:fld id="{E272016D-8C43-44D8-986D-350DDA9DFE98}" type="slidenum">
              <a:rPr lang="en-US" altLang="en-US" sz="2400" b="1">
                <a:solidFill>
                  <a:srgbClr val="0D0D0D"/>
                </a:solidFill>
                <a:latin typeface="+mn-lt"/>
                <a:cs typeface="Calibri" pitchFamily="34" charset="0"/>
                <a:sym typeface="Calibri" pitchFamily="34" charset="0"/>
              </a:rPr>
              <a:pPr algn="ctr" eaLnBrk="1" hangingPunct="1">
                <a:buClr>
                  <a:srgbClr val="0D0D0D"/>
                </a:buClr>
                <a:buSzPts val="2000"/>
                <a:buFont typeface="Calibri" pitchFamily="34" charset="0"/>
                <a:buNone/>
                <a:defRPr/>
              </a:pPr>
              <a:t>‹#›</a:t>
            </a:fld>
            <a:endParaRPr lang="en-US" altLang="en-US" b="1" dirty="0"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60412" y="6457890"/>
            <a:ext cx="1036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Kirti Kumar (Roll#ECE201910212 )       &amp;        Kumar Anurag (Roll#ECE201910364 )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7"/>
          <p:cNvSpPr txBox="1">
            <a:spLocks noChangeArrowheads="1"/>
          </p:cNvSpPr>
          <p:nvPr/>
        </p:nvSpPr>
        <p:spPr bwMode="auto">
          <a:xfrm>
            <a:off x="11364492" y="6438900"/>
            <a:ext cx="558654" cy="4191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Google Shape;7;p17"/>
          <p:cNvSpPr txBox="1">
            <a:spLocks noChangeArrowheads="1"/>
          </p:cNvSpPr>
          <p:nvPr/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8" name="Google Shape;8;p17"/>
          <p:cNvSpPr txBox="1">
            <a:spLocks noChangeArrowheads="1"/>
          </p:cNvSpPr>
          <p:nvPr/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9" name="Google Shape;9;p17"/>
          <p:cNvSpPr txBox="1">
            <a:spLocks noChangeArrowheads="1"/>
          </p:cNvSpPr>
          <p:nvPr/>
        </p:nvSpPr>
        <p:spPr bwMode="auto">
          <a:xfrm>
            <a:off x="0" y="733427"/>
            <a:ext cx="711015" cy="6124575"/>
          </a:xfrm>
          <a:prstGeom prst="rect">
            <a:avLst/>
          </a:prstGeom>
          <a:solidFill>
            <a:srgbClr val="2E4698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Google Shape;10;p17"/>
          <p:cNvSpPr txBox="1">
            <a:spLocks noChangeArrowheads="1"/>
          </p:cNvSpPr>
          <p:nvPr/>
        </p:nvSpPr>
        <p:spPr bwMode="auto">
          <a:xfrm rot="-5400000">
            <a:off x="-2976641" y="3579740"/>
            <a:ext cx="6567487" cy="446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300"/>
              <a:defRPr/>
            </a:pPr>
            <a:r>
              <a:rPr lang="en-US" sz="2300" b="1">
                <a:solidFill>
                  <a:srgbClr val="FFFFFF"/>
                </a:solidFill>
              </a:rPr>
              <a:t>National Institute of Science &amp; Technology </a:t>
            </a:r>
            <a:endParaRPr lang="en-US"/>
          </a:p>
        </p:txBody>
      </p:sp>
      <p:sp>
        <p:nvSpPr>
          <p:cNvPr id="1031" name="Google Shape;11;p17"/>
          <p:cNvSpPr txBox="1">
            <a:spLocks noChangeArrowheads="1"/>
          </p:cNvSpPr>
          <p:nvPr/>
        </p:nvSpPr>
        <p:spPr bwMode="auto">
          <a:xfrm>
            <a:off x="761802" y="76202"/>
            <a:ext cx="10179574" cy="6461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D43A2A"/>
              </a:buClr>
              <a:buSzPts val="3600"/>
              <a:defRPr/>
            </a:pPr>
            <a:r>
              <a:rPr lang="en-US" sz="3600" b="1">
                <a:solidFill>
                  <a:srgbClr val="D43A2A"/>
                </a:solidFill>
              </a:rPr>
              <a:t> </a:t>
            </a:r>
            <a:endParaRPr lang="en-US"/>
          </a:p>
        </p:txBody>
      </p:sp>
      <p:pic>
        <p:nvPicPr>
          <p:cNvPr id="68616" name="Google Shape;12;p17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20914" y="40945"/>
            <a:ext cx="1369498" cy="87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Google Shape;13;p17"/>
          <p:cNvSpPr txBox="1">
            <a:spLocks noChangeArrowheads="1"/>
          </p:cNvSpPr>
          <p:nvPr/>
        </p:nvSpPr>
        <p:spPr bwMode="auto">
          <a:xfrm>
            <a:off x="0" y="2"/>
            <a:ext cx="711015" cy="73342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68619" name="Google Shape;15;p17"/>
          <p:cNvCxnSpPr>
            <a:cxnSpLocks noChangeShapeType="1"/>
          </p:cNvCxnSpPr>
          <p:nvPr userDrawn="1"/>
        </p:nvCxnSpPr>
        <p:spPr bwMode="auto">
          <a:xfrm>
            <a:off x="679928" y="6463352"/>
            <a:ext cx="1069848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711063" y="2"/>
            <a:ext cx="620045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B.TECH  MAJOR PROJECT  PRESENTATION  2022-23</a:t>
            </a: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702550" y="1088408"/>
            <a:ext cx="11457496" cy="1588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llera.com/" TargetMode="External"/><Relationship Id="rId2" Type="http://schemas.openxmlformats.org/officeDocument/2006/relationships/hyperlink" Target="http://www.arm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641880" y="1030496"/>
            <a:ext cx="9296401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Implementation of APB Protocol using FPGA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 26037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98612" y="4358390"/>
            <a:ext cx="3276600" cy="8994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Kirti Kumar                        Roll No: ECE 201910212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2412" y="2590800"/>
            <a:ext cx="1893013" cy="106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923212" y="4363415"/>
            <a:ext cx="3733800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Kumar Anurag                        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 ECE 201910364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212" y="3581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60707" y="5410200"/>
            <a:ext cx="446741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 dirty="0">
                <a:solidFill>
                  <a:srgbClr val="0000CC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Dr. M. Suresh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4890" y="2343002"/>
            <a:ext cx="1557448" cy="2076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2951" y="2266802"/>
            <a:ext cx="1756123" cy="20765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C1006-CF44-A083-C00C-A6C84E26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39809"/>
            <a:ext cx="11225233" cy="3467400"/>
          </a:xfrm>
          <a:prstGeom prst="rect">
            <a:avLst/>
          </a:prstGeom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cs typeface="Times New Roman" pitchFamily="16" charset="0"/>
              </a:rPr>
              <a:t>Output Waveforms &amp; P</a:t>
            </a:r>
            <a:r>
              <a:rPr lang="en-US" sz="3200" dirty="0" err="1"/>
              <a:t>ost</a:t>
            </a:r>
            <a:r>
              <a:rPr lang="en-US" sz="3200" dirty="0"/>
              <a:t> Implementation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2176" y="1350791"/>
            <a:ext cx="11212846" cy="5311781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Write Operation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A3E9A-25F9-2E6A-CDDA-6E08F93AED97}"/>
              </a:ext>
            </a:extLst>
          </p:cNvPr>
          <p:cNvSpPr/>
          <p:nvPr/>
        </p:nvSpPr>
        <p:spPr>
          <a:xfrm>
            <a:off x="6652726" y="3886200"/>
            <a:ext cx="813285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DDE1D-1259-411F-172B-D898905AE69A}"/>
              </a:ext>
            </a:extLst>
          </p:cNvPr>
          <p:cNvSpPr/>
          <p:nvPr/>
        </p:nvSpPr>
        <p:spPr>
          <a:xfrm>
            <a:off x="8228012" y="3886200"/>
            <a:ext cx="8382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EBB8E-D392-0969-99E8-BFBCEF719ED2}"/>
              </a:ext>
            </a:extLst>
          </p:cNvPr>
          <p:cNvSpPr/>
          <p:nvPr/>
        </p:nvSpPr>
        <p:spPr>
          <a:xfrm>
            <a:off x="9421570" y="3886200"/>
            <a:ext cx="813285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365471-0690-405A-4232-95FD440D51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01352" y="5217756"/>
            <a:ext cx="12915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B904BD8-D23B-4F8D-4F72-BFE26622295A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9213329" y="5186884"/>
            <a:ext cx="123611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7E256E-491C-B048-4522-126A6C8673F5}"/>
              </a:ext>
            </a:extLst>
          </p:cNvPr>
          <p:cNvSpPr txBox="1"/>
          <p:nvPr/>
        </p:nvSpPr>
        <p:spPr>
          <a:xfrm>
            <a:off x="6798967" y="5809037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92999-DA9A-6915-9A7E-85E8F4D7CE8E}"/>
              </a:ext>
            </a:extLst>
          </p:cNvPr>
          <p:cNvSpPr txBox="1"/>
          <p:nvPr/>
        </p:nvSpPr>
        <p:spPr>
          <a:xfrm>
            <a:off x="8228012" y="5809037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299C9A-7179-C25B-22DB-B5F80091604F}"/>
              </a:ext>
            </a:extLst>
          </p:cNvPr>
          <p:cNvSpPr txBox="1"/>
          <p:nvPr/>
        </p:nvSpPr>
        <p:spPr>
          <a:xfrm>
            <a:off x="9421570" y="5809037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ACCESS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5C79C9-EF70-A916-4D2F-24CE5717B743}"/>
              </a:ext>
            </a:extLst>
          </p:cNvPr>
          <p:cNvCxnSpPr>
            <a:stCxn id="2" idx="2"/>
          </p:cNvCxnSpPr>
          <p:nvPr/>
        </p:nvCxnSpPr>
        <p:spPr>
          <a:xfrm flipH="1">
            <a:off x="7059368" y="4572000"/>
            <a:ext cx="1" cy="123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24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cs typeface="Times New Roman" pitchFamily="16" charset="0"/>
              </a:rPr>
              <a:t>Output Waveforms &amp; P</a:t>
            </a:r>
            <a:r>
              <a:rPr lang="en-US" sz="3200" dirty="0" err="1"/>
              <a:t>ost</a:t>
            </a:r>
            <a:r>
              <a:rPr lang="en-US" sz="3200" dirty="0"/>
              <a:t> Implementation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2176" y="1350791"/>
            <a:ext cx="11212846" cy="5311781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Read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C1006-CF44-A083-C00C-A6C84E26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12" y="2286000"/>
            <a:ext cx="11225233" cy="2956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5F2FF0-AC85-80FC-EE56-992562492727}"/>
              </a:ext>
            </a:extLst>
          </p:cNvPr>
          <p:cNvSpPr/>
          <p:nvPr/>
        </p:nvSpPr>
        <p:spPr>
          <a:xfrm>
            <a:off x="7085012" y="4267199"/>
            <a:ext cx="813285" cy="415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1BE6D-608D-8694-E5CD-8E4F7614362B}"/>
              </a:ext>
            </a:extLst>
          </p:cNvPr>
          <p:cNvCxnSpPr>
            <a:stCxn id="2" idx="2"/>
          </p:cNvCxnSpPr>
          <p:nvPr/>
        </p:nvCxnSpPr>
        <p:spPr>
          <a:xfrm flipH="1">
            <a:off x="7491654" y="4682228"/>
            <a:ext cx="1" cy="123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2B73035-113E-7EE4-40B9-D569B66DD621}"/>
              </a:ext>
            </a:extLst>
          </p:cNvPr>
          <p:cNvSpPr/>
          <p:nvPr/>
        </p:nvSpPr>
        <p:spPr>
          <a:xfrm>
            <a:off x="9690019" y="4267199"/>
            <a:ext cx="813285" cy="415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307366-8D16-C97C-F368-6503FAE019B6}"/>
              </a:ext>
            </a:extLst>
          </p:cNvPr>
          <p:cNvCxnSpPr>
            <a:stCxn id="7" idx="2"/>
          </p:cNvCxnSpPr>
          <p:nvPr/>
        </p:nvCxnSpPr>
        <p:spPr>
          <a:xfrm flipH="1">
            <a:off x="10096661" y="4682228"/>
            <a:ext cx="1" cy="123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4B2FF3-E9F1-566E-5FB0-C99D2944A6E9}"/>
              </a:ext>
            </a:extLst>
          </p:cNvPr>
          <p:cNvSpPr/>
          <p:nvPr/>
        </p:nvSpPr>
        <p:spPr>
          <a:xfrm>
            <a:off x="8400751" y="4267199"/>
            <a:ext cx="813285" cy="415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78B70C-EF11-D320-1213-FB61006EEB6C}"/>
              </a:ext>
            </a:extLst>
          </p:cNvPr>
          <p:cNvCxnSpPr>
            <a:stCxn id="9" idx="2"/>
          </p:cNvCxnSpPr>
          <p:nvPr/>
        </p:nvCxnSpPr>
        <p:spPr>
          <a:xfrm flipH="1">
            <a:off x="8807393" y="4682228"/>
            <a:ext cx="1" cy="123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626AA-746A-1D82-E23F-C0BD2D8EDEDA}"/>
              </a:ext>
            </a:extLst>
          </p:cNvPr>
          <p:cNvSpPr txBox="1"/>
          <p:nvPr/>
        </p:nvSpPr>
        <p:spPr>
          <a:xfrm>
            <a:off x="6991746" y="5829615"/>
            <a:ext cx="906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34A9B-2DCA-F4A9-DF24-3DB00981526D}"/>
              </a:ext>
            </a:extLst>
          </p:cNvPr>
          <p:cNvSpPr txBox="1"/>
          <p:nvPr/>
        </p:nvSpPr>
        <p:spPr>
          <a:xfrm>
            <a:off x="8354117" y="5812780"/>
            <a:ext cx="1125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8699E-228A-3A45-593A-C87734FAAABF}"/>
              </a:ext>
            </a:extLst>
          </p:cNvPr>
          <p:cNvSpPr txBox="1"/>
          <p:nvPr/>
        </p:nvSpPr>
        <p:spPr>
          <a:xfrm>
            <a:off x="9596754" y="5829614"/>
            <a:ext cx="2212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64586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cs typeface="Times New Roman" pitchFamily="16" charset="0"/>
              </a:rPr>
              <a:t>Output Waveforms &amp; P</a:t>
            </a:r>
            <a:r>
              <a:rPr lang="en-US" sz="3200" dirty="0" err="1"/>
              <a:t>ost</a:t>
            </a:r>
            <a:r>
              <a:rPr lang="en-US" sz="3200" dirty="0"/>
              <a:t> Implementation layout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C1006-CF44-A083-C00C-A6C84E26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613" y="1171574"/>
            <a:ext cx="9296400" cy="52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12812" y="1123840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DE317-62B8-47FF-A63F-C0C0DF882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3" y="1147167"/>
            <a:ext cx="10476706" cy="51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0410" y="1071546"/>
            <a:ext cx="11201401" cy="53292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Post Synthesis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Post Implementation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Total On-chip power = 11.078 W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Junction Temp</a:t>
            </a:r>
            <a:r>
              <a:rPr lang="en-IN" sz="2000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erature = 52.3 °C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cs typeface="Times New Roman" pitchFamily="16" charset="0"/>
              </a:rPr>
              <a:t>Utilization Reports</a:t>
            </a:r>
            <a:endParaRPr lang="en-IN" sz="3200" dirty="0">
              <a:cs typeface="Times New Roman" pitchFamily="16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D5C56BC-E5B9-0C06-756E-99334E734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53063"/>
              </p:ext>
            </p:extLst>
          </p:nvPr>
        </p:nvGraphicFramePr>
        <p:xfrm>
          <a:off x="1054966" y="1540680"/>
          <a:ext cx="10287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72">
                  <a:extLst>
                    <a:ext uri="{9D8B030D-6E8A-4147-A177-3AD203B41FA5}">
                      <a16:colId xmlns:a16="http://schemas.microsoft.com/office/drawing/2014/main" val="720116444"/>
                    </a:ext>
                  </a:extLst>
                </a:gridCol>
                <a:gridCol w="3459226">
                  <a:extLst>
                    <a:ext uri="{9D8B030D-6E8A-4147-A177-3AD203B41FA5}">
                      <a16:colId xmlns:a16="http://schemas.microsoft.com/office/drawing/2014/main" val="2812860408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10844748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93099346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4013789475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Utilization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31767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Slice 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65338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Slice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06897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Bonded IOB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2452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BUFGCTRL Clocking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502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4219E1-24D7-2847-21FB-C07341327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87245"/>
              </p:ext>
            </p:extLst>
          </p:nvPr>
        </p:nvGraphicFramePr>
        <p:xfrm>
          <a:off x="1054966" y="3736173"/>
          <a:ext cx="10287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72">
                  <a:extLst>
                    <a:ext uri="{9D8B030D-6E8A-4147-A177-3AD203B41FA5}">
                      <a16:colId xmlns:a16="http://schemas.microsoft.com/office/drawing/2014/main" val="720116444"/>
                    </a:ext>
                  </a:extLst>
                </a:gridCol>
                <a:gridCol w="3459226">
                  <a:extLst>
                    <a:ext uri="{9D8B030D-6E8A-4147-A177-3AD203B41FA5}">
                      <a16:colId xmlns:a16="http://schemas.microsoft.com/office/drawing/2014/main" val="2812860408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10844748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93099346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4013789475"/>
                    </a:ext>
                  </a:extLst>
                </a:gridCol>
              </a:tblGrid>
              <a:tr h="3690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Utilization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31767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Slice 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65338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Slice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06897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Bonded IOB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2452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BUFGCTRL Clocking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9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cs typeface="Times New Roman" pitchFamily="16" charset="0"/>
              </a:rPr>
              <a:t>Timing Reports</a:t>
            </a:r>
            <a:endParaRPr lang="en-IN" sz="3200" dirty="0">
              <a:cs typeface="Times New Roman" pitchFamily="16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B61C4D-2B2D-40EF-0082-B4EC65B78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9848"/>
              </p:ext>
            </p:extLst>
          </p:nvPr>
        </p:nvGraphicFramePr>
        <p:xfrm>
          <a:off x="1293812" y="1218338"/>
          <a:ext cx="7796585" cy="1333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397415393"/>
                    </a:ext>
                  </a:extLst>
                </a:gridCol>
                <a:gridCol w="2918212">
                  <a:extLst>
                    <a:ext uri="{9D8B030D-6E8A-4147-A177-3AD203B41FA5}">
                      <a16:colId xmlns:a16="http://schemas.microsoft.com/office/drawing/2014/main" val="4189869710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4290147081"/>
                    </a:ext>
                  </a:extLst>
                </a:gridCol>
              </a:tblGrid>
              <a:tr h="392277">
                <a:tc gridSpan="3"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Clock to Setup on destination clock PCLK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7620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71187"/>
                  </a:ext>
                </a:extLst>
              </a:tr>
              <a:tr h="470732">
                <a:tc>
                  <a:txBody>
                    <a:bodyPr/>
                    <a:lstStyle/>
                    <a:p>
                      <a:pPr algn="ctr"/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Source Clock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Src:Rise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 err="1">
                          <a:effectLst/>
                        </a:rPr>
                        <a:t>Dest:Rise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Src:Fall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 err="1">
                          <a:effectLst/>
                        </a:rPr>
                        <a:t>Dest:Rise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8384814"/>
                  </a:ext>
                </a:extLst>
              </a:tr>
              <a:tr h="23536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PCLK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1.272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4685085"/>
                  </a:ext>
                </a:extLst>
              </a:tr>
              <a:tr h="23536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PRESETn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6.887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0.763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1638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918AC6-E093-69F2-A6B0-6C2C14A3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62186"/>
              </p:ext>
            </p:extLst>
          </p:nvPr>
        </p:nvGraphicFramePr>
        <p:xfrm>
          <a:off x="1293811" y="2788037"/>
          <a:ext cx="7796584" cy="1010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7959">
                  <a:extLst>
                    <a:ext uri="{9D8B030D-6E8A-4147-A177-3AD203B41FA5}">
                      <a16:colId xmlns:a16="http://schemas.microsoft.com/office/drawing/2014/main" val="1823391688"/>
                    </a:ext>
                  </a:extLst>
                </a:gridCol>
                <a:gridCol w="3498625">
                  <a:extLst>
                    <a:ext uri="{9D8B030D-6E8A-4147-A177-3AD203B41FA5}">
                      <a16:colId xmlns:a16="http://schemas.microsoft.com/office/drawing/2014/main" val="2567393127"/>
                    </a:ext>
                  </a:extLst>
                </a:gridCol>
              </a:tblGrid>
              <a:tr h="360947"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Clock to Setup on destination clock </a:t>
                      </a:r>
                      <a:r>
                        <a:rPr lang="en-IN" sz="1200" dirty="0" err="1">
                          <a:effectLst/>
                        </a:rPr>
                        <a:t>PRESETn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2" marR="7622" marT="41564" marB="41564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453571206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/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Source Clock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Src:Rise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 err="1">
                          <a:effectLst/>
                        </a:rPr>
                        <a:t>Dest:Rise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889405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PCLK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4.978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80128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271720-ACB6-5948-A709-DFE0C71FB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74989"/>
              </p:ext>
            </p:extLst>
          </p:nvPr>
        </p:nvGraphicFramePr>
        <p:xfrm>
          <a:off x="1293812" y="3962400"/>
          <a:ext cx="7796585" cy="1302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989">
                  <a:extLst>
                    <a:ext uri="{9D8B030D-6E8A-4147-A177-3AD203B41FA5}">
                      <a16:colId xmlns:a16="http://schemas.microsoft.com/office/drawing/2014/main" val="1597622427"/>
                    </a:ext>
                  </a:extLst>
                </a:gridCol>
                <a:gridCol w="1442855">
                  <a:extLst>
                    <a:ext uri="{9D8B030D-6E8A-4147-A177-3AD203B41FA5}">
                      <a16:colId xmlns:a16="http://schemas.microsoft.com/office/drawing/2014/main" val="1881626235"/>
                    </a:ext>
                  </a:extLst>
                </a:gridCol>
                <a:gridCol w="900868">
                  <a:extLst>
                    <a:ext uri="{9D8B030D-6E8A-4147-A177-3AD203B41FA5}">
                      <a16:colId xmlns:a16="http://schemas.microsoft.com/office/drawing/2014/main" val="2943635885"/>
                    </a:ext>
                  </a:extLst>
                </a:gridCol>
                <a:gridCol w="1263077">
                  <a:extLst>
                    <a:ext uri="{9D8B030D-6E8A-4147-A177-3AD203B41FA5}">
                      <a16:colId xmlns:a16="http://schemas.microsoft.com/office/drawing/2014/main" val="1119024091"/>
                    </a:ext>
                  </a:extLst>
                </a:gridCol>
                <a:gridCol w="1263077">
                  <a:extLst>
                    <a:ext uri="{9D8B030D-6E8A-4147-A177-3AD203B41FA5}">
                      <a16:colId xmlns:a16="http://schemas.microsoft.com/office/drawing/2014/main" val="2175438853"/>
                    </a:ext>
                  </a:extLst>
                </a:gridCol>
                <a:gridCol w="1629719">
                  <a:extLst>
                    <a:ext uri="{9D8B030D-6E8A-4147-A177-3AD203B41FA5}">
                      <a16:colId xmlns:a16="http://schemas.microsoft.com/office/drawing/2014/main" val="2767840064"/>
                    </a:ext>
                  </a:extLst>
                </a:gridCol>
              </a:tblGrid>
              <a:tr h="277684">
                <a:tc gridSpan="6"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Setup/Hold to clock PCLK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7620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15956"/>
                  </a:ext>
                </a:extLst>
              </a:tr>
              <a:tr h="512647">
                <a:tc>
                  <a:txBody>
                    <a:bodyPr/>
                    <a:lstStyle/>
                    <a:p>
                      <a:pPr algn="ctr"/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Source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Max Setup to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clk (edge)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Process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Corner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Max Hold to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clk (edge)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Process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Corner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Internal Clock(s)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8190182"/>
                  </a:ext>
                </a:extLst>
              </a:tr>
              <a:tr h="25632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PREADY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0.563(R)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FAST 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-0.094(R)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SLOW 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PCLK_BUFGP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1279736"/>
                  </a:ext>
                </a:extLst>
              </a:tr>
              <a:tr h="25632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transfer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0.618(R)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FAST 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-0.177(R)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SLOW 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PCLK_BUFGP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57224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B8EF9A-708D-09F4-1088-8B59C6BC89E2}"/>
              </a:ext>
            </a:extLst>
          </p:cNvPr>
          <p:cNvSpPr txBox="1"/>
          <p:nvPr/>
        </p:nvSpPr>
        <p:spPr>
          <a:xfrm>
            <a:off x="1293811" y="5416649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All values are in nanoseconds</a:t>
            </a:r>
          </a:p>
        </p:txBody>
      </p:sp>
    </p:spTree>
    <p:extLst>
      <p:ext uri="{BB962C8B-B14F-4D97-AF65-F5344CB8AC3E}">
        <p14:creationId xmlns:p14="http://schemas.microsoft.com/office/powerpoint/2010/main" val="3296026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E620F-8A5E-D6BF-A185-B7F6FD9A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68" y="1205153"/>
            <a:ext cx="9566132" cy="36570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F44B64-C8EB-232E-D5E9-ADEC1B350064}"/>
              </a:ext>
            </a:extLst>
          </p:cNvPr>
          <p:cNvSpPr/>
          <p:nvPr/>
        </p:nvSpPr>
        <p:spPr>
          <a:xfrm>
            <a:off x="6203236" y="2985289"/>
            <a:ext cx="1143000" cy="38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 dirty="0">
                <a:cs typeface="Times New Roman" pitchFamily="16" charset="0"/>
              </a:rPr>
              <a:t>FPGA Mapping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9B3D517-4627-D5E5-9AEB-F71758D1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307980"/>
            <a:ext cx="4927633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75A28-2538-C4CD-97D2-CE1872492382}"/>
              </a:ext>
            </a:extLst>
          </p:cNvPr>
          <p:cNvSpPr/>
          <p:nvPr/>
        </p:nvSpPr>
        <p:spPr>
          <a:xfrm>
            <a:off x="3911324" y="3119006"/>
            <a:ext cx="457200" cy="38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692F50-4991-8A3E-B1C2-68FA3D05624C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7961492" y="422383"/>
            <a:ext cx="190141" cy="50324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CF1A-C846-0352-9F6B-AE1B8D944262}"/>
              </a:ext>
            </a:extLst>
          </p:cNvPr>
          <p:cNvSpPr/>
          <p:nvPr/>
        </p:nvSpPr>
        <p:spPr>
          <a:xfrm>
            <a:off x="4968835" y="3033680"/>
            <a:ext cx="1143000" cy="38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6A2AFC5E-FFEE-94E7-FF10-FAF6069964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46236" y="3159417"/>
            <a:ext cx="3226553" cy="162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66795-E1DC-57B3-D6CD-D6422DA91B84}"/>
              </a:ext>
            </a:extLst>
          </p:cNvPr>
          <p:cNvSpPr/>
          <p:nvPr/>
        </p:nvSpPr>
        <p:spPr>
          <a:xfrm>
            <a:off x="2662797" y="3124018"/>
            <a:ext cx="1143000" cy="38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1">
            <a:extLst>
              <a:ext uri="{FF2B5EF4-FFF2-40B4-BE49-F238E27FC236}">
                <a16:creationId xmlns:a16="http://schemas.microsoft.com/office/drawing/2014/main" id="{8278D4EB-259B-7E50-D6E7-E525C5F47299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6115502" y="-1366097"/>
            <a:ext cx="1608911" cy="737132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E077CB-E663-05FE-330D-85E6590C2285}"/>
              </a:ext>
            </a:extLst>
          </p:cNvPr>
          <p:cNvSpPr/>
          <p:nvPr/>
        </p:nvSpPr>
        <p:spPr>
          <a:xfrm>
            <a:off x="4465555" y="3081897"/>
            <a:ext cx="457200" cy="38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58BD8E8B-0BDB-C446-4ED6-9641C6F11AA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757917" y="-765045"/>
            <a:ext cx="1266058" cy="65020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11">
            <a:extLst>
              <a:ext uri="{FF2B5EF4-FFF2-40B4-BE49-F238E27FC236}">
                <a16:creationId xmlns:a16="http://schemas.microsoft.com/office/drawing/2014/main" id="{AA4DC0BD-FF63-8482-8F11-722D4F924B5F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7300172" y="-272360"/>
            <a:ext cx="748241" cy="59602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4367CC-35B7-83E0-A250-CC0CE0470285}"/>
              </a:ext>
            </a:extLst>
          </p:cNvPr>
          <p:cNvSpPr txBox="1"/>
          <p:nvPr/>
        </p:nvSpPr>
        <p:spPr>
          <a:xfrm>
            <a:off x="10555650" y="1359791"/>
            <a:ext cx="103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PADDR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DE2116-20E9-2048-C90E-A7468155C5F5}"/>
              </a:ext>
            </a:extLst>
          </p:cNvPr>
          <p:cNvSpPr txBox="1"/>
          <p:nvPr/>
        </p:nvSpPr>
        <p:spPr>
          <a:xfrm>
            <a:off x="10580911" y="1663203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PENABLE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B74DB6-F229-091C-8964-3490DC0CB8D4}"/>
              </a:ext>
            </a:extLst>
          </p:cNvPr>
          <p:cNvSpPr txBox="1"/>
          <p:nvPr/>
        </p:nvSpPr>
        <p:spPr>
          <a:xfrm>
            <a:off x="10641968" y="213360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PSEL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F213BD-4F2B-B79B-F422-0CEC924AF5E6}"/>
              </a:ext>
            </a:extLst>
          </p:cNvPr>
          <p:cNvSpPr txBox="1"/>
          <p:nvPr/>
        </p:nvSpPr>
        <p:spPr>
          <a:xfrm>
            <a:off x="10525182" y="2643484"/>
            <a:ext cx="134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PWDATA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6DAE2-2829-0251-E2C2-80E003758FB3}"/>
              </a:ext>
            </a:extLst>
          </p:cNvPr>
          <p:cNvSpPr txBox="1"/>
          <p:nvPr/>
        </p:nvSpPr>
        <p:spPr>
          <a:xfrm>
            <a:off x="10537643" y="2953030"/>
            <a:ext cx="1525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READOUT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0E949F-D8BD-C775-48C5-E582AA3AEB76}"/>
              </a:ext>
            </a:extLst>
          </p:cNvPr>
          <p:cNvSpPr/>
          <p:nvPr/>
        </p:nvSpPr>
        <p:spPr>
          <a:xfrm>
            <a:off x="6111835" y="3507882"/>
            <a:ext cx="1143000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ABB47B32-04D7-0202-40C8-02F0114DBBF9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6930393" y="4324941"/>
            <a:ext cx="517160" cy="101127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6848F77-246A-7892-AE2D-4A99AAE6CBAA}"/>
              </a:ext>
            </a:extLst>
          </p:cNvPr>
          <p:cNvSpPr/>
          <p:nvPr/>
        </p:nvSpPr>
        <p:spPr>
          <a:xfrm>
            <a:off x="5545920" y="3507882"/>
            <a:ext cx="482694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194704-6247-4DA4-67B9-E313469DFACB}"/>
              </a:ext>
            </a:extLst>
          </p:cNvPr>
          <p:cNvSpPr/>
          <p:nvPr/>
        </p:nvSpPr>
        <p:spPr>
          <a:xfrm>
            <a:off x="4979351" y="3507882"/>
            <a:ext cx="447548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11">
            <a:extLst>
              <a:ext uri="{FF2B5EF4-FFF2-40B4-BE49-F238E27FC236}">
                <a16:creationId xmlns:a16="http://schemas.microsoft.com/office/drawing/2014/main" id="{0353A78A-02E6-3DBC-6C6B-1DC7C5751A21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6311679" y="4047587"/>
            <a:ext cx="838202" cy="18870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11">
            <a:extLst>
              <a:ext uri="{FF2B5EF4-FFF2-40B4-BE49-F238E27FC236}">
                <a16:creationId xmlns:a16="http://schemas.microsoft.com/office/drawing/2014/main" id="{C7AFBDA8-222B-D356-B16F-891207A67822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5845935" y="3929189"/>
            <a:ext cx="1205867" cy="24914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3EAA92-E17F-D0D2-82EB-5A7E2D56070D}"/>
              </a:ext>
            </a:extLst>
          </p:cNvPr>
          <p:cNvSpPr/>
          <p:nvPr/>
        </p:nvSpPr>
        <p:spPr>
          <a:xfrm>
            <a:off x="4402499" y="3491869"/>
            <a:ext cx="447548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11">
            <a:extLst>
              <a:ext uri="{FF2B5EF4-FFF2-40B4-BE49-F238E27FC236}">
                <a16:creationId xmlns:a16="http://schemas.microsoft.com/office/drawing/2014/main" id="{9CB35F22-6996-4CF4-4B6D-DB08EC7AF4EA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4981620" y="4200640"/>
            <a:ext cx="1692413" cy="2403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62A1F1DC-9418-217F-AFC4-4E34C10FE89F}"/>
              </a:ext>
            </a:extLst>
          </p:cNvPr>
          <p:cNvSpPr/>
          <p:nvPr/>
        </p:nvSpPr>
        <p:spPr>
          <a:xfrm>
            <a:off x="3137456" y="3569388"/>
            <a:ext cx="1143000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02" name="Straight Arrow Connector 11">
            <a:extLst>
              <a:ext uri="{FF2B5EF4-FFF2-40B4-BE49-F238E27FC236}">
                <a16:creationId xmlns:a16="http://schemas.microsoft.com/office/drawing/2014/main" id="{4F2156E1-F574-7DB9-03BB-97F5D09A5210}"/>
              </a:ext>
            </a:extLst>
          </p:cNvPr>
          <p:cNvCxnSpPr>
            <a:cxnSpLocks/>
            <a:stCxn id="4101" idx="2"/>
          </p:cNvCxnSpPr>
          <p:nvPr/>
        </p:nvCxnSpPr>
        <p:spPr>
          <a:xfrm rot="5400000">
            <a:off x="2287990" y="4675036"/>
            <a:ext cx="1462496" cy="1379436"/>
          </a:xfrm>
          <a:prstGeom prst="bentConnector3">
            <a:avLst>
              <a:gd name="adj1" fmla="val 997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14" name="Straight Arrow Connector 11">
            <a:extLst>
              <a:ext uri="{FF2B5EF4-FFF2-40B4-BE49-F238E27FC236}">
                <a16:creationId xmlns:a16="http://schemas.microsoft.com/office/drawing/2014/main" id="{AD081381-B248-6B46-A698-FEBA9B5BD2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1621" y="4200641"/>
            <a:ext cx="1692413" cy="2403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EDAE4D04-3013-DD30-5BEA-CFCB17168327}"/>
              </a:ext>
            </a:extLst>
          </p:cNvPr>
          <p:cNvSpPr/>
          <p:nvPr/>
        </p:nvSpPr>
        <p:spPr>
          <a:xfrm>
            <a:off x="5545921" y="3507883"/>
            <a:ext cx="482694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16" name="Straight Arrow Connector 11">
            <a:extLst>
              <a:ext uri="{FF2B5EF4-FFF2-40B4-BE49-F238E27FC236}">
                <a16:creationId xmlns:a16="http://schemas.microsoft.com/office/drawing/2014/main" id="{3E8E46DC-9239-1E62-7D1D-6B67CCC19EA6}"/>
              </a:ext>
            </a:extLst>
          </p:cNvPr>
          <p:cNvCxnSpPr>
            <a:cxnSpLocks/>
            <a:stCxn id="4115" idx="2"/>
          </p:cNvCxnSpPr>
          <p:nvPr/>
        </p:nvCxnSpPr>
        <p:spPr>
          <a:xfrm rot="16200000" flipH="1">
            <a:off x="6311680" y="4047588"/>
            <a:ext cx="838202" cy="18870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3974345C-48E1-2D4A-E2C1-ABD95B825010}"/>
              </a:ext>
            </a:extLst>
          </p:cNvPr>
          <p:cNvSpPr/>
          <p:nvPr/>
        </p:nvSpPr>
        <p:spPr>
          <a:xfrm>
            <a:off x="2588918" y="3570426"/>
            <a:ext cx="482694" cy="106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18" name="Straight Arrow Connector 11">
            <a:extLst>
              <a:ext uri="{FF2B5EF4-FFF2-40B4-BE49-F238E27FC236}">
                <a16:creationId xmlns:a16="http://schemas.microsoft.com/office/drawing/2014/main" id="{0CB9F2C5-5A56-0570-763E-A8166A1C1DC5}"/>
              </a:ext>
            </a:extLst>
          </p:cNvPr>
          <p:cNvCxnSpPr>
            <a:cxnSpLocks/>
            <a:stCxn id="4117" idx="2"/>
          </p:cNvCxnSpPr>
          <p:nvPr/>
        </p:nvCxnSpPr>
        <p:spPr>
          <a:xfrm rot="5400000">
            <a:off x="2391209" y="4715294"/>
            <a:ext cx="519806" cy="358307"/>
          </a:xfrm>
          <a:prstGeom prst="bentConnector3">
            <a:avLst>
              <a:gd name="adj1" fmla="val 1002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21" name="TextBox 4120">
            <a:extLst>
              <a:ext uri="{FF2B5EF4-FFF2-40B4-BE49-F238E27FC236}">
                <a16:creationId xmlns:a16="http://schemas.microsoft.com/office/drawing/2014/main" id="{14A8378A-55F7-5113-D8DF-8468A4654736}"/>
              </a:ext>
            </a:extLst>
          </p:cNvPr>
          <p:cNvSpPr txBox="1"/>
          <p:nvPr/>
        </p:nvSpPr>
        <p:spPr>
          <a:xfrm>
            <a:off x="1235577" y="492653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solidFill>
                  <a:schemeClr val="tx1"/>
                </a:solidFill>
              </a:rPr>
              <a:t>PRESETn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25" name="TextBox 4124">
            <a:extLst>
              <a:ext uri="{FF2B5EF4-FFF2-40B4-BE49-F238E27FC236}">
                <a16:creationId xmlns:a16="http://schemas.microsoft.com/office/drawing/2014/main" id="{6D55B7FF-2BDA-1CF1-FED7-A1DBC1A65C87}"/>
              </a:ext>
            </a:extLst>
          </p:cNvPr>
          <p:cNvSpPr txBox="1"/>
          <p:nvPr/>
        </p:nvSpPr>
        <p:spPr>
          <a:xfrm>
            <a:off x="1137497" y="5861079"/>
            <a:ext cx="116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PRDATA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26" name="TextBox 4125">
            <a:extLst>
              <a:ext uri="{FF2B5EF4-FFF2-40B4-BE49-F238E27FC236}">
                <a16:creationId xmlns:a16="http://schemas.microsoft.com/office/drawing/2014/main" id="{17891495-5616-62BB-24AF-418EBFC3D176}"/>
              </a:ext>
            </a:extLst>
          </p:cNvPr>
          <p:cNvSpPr txBox="1"/>
          <p:nvPr/>
        </p:nvSpPr>
        <p:spPr>
          <a:xfrm>
            <a:off x="6944592" y="606004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transfer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27" name="TextBox 4126">
            <a:extLst>
              <a:ext uri="{FF2B5EF4-FFF2-40B4-BE49-F238E27FC236}">
                <a16:creationId xmlns:a16="http://schemas.microsoft.com/office/drawing/2014/main" id="{A8C98BCA-C809-C3EA-DE97-12D58947056F}"/>
              </a:ext>
            </a:extLst>
          </p:cNvPr>
          <p:cNvSpPr txBox="1"/>
          <p:nvPr/>
        </p:nvSpPr>
        <p:spPr>
          <a:xfrm>
            <a:off x="7606231" y="5553906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PREADY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83DBE897-5577-2C1C-30C5-57892059779C}"/>
              </a:ext>
            </a:extLst>
          </p:cNvPr>
          <p:cNvSpPr txBox="1"/>
          <p:nvPr/>
        </p:nvSpPr>
        <p:spPr>
          <a:xfrm>
            <a:off x="7578980" y="521014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PWRITE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29" name="TextBox 4128">
            <a:extLst>
              <a:ext uri="{FF2B5EF4-FFF2-40B4-BE49-F238E27FC236}">
                <a16:creationId xmlns:a16="http://schemas.microsoft.com/office/drawing/2014/main" id="{E4C5607C-4AB3-C219-A148-1D9B4AB32CB0}"/>
              </a:ext>
            </a:extLst>
          </p:cNvPr>
          <p:cNvSpPr txBox="1"/>
          <p:nvPr/>
        </p:nvSpPr>
        <p:spPr>
          <a:xfrm>
            <a:off x="7650940" y="487390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solidFill>
                  <a:schemeClr val="tx1"/>
                </a:solidFill>
              </a:rPr>
              <a:t>data_to_write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APB Protocol is very important protocol which allows for efficient and allows for high speed data transfer from peripheral devices to the main core/master. This protocol is clock frequency flexible and facilitates the working of other protocols. This has become the standard protocol for on-chip interconnection.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677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[1] ARM, “AMBA Specification Overview”, </a:t>
            </a:r>
            <a:r>
              <a:rPr lang="en-IN" sz="2000" u="sng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http://www.arm.com/</a:t>
            </a:r>
            <a:endParaRPr lang="en-IN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[2] APB Example-AMBA system, Technical reference manual, ARM Inc.,1999.</a:t>
            </a:r>
            <a:endParaRPr lang="en-IN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[3] Akhilesh Kumar, Richa Sinha, “Design and Verification analysis of APB3 Protocol with Coverage,” IJAET, Nov 2011.</a:t>
            </a:r>
            <a:endParaRPr lang="en-IN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IN" sz="20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Santhi</a:t>
            </a: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Priya </a:t>
            </a:r>
            <a:r>
              <a:rPr lang="en-IN" sz="20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Sarekokku</a:t>
            </a: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K. Rajasekhar, “Design and Implementation of APB Bridge based on AMBA</a:t>
            </a:r>
            <a:r>
              <a:rPr lang="en-IN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AXI 4.0,” IJERT, Vol.1, Issue 9, Nov 2012.</a:t>
            </a:r>
            <a:endParaRPr lang="en-IN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[5] VERILOG Reference Manual, </a:t>
            </a:r>
            <a:r>
              <a:rPr lang="en-IN" sz="2000" u="sng" dirty="0">
                <a:solidFill>
                  <a:srgbClr val="0563C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http://www.accellera.com</a:t>
            </a:r>
            <a:endParaRPr lang="en-IN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[6] Samir </a:t>
            </a:r>
            <a:r>
              <a:rPr lang="en-IN" sz="20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Palnitkar</a:t>
            </a:r>
            <a:r>
              <a:rPr lang="en-IN" sz="20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“Verilog HDL: A guide to Digital Design and Synthesis (2nd Edition), Pearson, 2008.</a:t>
            </a:r>
            <a:endParaRPr lang="en-IN" sz="20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70966" y="2693987"/>
            <a:ext cx="6246892" cy="1470025"/>
          </a:xfrm>
        </p:spPr>
        <p:txBody>
          <a:bodyPr/>
          <a:lstStyle/>
          <a:p>
            <a:pPr algn="r"/>
            <a:r>
              <a:rPr lang="en-US" sz="9600" dirty="0">
                <a:solidFill>
                  <a:schemeClr val="bg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Problem Statement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Introduction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FPGA Introduction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Need for APB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Why FPGA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APB Signal Description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State Diagram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Output Waveforms &amp; p</a:t>
            </a:r>
            <a:r>
              <a:rPr lang="en-US" sz="2000" dirty="0" err="1"/>
              <a:t>ost</a:t>
            </a:r>
            <a:r>
              <a:rPr lang="en-US" sz="2000" dirty="0"/>
              <a:t> Implementation layout</a:t>
            </a:r>
            <a:r>
              <a:rPr lang="en-IN" sz="2000" dirty="0">
                <a:cs typeface="Times New Roman" pitchFamily="16" charset="0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RTL Schematic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Utilization Reports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FPGA Mapping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Conclusion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References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1016" y="2166176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5865" y="1295400"/>
            <a:ext cx="11212846" cy="2692381"/>
          </a:xfrm>
        </p:spPr>
        <p:txBody>
          <a:bodyPr/>
          <a:lstStyle/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Longer development cycle for interfaces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Compatibility issues with different vendors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cs typeface="Times New Roman" pitchFamily="16" charset="0"/>
              </a:rPr>
              <a:t>Bandwidth and Latency restrictions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036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7959" y="1117619"/>
            <a:ext cx="11212846" cy="4292581"/>
          </a:xfrm>
        </p:spPr>
        <p:txBody>
          <a:bodyPr/>
          <a:lstStyle/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APB stands for Advanced Peripheral Bus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It’s an AMBA interconnect specification for low bandwidth peripherals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It was introduced by arm for connecting of peripherals with reduced complexity that doesn’t require high power of AHB or AXI interconnects.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It’s a non pipelined protocol that doesn’t support burst mode transfer of data.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Every data transfer takes at least two clock cycles to complete.</a:t>
            </a:r>
          </a:p>
        </p:txBody>
      </p:sp>
    </p:spTree>
    <p:extLst>
      <p:ext uri="{BB962C8B-B14F-4D97-AF65-F5344CB8AC3E}">
        <p14:creationId xmlns:p14="http://schemas.microsoft.com/office/powerpoint/2010/main" val="3293343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AE45D-B24A-DFA5-2C70-1737450FA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0529" y="1120729"/>
            <a:ext cx="3187483" cy="4249978"/>
          </a:xfrm>
          <a:prstGeom prst="rect">
            <a:avLst/>
          </a:prstGeom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705000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7959" y="1117619"/>
            <a:ext cx="7299470" cy="5311781"/>
          </a:xfrm>
        </p:spPr>
        <p:txBody>
          <a:bodyPr/>
          <a:lstStyle/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It stands for Field Programmable Gate Array.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These are based around a matrix of configurable logic blocks (CLBs) connected via programmable interconnects.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FPGAs can be reprogrammed to desired application or functionality requirements after manufacturing. 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We will be using Xilinx Spartan 6 FPGA board.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It contains :- 1) 6 Input LUT</a:t>
            </a:r>
          </a:p>
          <a:p>
            <a:pPr marL="1597025" lvl="2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     2) 8 Switches and LEDs</a:t>
            </a:r>
          </a:p>
          <a:p>
            <a:pPr marL="1597025" lvl="2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	  3) 5 Push buttons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000" dirty="0"/>
              <a:t>      		  4) 4 digit 7-segment 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	  5) 32 DSP slices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97025" lvl="2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DB689-7495-F7B1-6411-793C19565D33}"/>
              </a:ext>
            </a:extLst>
          </p:cNvPr>
          <p:cNvSpPr txBox="1"/>
          <p:nvPr/>
        </p:nvSpPr>
        <p:spPr>
          <a:xfrm>
            <a:off x="9207072" y="5376927"/>
            <a:ext cx="283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Xilinx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Nexys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3 FPGA board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(Spartan 6 family)</a:t>
            </a:r>
          </a:p>
        </p:txBody>
      </p:sp>
    </p:spTree>
    <p:extLst>
      <p:ext uri="{BB962C8B-B14F-4D97-AF65-F5344CB8AC3E}">
        <p14:creationId xmlns:p14="http://schemas.microsoft.com/office/powerpoint/2010/main" val="959229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APB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Synchronous circuit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Simple and highly optimized design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Low-power on-chip communication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Suitable for low bandwidth peripherals (up to 32 bits )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Low Latency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Flexible clock frequency (usually 80-100 MHz )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Interface for connecting </a:t>
            </a:r>
            <a:r>
              <a:rPr lang="en-IN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peripherals like Timer, Keypad, UART, GPIO</a:t>
            </a:r>
          </a:p>
        </p:txBody>
      </p:sp>
    </p:spTree>
    <p:extLst>
      <p:ext uri="{BB962C8B-B14F-4D97-AF65-F5344CB8AC3E}">
        <p14:creationId xmlns:p14="http://schemas.microsoft.com/office/powerpoint/2010/main" val="904538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1319213"/>
            <a:ext cx="10868369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FPGA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/>
              <a:t>Highly customizable hardware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Faster time to market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Easy to debug and reprogram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Parallel processing capabilities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Higher processing power</a:t>
            </a:r>
          </a:p>
          <a:p>
            <a:pPr marL="508000" indent="-5080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Higher number of IO pins and connectors</a:t>
            </a:r>
            <a:endParaRPr lang="en-IN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68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cs typeface="Times New Roman" pitchFamily="16" charset="0"/>
              </a:rPr>
              <a:t>APB Signal Description</a:t>
            </a:r>
            <a:br>
              <a:rPr lang="en-IN" sz="3200" dirty="0">
                <a:cs typeface="Times New Roman" pitchFamily="16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1017" y="1071546"/>
            <a:ext cx="7440796" cy="5405454"/>
          </a:xfrm>
        </p:spPr>
        <p:txBody>
          <a:bodyPr/>
          <a:lstStyle/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PCLK – Clock Signal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PRESET – Active high Reset signal 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PSELx – Slave select signal for x number of slaves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PENABLE – Enable signal for subsequent cycles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PADDR – Address bus signal for transfer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PWRITE – Indicates Read/Write direction 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PWDATA – Write data signal to slave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PRDATA – Read data signal from slave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PREADY – Slave ready signal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transfer – Initiates transfer from default state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readaddr – Address to read data from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writeaddr – Address to write data to</a:t>
            </a:r>
          </a:p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datatowrite – Data value to be written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0B82B3D-1479-CDD1-7292-D1D00BAB2DD8}"/>
              </a:ext>
            </a:extLst>
          </p:cNvPr>
          <p:cNvSpPr/>
          <p:nvPr/>
        </p:nvSpPr>
        <p:spPr>
          <a:xfrm flipH="1">
            <a:off x="5986776" y="4595265"/>
            <a:ext cx="1866049" cy="1366856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ABB4D-FD35-414D-449A-D6724DA7BCE9}"/>
              </a:ext>
            </a:extLst>
          </p:cNvPr>
          <p:cNvSpPr txBox="1"/>
          <p:nvPr/>
        </p:nvSpPr>
        <p:spPr>
          <a:xfrm>
            <a:off x="6347450" y="502493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User Input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08609-FD73-F99B-21BF-CF2329855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252015"/>
            <a:ext cx="3779940" cy="40057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2FF4D-BF5D-CDD6-0EAA-79AB9579D6C7}"/>
              </a:ext>
            </a:extLst>
          </p:cNvPr>
          <p:cNvSpPr txBox="1"/>
          <p:nvPr/>
        </p:nvSpPr>
        <p:spPr>
          <a:xfrm>
            <a:off x="9267486" y="5224985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1121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B716E-7A19-9AE9-AB1D-03DD25951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76" y="1672982"/>
            <a:ext cx="4592042" cy="420105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7958" y="1117619"/>
            <a:ext cx="6804253" cy="5311781"/>
          </a:xfrm>
        </p:spPr>
        <p:txBody>
          <a:bodyPr/>
          <a:lstStyle/>
          <a:p>
            <a:pPr marL="508000" indent="-508000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+mn-lt"/>
              </a:rPr>
              <a:t>IDLE State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+mn-lt"/>
              </a:rPr>
              <a:t>	</a:t>
            </a:r>
            <a:r>
              <a:rPr lang="en-US" sz="2000" b="0" i="0" u="none" strike="noStrike" baseline="0" dirty="0">
                <a:latin typeface="+mn-lt"/>
              </a:rPr>
              <a:t>This is the default state of the APB interface. PSELx and PENABLE are both de-asserted.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0" i="0" u="none" strike="noStrike" baseline="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+mn-lt"/>
              </a:rPr>
              <a:t>SETUP State</a:t>
            </a:r>
          </a:p>
          <a:p>
            <a:pPr marL="0" indent="0" algn="l"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000" b="0" i="0" u="none" strike="noStrike" baseline="0" dirty="0">
                <a:latin typeface="+mn-lt"/>
              </a:rPr>
              <a:t>When a transfer is required, </a:t>
            </a:r>
            <a:r>
              <a:rPr lang="en-US" sz="2000" i="0" u="none" strike="noStrike" baseline="0" dirty="0">
                <a:latin typeface="+mn-lt"/>
              </a:rPr>
              <a:t>PSELx</a:t>
            </a:r>
            <a:r>
              <a:rPr lang="en-US" sz="2000" b="0" i="0" u="none" strike="noStrike" baseline="0" dirty="0">
                <a:latin typeface="+mn-lt"/>
              </a:rPr>
              <a:t> is asserted. The interface only remains in the SETUP state for one clock cycle and always moves to the ACCESS state on the next rising edge of the clock.</a:t>
            </a:r>
          </a:p>
          <a:p>
            <a:pPr marL="0" indent="0" algn="l">
              <a:buNone/>
            </a:pPr>
            <a:endParaRPr lang="en-US" sz="2000" dirty="0">
              <a:latin typeface="+mn-lt"/>
            </a:endParaRPr>
          </a:p>
          <a:p>
            <a:r>
              <a:rPr lang="en-US" sz="2000" b="1" i="0" u="none" strike="noStrike" baseline="0" dirty="0">
                <a:latin typeface="+mn-lt"/>
              </a:rPr>
              <a:t>ACCESS State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000" i="0" u="none" strike="noStrike" baseline="0" dirty="0">
                <a:latin typeface="+mn-lt"/>
              </a:rPr>
              <a:t>PENABLE</a:t>
            </a:r>
            <a:r>
              <a:rPr lang="en-US" sz="2000" b="0" i="0" u="none" strike="noStrike" baseline="0" dirty="0">
                <a:latin typeface="+mn-lt"/>
              </a:rPr>
              <a:t> is asserted in the ACCESS state. Exit from this state is controlled by the </a:t>
            </a:r>
            <a:r>
              <a:rPr lang="en-US" sz="2000" i="0" u="none" strike="noStrike" baseline="0" dirty="0">
                <a:latin typeface="+mn-lt"/>
              </a:rPr>
              <a:t>PREADY</a:t>
            </a:r>
            <a:r>
              <a:rPr lang="en-US" sz="2000" b="1" i="0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signal.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3B8B-29BC-DC32-36D2-A919A02F1713}"/>
              </a:ext>
            </a:extLst>
          </p:cNvPr>
          <p:cNvSpPr txBox="1"/>
          <p:nvPr/>
        </p:nvSpPr>
        <p:spPr>
          <a:xfrm>
            <a:off x="8510909" y="5874035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APB operating states</a:t>
            </a:r>
          </a:p>
        </p:txBody>
      </p:sp>
    </p:spTree>
    <p:extLst>
      <p:ext uri="{BB962C8B-B14F-4D97-AF65-F5344CB8AC3E}">
        <p14:creationId xmlns:p14="http://schemas.microsoft.com/office/powerpoint/2010/main" val="2111819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MISSION PPT AS RECEIVED FROM CHAIRM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6744</TotalTime>
  <Words>1346</Words>
  <Application>Microsoft Office PowerPoint</Application>
  <PresentationFormat>Custom</PresentationFormat>
  <Paragraphs>335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ADMISSION PPT AS RECEIVED FROM CHAIRMAN</vt:lpstr>
      <vt:lpstr>PowerPoint Presentation</vt:lpstr>
      <vt:lpstr>Contents</vt:lpstr>
      <vt:lpstr>Problem Statement</vt:lpstr>
      <vt:lpstr>Introduction</vt:lpstr>
      <vt:lpstr>FPGA Introduction</vt:lpstr>
      <vt:lpstr>Need for APB</vt:lpstr>
      <vt:lpstr>Why FPGA</vt:lpstr>
      <vt:lpstr>APB Signal Description </vt:lpstr>
      <vt:lpstr>State Diagram</vt:lpstr>
      <vt:lpstr>Output Waveforms &amp; Post Implementation layout</vt:lpstr>
      <vt:lpstr>Output Waveforms &amp; Post Implementation layout</vt:lpstr>
      <vt:lpstr>Output Waveforms &amp; Post Implementation layout</vt:lpstr>
      <vt:lpstr>RTL Schematic</vt:lpstr>
      <vt:lpstr>Utilization Reports</vt:lpstr>
      <vt:lpstr>Timing Reports</vt:lpstr>
      <vt:lpstr>FPGA Mapping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Kirti Kumar</cp:lastModifiedBy>
  <cp:revision>707</cp:revision>
  <cp:lastPrinted>1601-01-01T00:00:00Z</cp:lastPrinted>
  <dcterms:created xsi:type="dcterms:W3CDTF">2005-01-24T10:28:59Z</dcterms:created>
  <dcterms:modified xsi:type="dcterms:W3CDTF">2023-05-01T09:05:34Z</dcterms:modified>
</cp:coreProperties>
</file>