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6" r:id="rId3"/>
    <p:sldId id="306" r:id="rId4"/>
    <p:sldId id="285" r:id="rId5"/>
    <p:sldId id="286" r:id="rId6"/>
    <p:sldId id="294" r:id="rId7"/>
    <p:sldId id="299" r:id="rId8"/>
    <p:sldId id="287" r:id="rId9"/>
    <p:sldId id="303" r:id="rId10"/>
    <p:sldId id="288" r:id="rId11"/>
    <p:sldId id="292" r:id="rId12"/>
    <p:sldId id="293" r:id="rId13"/>
    <p:sldId id="304" r:id="rId14"/>
    <p:sldId id="300" r:id="rId15"/>
    <p:sldId id="301" r:id="rId16"/>
    <p:sldId id="297" r:id="rId17"/>
    <p:sldId id="298" r:id="rId18"/>
    <p:sldId id="295" r:id="rId19"/>
    <p:sldId id="296" r:id="rId20"/>
    <p:sldId id="307" r:id="rId21"/>
    <p:sldId id="302" r:id="rId22"/>
    <p:sldId id="259" r:id="rId23"/>
    <p:sldId id="305" r:id="rId24"/>
  </p:sldIdLst>
  <p:sldSz cx="9144000" cy="5143500" type="screen16x9"/>
  <p:notesSz cx="6858000" cy="9144000"/>
  <p:embeddedFontLst>
    <p:embeddedFont>
      <p:font typeface="Dosis" panose="020B0604020202020204" charset="0"/>
      <p:regular r:id="rId26"/>
      <p:bold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99A18596-9C2E-4A87-8B65-261A195AFB5B}">
          <p14:sldIdLst>
            <p14:sldId id="256"/>
            <p14:sldId id="266"/>
            <p14:sldId id="306"/>
            <p14:sldId id="285"/>
            <p14:sldId id="286"/>
            <p14:sldId id="294"/>
            <p14:sldId id="299"/>
            <p14:sldId id="287"/>
            <p14:sldId id="303"/>
            <p14:sldId id="288"/>
            <p14:sldId id="292"/>
            <p14:sldId id="293"/>
            <p14:sldId id="304"/>
            <p14:sldId id="300"/>
            <p14:sldId id="301"/>
            <p14:sldId id="297"/>
            <p14:sldId id="298"/>
            <p14:sldId id="295"/>
            <p14:sldId id="296"/>
            <p14:sldId id="307"/>
            <p14:sldId id="302"/>
            <p14:sldId id="259"/>
            <p14:sldId id="3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262626"/>
    <a:srgbClr val="FF3B3B"/>
    <a:srgbClr val="FF7171"/>
    <a:srgbClr val="1CE48A"/>
    <a:srgbClr val="00FFFF"/>
    <a:srgbClr val="FF0066"/>
    <a:srgbClr val="FF87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2F19B3D-C972-45B4-BB03-94ABD68FE5B7}">
  <a:tblStyle styleId="{22F19B3D-C972-45B4-BB03-94ABD68FE5B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0" autoAdjust="0"/>
    <p:restoredTop sz="78863" autoAdjust="0"/>
  </p:normalViewPr>
  <p:slideViewPr>
    <p:cSldViewPr>
      <p:cViewPr varScale="1">
        <p:scale>
          <a:sx n="96" d="100"/>
          <a:sy n="96" d="100"/>
        </p:scale>
        <p:origin x="-12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8436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Informationstechnisches_Syste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Vision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vorzeitig fehlerhafte Implementierungen zu stoppen nutzen wir natürlich auch Unit </a:t>
            </a:r>
            <a:r>
              <a:rPr lang="de-DE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Hierfür nutzen wir das für Java entwickelte Framework </a:t>
            </a:r>
            <a:r>
              <a:rPr lang="de-DE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Bevor wir selbst Testen ob Move Right nach Änderung noch funktioniert und süchtig werden 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 können es per Testdurchlauf direkt abfangen. 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Effizient weiter arbeiten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680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586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Ankalu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Tetris mit dem State Pattern implementiert:</a:t>
            </a:r>
          </a:p>
          <a:p>
            <a:pPr lvl="0"/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GET READY, PAUSE, GAMEOVER, PLAYING</a:t>
            </a:r>
            <a:endParaRPr lang="de-DE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GETREADY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PLAYING</a:t>
            </a:r>
            <a:endParaRPr lang="de-DE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 Playing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funktionieren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Bewegungsbefehle</a:t>
            </a:r>
            <a:endParaRPr lang="de-DE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Pausiert oder GAMEOVER: nicht mehr bewegbar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2885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in PLAYING : Bewegungstasten</a:t>
            </a:r>
          </a:p>
          <a:p>
            <a:r>
              <a:rPr lang="de-DE" dirty="0"/>
              <a:t>Nur in GAME OVER: Highscore eintragen</a:t>
            </a:r>
          </a:p>
        </p:txBody>
      </p:sp>
    </p:spTree>
    <p:extLst>
      <p:ext uri="{BB962C8B-B14F-4D97-AF65-F5344CB8AC3E}">
        <p14:creationId xmlns:p14="http://schemas.microsoft.com/office/powerpoint/2010/main" val="3680421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995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de-DE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de-DE" dirty="0"/>
              <a:t>-Vorgehensmodell</a:t>
            </a:r>
            <a:r>
              <a:rPr lang="de-DE" baseline="0" dirty="0"/>
              <a:t> zur agilen Softwareentwicklung </a:t>
            </a:r>
          </a:p>
          <a:p>
            <a:r>
              <a:rPr lang="de-DE" baseline="0" dirty="0"/>
              <a:t>-empirisch (Sammlung von Daten), inkrementell (kontinuierliche Verbesserung), iterativ(Mehrfache Wiederholung) -viele </a:t>
            </a:r>
            <a:r>
              <a:rPr lang="de-DE" baseline="0" dirty="0" err="1"/>
              <a:t>entwicklungsprojekte</a:t>
            </a:r>
            <a:r>
              <a:rPr lang="de-DE" baseline="0" dirty="0"/>
              <a:t> zu komplex, um sie umfänglich detailliert planen zu können (Wasserfallprinzip das ganze </a:t>
            </a:r>
            <a:r>
              <a:rPr lang="de-DE" baseline="0" dirty="0" err="1"/>
              <a:t>projekt</a:t>
            </a:r>
            <a:r>
              <a:rPr lang="de-DE" baseline="0" dirty="0"/>
              <a:t> in einem rutsch definiert und umgesetzt)</a:t>
            </a:r>
          </a:p>
          <a:p>
            <a:r>
              <a:rPr lang="de-DE" baseline="0" dirty="0"/>
              <a:t>-Lösung durch Zwischenergebnisse  </a:t>
            </a:r>
            <a:r>
              <a:rPr lang="de-DE" baseline="0" dirty="0">
                <a:sym typeface="Wingdings" panose="05000000000000000000" pitchFamily="2" charset="2"/>
              </a:rPr>
              <a:t> Überschaubar, mehrere Stufen</a:t>
            </a:r>
            <a:endParaRPr lang="de-DE" baseline="0" dirty="0"/>
          </a:p>
          <a:p>
            <a:r>
              <a:rPr lang="de-DE" baseline="0" dirty="0"/>
              <a:t>-langfristiger Plan wird kontinuierlich verbessert</a:t>
            </a:r>
          </a:p>
          <a:p>
            <a:r>
              <a:rPr lang="de-DE" baseline="0" dirty="0"/>
              <a:t>-detailplan für nächsten </a:t>
            </a:r>
            <a:r>
              <a:rPr lang="de-DE" baseline="0" dirty="0" err="1"/>
              <a:t>zyklus</a:t>
            </a:r>
            <a:r>
              <a:rPr lang="de-DE" baseline="0" dirty="0"/>
              <a:t> erstellt (Sprint)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Projektplanung aus wesentlich reduziert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-Transparenz, </a:t>
            </a:r>
            <a:r>
              <a:rPr lang="de-DE" baseline="0" dirty="0" err="1">
                <a:sym typeface="Wingdings" panose="05000000000000000000" pitchFamily="2" charset="2"/>
              </a:rPr>
              <a:t>überprüfung</a:t>
            </a:r>
            <a:r>
              <a:rPr lang="de-DE" baseline="0" dirty="0">
                <a:sym typeface="Wingdings" panose="05000000000000000000" pitchFamily="2" charset="2"/>
              </a:rPr>
              <a:t>, </a:t>
            </a:r>
            <a:r>
              <a:rPr lang="de-DE" baseline="0" dirty="0" err="1">
                <a:sym typeface="Wingdings" panose="05000000000000000000" pitchFamily="2" charset="2"/>
              </a:rPr>
              <a:t>anpassung</a:t>
            </a:r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-Sprint 1-4 Wochen</a:t>
            </a:r>
          </a:p>
          <a:p>
            <a:endParaRPr lang="de-DE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RUP</a:t>
            </a:r>
            <a:r>
              <a:rPr lang="de-DE" baseline="0" dirty="0"/>
              <a:t> ist eine Vorgehensweise zur </a:t>
            </a:r>
            <a:r>
              <a:rPr lang="de-DE" baseline="0" dirty="0" err="1"/>
              <a:t>Softwareentwicklung</a:t>
            </a:r>
            <a:r>
              <a:rPr lang="de-DE" baseline="0" dirty="0" err="1">
                <a:sym typeface="Wingdings" panose="05000000000000000000" pitchFamily="2" charset="2"/>
              </a:rPr>
              <a:t></a:t>
            </a:r>
            <a:r>
              <a:rPr lang="de-DE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de-DE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jeder der vier Phasen werden Aktivitäten (Arbeitsschritte) einzelner Disziplinen gebündelt. Weiterhin sind die einzelnen Phasen in Iterationen unterteilt. Jede Iteration schließt mit einem Meilenstein ab (definiertes Ziel).</a:t>
            </a:r>
            <a:endParaRPr lang="de-DE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achlich</a:t>
            </a:r>
            <a:r>
              <a:rPr lang="de-DE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-funktionalen Umfangs eines </a:t>
            </a:r>
            <a:r>
              <a:rPr lang="de-DE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formationstechnisches System"/>
              </a:rPr>
              <a:t>informationstechnischen Systems</a:t>
            </a:r>
            <a:r>
              <a:rPr lang="de-DE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236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Maven</a:t>
            </a:r>
            <a:r>
              <a:rPr lang="de-DE" dirty="0" smtClean="0"/>
              <a:t> </a:t>
            </a:r>
            <a:r>
              <a:rPr lang="de-DE" dirty="0" err="1" smtClean="0"/>
              <a:t>apache</a:t>
            </a:r>
            <a:endParaRPr lang="de-DE" dirty="0" smtClean="0"/>
          </a:p>
          <a:p>
            <a:r>
              <a:rPr lang="de-DE" dirty="0" smtClean="0"/>
              <a:t>Spring </a:t>
            </a:r>
            <a:r>
              <a:rPr lang="de-DE" dirty="0" err="1" smtClean="0"/>
              <a:t>framework</a:t>
            </a:r>
            <a:r>
              <a:rPr lang="de-DE" dirty="0" smtClean="0"/>
              <a:t> zum </a:t>
            </a:r>
            <a:r>
              <a:rPr lang="de-DE" dirty="0" err="1" smtClean="0"/>
              <a:t>leicher</a:t>
            </a:r>
            <a:r>
              <a:rPr lang="de-DE" dirty="0" smtClean="0"/>
              <a:t> erstellen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584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reviews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7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Testen Use </a:t>
            </a:r>
            <a:r>
              <a:rPr lang="de-DE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haben wir </a:t>
            </a:r>
            <a:r>
              <a:rPr lang="de-DE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cucumber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genutzt. </a:t>
            </a:r>
          </a:p>
          <a:p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</a:t>
            </a:r>
            <a:r>
              <a:rPr lang="de-DE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erstellt</a:t>
            </a:r>
          </a:p>
          <a:p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Sprache Gherkin geschrieben: Sodass automatisiert </a:t>
            </a:r>
            <a:r>
              <a:rPr lang="de-DE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abgefragt werden</a:t>
            </a:r>
          </a:p>
          <a:p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Beispiel: Bild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49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C00000">
              <a:alpha val="84706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C000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222222">
              <a:alpha val="98824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C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C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C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microsoft.com/office/2007/relationships/hdphoto" Target="../media/hdphoto5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image" Target="../media/image21.jpeg"/><Relationship Id="rId10" Type="http://schemas.microsoft.com/office/2007/relationships/hdphoto" Target="../media/hdphoto4.wdp"/><Relationship Id="rId4" Type="http://schemas.openxmlformats.org/officeDocument/2006/relationships/image" Target="../media/image14.jpeg"/><Relationship Id="rId9" Type="http://schemas.openxmlformats.org/officeDocument/2006/relationships/image" Target="../media/image18.png"/><Relationship Id="rId1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7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D</a:t>
            </a:r>
            <a:r>
              <a:rPr lang="en" dirty="0"/>
              <a:t>as zweitbeste Tetris aller Zeiten</a:t>
            </a:r>
          </a:p>
        </p:txBody>
      </p:sp>
      <p:pic>
        <p:nvPicPr>
          <p:cNvPr id="3" name="Picture 2" descr="https://i0.wp.com/ankalublog.files.wordpress.com/2016/10/untitled1.gif?ssl=1&amp;w=45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25"/>
                    </a14:imgEffect>
                    <a14:imgEffect>
                      <a14:saturation sat="375000"/>
                    </a14:imgEffect>
                    <a14:imgEffect>
                      <a14:brightnessContrast bright="12000" contrast="-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64" y="627534"/>
            <a:ext cx="6852872" cy="153808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97"/>
          <p:cNvSpPr/>
          <p:nvPr/>
        </p:nvSpPr>
        <p:spPr>
          <a:xfrm>
            <a:off x="197172" y="1264968"/>
            <a:ext cx="4196050" cy="282576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923484" cy="749100"/>
          </a:xfrm>
        </p:spPr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- Standard-Mode spielen: Mock </a:t>
            </a:r>
            <a:r>
              <a:rPr lang="de-DE" dirty="0" err="1"/>
              <a:t>Up</a:t>
            </a:r>
            <a:r>
              <a:rPr lang="de-DE" dirty="0"/>
              <a:t>/ Screenshot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9912" y="1259767"/>
            <a:ext cx="4460080" cy="3472223"/>
            <a:chOff x="1079225" y="1052749"/>
            <a:chExt cx="4460080" cy="3472223"/>
          </a:xfrm>
        </p:grpSpPr>
        <p:pic>
          <p:nvPicPr>
            <p:cNvPr id="5124" name="Picture 4" descr="MU Standard-Mode spiele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747"/>
            <a:stretch/>
          </p:blipFill>
          <p:spPr bwMode="auto">
            <a:xfrm>
              <a:off x="1293041" y="1296184"/>
              <a:ext cx="4032448" cy="2427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hape 296"/>
            <p:cNvSpPr/>
            <p:nvPr/>
          </p:nvSpPr>
          <p:spPr>
            <a:xfrm>
              <a:off x="1079225" y="1052749"/>
              <a:ext cx="4460080" cy="3472223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648424" y="1259767"/>
            <a:ext cx="4460080" cy="3472223"/>
            <a:chOff x="4653856" y="1296183"/>
            <a:chExt cx="4460080" cy="3472223"/>
          </a:xfrm>
        </p:grpSpPr>
        <p:sp>
          <p:nvSpPr>
            <p:cNvPr id="10" name="Shape 297"/>
            <p:cNvSpPr/>
            <p:nvPr/>
          </p:nvSpPr>
          <p:spPr>
            <a:xfrm>
              <a:off x="4840446" y="1387681"/>
              <a:ext cx="4196050" cy="2825767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rgbClr val="999999"/>
                  </a:solidFill>
                  <a:latin typeface="Dosis"/>
                  <a:ea typeface="Dosis"/>
                  <a:cs typeface="Dosis"/>
                  <a:sym typeface="Dosis"/>
                </a:rPr>
                <a:t>Place your screenshot here</a:t>
              </a:r>
            </a:p>
          </p:txBody>
        </p:sp>
        <p:pic>
          <p:nvPicPr>
            <p:cNvPr id="5126" name="Picture 6" descr="Standard Mode 1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1" r="-1"/>
            <a:stretch/>
          </p:blipFill>
          <p:spPr bwMode="auto">
            <a:xfrm>
              <a:off x="5837279" y="1296183"/>
              <a:ext cx="2202384" cy="2923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Shape 296"/>
            <p:cNvSpPr/>
            <p:nvPr/>
          </p:nvSpPr>
          <p:spPr>
            <a:xfrm>
              <a:off x="4653856" y="1296183"/>
              <a:ext cx="4460080" cy="3472223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solidFill>
                  <a:schemeClr val="bg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 Case </a:t>
            </a:r>
            <a:r>
              <a:rPr lang="de-DE" b="1" dirty="0">
                <a:latin typeface="Dosis" panose="020B0604020202020204" charset="0"/>
              </a:rPr>
              <a:t>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205724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97"/>
          <p:cNvSpPr/>
          <p:nvPr/>
        </p:nvSpPr>
        <p:spPr>
          <a:xfrm>
            <a:off x="197172" y="1381703"/>
            <a:ext cx="4196050" cy="282576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10" name="Shape 297"/>
          <p:cNvSpPr/>
          <p:nvPr/>
        </p:nvSpPr>
        <p:spPr>
          <a:xfrm>
            <a:off x="4840446" y="1387681"/>
            <a:ext cx="4196050" cy="282576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923484" cy="749100"/>
          </a:xfrm>
        </p:spPr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- Standard-Mode spielen: Mock </a:t>
            </a:r>
            <a:r>
              <a:rPr lang="de-DE" dirty="0" err="1"/>
              <a:t>Up</a:t>
            </a:r>
            <a:r>
              <a:rPr lang="de-DE" dirty="0"/>
              <a:t>/ Screenshot</a:t>
            </a:r>
          </a:p>
        </p:txBody>
      </p:sp>
      <p:pic>
        <p:nvPicPr>
          <p:cNvPr id="12" name="Picture 4" descr="Standard Mode 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" b="-1"/>
          <a:stretch/>
        </p:blipFill>
        <p:spPr bwMode="auto">
          <a:xfrm>
            <a:off x="5833695" y="1296184"/>
            <a:ext cx="2209552" cy="291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pieren 3"/>
          <p:cNvGrpSpPr/>
          <p:nvPr/>
        </p:nvGrpSpPr>
        <p:grpSpPr>
          <a:xfrm>
            <a:off x="16272" y="1296184"/>
            <a:ext cx="4460080" cy="3472223"/>
            <a:chOff x="1079225" y="1052749"/>
            <a:chExt cx="4460080" cy="3472223"/>
          </a:xfrm>
        </p:grpSpPr>
        <p:pic>
          <p:nvPicPr>
            <p:cNvPr id="5124" name="Picture 4" descr="MU Standard-Mode spielen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747"/>
            <a:stretch/>
          </p:blipFill>
          <p:spPr bwMode="auto">
            <a:xfrm>
              <a:off x="1293041" y="1296184"/>
              <a:ext cx="4032448" cy="2427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hape 296"/>
            <p:cNvSpPr/>
            <p:nvPr/>
          </p:nvSpPr>
          <p:spPr>
            <a:xfrm>
              <a:off x="1079225" y="1052749"/>
              <a:ext cx="4460080" cy="3472223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96"/>
          <p:cNvSpPr/>
          <p:nvPr/>
        </p:nvSpPr>
        <p:spPr>
          <a:xfrm>
            <a:off x="4653856" y="1296183"/>
            <a:ext cx="4460080" cy="347222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" name="Picture 2" descr="MU Standard-Mode spiel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0" b="38071"/>
          <a:stretch/>
        </p:blipFill>
        <p:spPr bwMode="auto">
          <a:xfrm>
            <a:off x="241684" y="1551735"/>
            <a:ext cx="4020852" cy="240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solidFill>
                  <a:schemeClr val="bg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 Case </a:t>
            </a:r>
            <a:r>
              <a:rPr lang="de-DE" b="1" dirty="0">
                <a:latin typeface="Dosis" panose="020B0604020202020204" charset="0"/>
              </a:rPr>
              <a:t>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403853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97"/>
          <p:cNvSpPr/>
          <p:nvPr/>
        </p:nvSpPr>
        <p:spPr>
          <a:xfrm>
            <a:off x="197172" y="1381703"/>
            <a:ext cx="4196050" cy="282576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10" name="Shape 297"/>
          <p:cNvSpPr/>
          <p:nvPr/>
        </p:nvSpPr>
        <p:spPr>
          <a:xfrm>
            <a:off x="4840446" y="1387681"/>
            <a:ext cx="4196050" cy="282576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923484" cy="749100"/>
          </a:xfrm>
        </p:spPr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- Standard-Mode spielen: Mock </a:t>
            </a:r>
            <a:r>
              <a:rPr lang="de-DE" dirty="0" err="1"/>
              <a:t>Up</a:t>
            </a:r>
            <a:r>
              <a:rPr lang="de-DE" dirty="0"/>
              <a:t>/ Screenshot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6272" y="1296184"/>
            <a:ext cx="4460080" cy="3472223"/>
            <a:chOff x="1079225" y="1052749"/>
            <a:chExt cx="4460080" cy="3472223"/>
          </a:xfrm>
        </p:grpSpPr>
        <p:pic>
          <p:nvPicPr>
            <p:cNvPr id="5124" name="Picture 4" descr="MU Standard-Mode spiele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747"/>
            <a:stretch/>
          </p:blipFill>
          <p:spPr bwMode="auto">
            <a:xfrm>
              <a:off x="1293041" y="1296184"/>
              <a:ext cx="4032448" cy="2427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hape 296"/>
            <p:cNvSpPr/>
            <p:nvPr/>
          </p:nvSpPr>
          <p:spPr>
            <a:xfrm>
              <a:off x="1079225" y="1052749"/>
              <a:ext cx="4460080" cy="3472223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4" name="Picture 4" descr="Standard Mode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62867"/>
            <a:ext cx="2050673" cy="28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U Standard-Mode spiel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0" b="38071"/>
          <a:stretch/>
        </p:blipFill>
        <p:spPr bwMode="auto">
          <a:xfrm>
            <a:off x="241684" y="1551735"/>
            <a:ext cx="4020852" cy="240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296"/>
          <p:cNvSpPr/>
          <p:nvPr/>
        </p:nvSpPr>
        <p:spPr>
          <a:xfrm>
            <a:off x="4653856" y="1296183"/>
            <a:ext cx="4460080" cy="347222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" name="Picture 2" descr="MU Standard-Mode spiel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64" b="2597"/>
          <a:stretch/>
        </p:blipFill>
        <p:spPr bwMode="auto">
          <a:xfrm>
            <a:off x="241684" y="1551735"/>
            <a:ext cx="4015178" cy="240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solidFill>
                  <a:schemeClr val="bg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 Case </a:t>
            </a:r>
            <a:r>
              <a:rPr lang="de-DE" b="1" dirty="0">
                <a:latin typeface="Dosis" panose="020B0604020202020204" charset="0"/>
              </a:rPr>
              <a:t>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51396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- Software</a:t>
            </a:r>
          </a:p>
        </p:txBody>
      </p:sp>
      <p:pic>
        <p:nvPicPr>
          <p:cNvPr id="20484" name="Picture 4" descr="Bildergebnis für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75" y="3594778"/>
            <a:ext cx="3779978" cy="140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Bildergebnis für J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15" y="2070682"/>
            <a:ext cx="2218838" cy="133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Bildergebnis für Codacy"/>
          <p:cNvSpPr>
            <a:spLocks noChangeAspect="1" noChangeArrowheads="1"/>
          </p:cNvSpPr>
          <p:nvPr/>
        </p:nvSpPr>
        <p:spPr bwMode="auto">
          <a:xfrm>
            <a:off x="19582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12" descr="Bildergebnis für Codac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876" y1="22449" x2="5039" y2="19388"/>
                        <a14:foregroundMark x1="7364" y1="12245" x2="8333" y2="8163"/>
                        <a14:foregroundMark x1="12016" y1="12245" x2="15310" y2="20408"/>
                        <a14:foregroundMark x1="18023" y1="46939" x2="17829" y2="59184"/>
                        <a14:foregroundMark x1="15116" y1="81633" x2="12209" y2="87755"/>
                        <a14:foregroundMark x1="7364" y1="94898" x2="5039" y2="91837"/>
                        <a14:foregroundMark x1="2519" y1="80612" x2="2907" y2="73469"/>
                        <a14:foregroundMark x1="1938" y1="56122" x2="1163" y2="56122"/>
                        <a14:foregroundMark x1="34302" y1="53061" x2="34302" y2="48980"/>
                        <a14:foregroundMark x1="51744" y1="55102" x2="51744" y2="50000"/>
                        <a14:foregroundMark x1="60078" y1="51020" x2="60078" y2="44898"/>
                        <a14:foregroundMark x1="72481" y1="57143" x2="72868" y2="48980"/>
                        <a14:foregroundMark x1="84109" y1="54082" x2="84109" y2="48980"/>
                        <a14:foregroundMark x1="97868" y1="51020" x2="97287" y2="48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6" y="1347083"/>
            <a:ext cx="2457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5" descr="Bildergebnis für Travis CI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49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77" y="1359597"/>
            <a:ext cx="142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8" name="Picture 18" descr="Bildergebnis für JUn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842" y="2455945"/>
            <a:ext cx="1992021" cy="67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0" descr="Bildergebnis für Cucumber Softwar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263" b="89474" l="2105" r="97895">
                        <a14:foregroundMark x1="8947" y1="62406" x2="8684" y2="59398"/>
                        <a14:foregroundMark x1="21053" y1="69173" x2="23684" y2="70677"/>
                        <a14:foregroundMark x1="28421" y1="64662" x2="28158" y2="59398"/>
                        <a14:foregroundMark x1="39474" y1="72932" x2="42105" y2="72932"/>
                        <a14:foregroundMark x1="46842" y1="66165" x2="46842" y2="60902"/>
                        <a14:foregroundMark x1="60000" y1="64662" x2="60000" y2="58647"/>
                        <a14:foregroundMark x1="72632" y1="62406" x2="75526" y2="62406"/>
                        <a14:foregroundMark x1="80000" y1="64662" x2="80000" y2="58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599" y="2979619"/>
            <a:ext cx="2413521" cy="84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23" descr="Bildergebnis für mave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4" name="Picture 24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40000" y1="68605" x2="40000" y2="51163"/>
                        <a14:foregroundMark x1="48235" y1="56977" x2="50294" y2="70930"/>
                        <a14:foregroundMark x1="60882" y1="37209" x2="58235" y2="44186"/>
                        <a14:foregroundMark x1="50294" y1="74419" x2="50294" y2="79070"/>
                        <a14:foregroundMark x1="52941" y1="79070" x2="51471" y2="79070"/>
                        <a14:foregroundMark x1="67059" y1="56977" x2="73824" y2="53488"/>
                        <a14:foregroundMark x1="81471" y1="53488" x2="81176" y2="70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19" y="3328742"/>
            <a:ext cx="1654312" cy="41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26" descr="Bildergebnis für spring io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7" name="Picture 27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89844" l="508" r="98731">
                        <a14:foregroundMark x1="42386" y1="49219" x2="42132" y2="42969"/>
                        <a14:foregroundMark x1="47462" y1="48438" x2="47208" y2="35938"/>
                        <a14:foregroundMark x1="59898" y1="50781" x2="59391" y2="39844"/>
                        <a14:foregroundMark x1="69797" y1="46094" x2="68782" y2="33594"/>
                        <a14:foregroundMark x1="68528" y1="14063" x2="68528" y2="11719"/>
                        <a14:foregroundMark x1="72843" y1="42188" x2="72081" y2="29688"/>
                        <a14:foregroundMark x1="94924" y1="52344" x2="94924" y2="4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5" y="3824351"/>
            <a:ext cx="1806086" cy="58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 descr="Bildergebnis für Intellij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26" y="1705473"/>
            <a:ext cx="2180577" cy="21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 Case </a:t>
            </a:r>
            <a:r>
              <a:rPr lang="de-DE" b="1" dirty="0">
                <a:latin typeface="Dosis" panose="020B0604020202020204" charset="0"/>
              </a:rPr>
              <a:t>| 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Technologie </a:t>
            </a:r>
            <a:r>
              <a:rPr lang="de-DE" b="1" dirty="0">
                <a:latin typeface="Dosis" panose="020B0604020202020204" charset="0"/>
              </a:rPr>
              <a:t>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51933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- </a:t>
            </a:r>
            <a:r>
              <a:rPr lang="de-DE" dirty="0" err="1"/>
              <a:t>Metrics</a:t>
            </a:r>
            <a:endParaRPr lang="de-DE" dirty="0"/>
          </a:p>
        </p:txBody>
      </p:sp>
      <p:pic>
        <p:nvPicPr>
          <p:cNvPr id="16386" name="Picture 2" descr="First Issue Breakdow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55" r="28476"/>
          <a:stretch/>
        </p:blipFill>
        <p:spPr bwMode="auto">
          <a:xfrm>
            <a:off x="1524135" y="1107379"/>
            <a:ext cx="6614315" cy="370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 Case </a:t>
            </a:r>
            <a:r>
              <a:rPr lang="de-DE" b="1" dirty="0">
                <a:latin typeface="Dosis" panose="020B0604020202020204" charset="0"/>
              </a:rPr>
              <a:t>| 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Technologie </a:t>
            </a:r>
            <a:r>
              <a:rPr lang="de-DE" b="1" dirty="0">
                <a:latin typeface="Dosis" panose="020B0604020202020204" charset="0"/>
              </a:rPr>
              <a:t>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277497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- </a:t>
            </a:r>
            <a:r>
              <a:rPr lang="de-DE" dirty="0" err="1"/>
              <a:t>Metrics</a:t>
            </a:r>
            <a:endParaRPr lang="de-DE" dirty="0"/>
          </a:p>
        </p:txBody>
      </p:sp>
      <p:pic>
        <p:nvPicPr>
          <p:cNvPr id="5" name="Picture 4" descr="newestn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991"/>
          <a:stretch/>
        </p:blipFill>
        <p:spPr bwMode="auto">
          <a:xfrm>
            <a:off x="1547664" y="1131589"/>
            <a:ext cx="6603543" cy="373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 Case </a:t>
            </a:r>
            <a:r>
              <a:rPr lang="de-DE" b="1" dirty="0">
                <a:latin typeface="Dosis" panose="020B0604020202020204" charset="0"/>
              </a:rPr>
              <a:t>| 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Technologie </a:t>
            </a:r>
            <a:r>
              <a:rPr lang="de-DE" b="1" dirty="0">
                <a:latin typeface="Dosis" panose="020B0604020202020204" charset="0"/>
              </a:rPr>
              <a:t>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353084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- </a:t>
            </a:r>
            <a:r>
              <a:rPr lang="de-DE" dirty="0" err="1"/>
              <a:t>Cucumber</a:t>
            </a:r>
            <a:endParaRPr lang="de-D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17"/>
          <a:stretch/>
        </p:blipFill>
        <p:spPr bwMode="auto">
          <a:xfrm>
            <a:off x="1691680" y="1923677"/>
            <a:ext cx="5760640" cy="28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221" y="1059582"/>
            <a:ext cx="2088232" cy="7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 Case | Technologie </a:t>
            </a:r>
            <a:r>
              <a:rPr lang="de-DE" b="1" dirty="0">
                <a:latin typeface="Dosis" panose="020B0604020202020204" charset="0"/>
              </a:rPr>
              <a:t>| 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Testen</a:t>
            </a:r>
            <a:r>
              <a:rPr lang="de-DE" b="1" dirty="0">
                <a:latin typeface="Dosis" panose="020B0604020202020204" charset="0"/>
              </a:rPr>
              <a:t>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83593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– </a:t>
            </a:r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AutoShape 2" descr="blob:https://web.whatsapp.com/0f65f7d3-9a8d-47d9-9471-03fd6542bb2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blob:https://web.whatsapp.com/0f65f7d3-9a8d-47d9-9471-03fd6542bb2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6" y="2139702"/>
            <a:ext cx="81438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Bildergebnis für JUn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70150"/>
            <a:ext cx="2636940" cy="89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 Case | Technologie </a:t>
            </a:r>
            <a:r>
              <a:rPr lang="de-DE" b="1" dirty="0">
                <a:latin typeface="Dosis" panose="020B0604020202020204" charset="0"/>
              </a:rPr>
              <a:t>| 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Testen</a:t>
            </a:r>
            <a:r>
              <a:rPr lang="de-DE" b="1" dirty="0">
                <a:latin typeface="Dosis" panose="020B0604020202020204" charset="0"/>
              </a:rPr>
              <a:t>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98163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- Klassendiagramm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 Case | Technologie </a:t>
            </a:r>
            <a:r>
              <a:rPr lang="de-DE" b="1" dirty="0">
                <a:latin typeface="Dosis" panose="020B0604020202020204" charset="0"/>
              </a:rPr>
              <a:t>|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Testen |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 Architektur </a:t>
            </a:r>
            <a:r>
              <a:rPr lang="de-DE" b="1" dirty="0">
                <a:latin typeface="Dosis" panose="020B0604020202020204" charset="0"/>
              </a:rPr>
              <a:t>| Demo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8836383C-C87A-4AC1-AF75-EE81D426C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942" y="1074167"/>
            <a:ext cx="3690314" cy="38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2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- Design Pattern </a:t>
            </a:r>
          </a:p>
        </p:txBody>
      </p:sp>
      <p:pic>
        <p:nvPicPr>
          <p:cNvPr id="13314" name="Picture 2" descr="State 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582"/>
            <a:ext cx="76962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 Case | Technologie </a:t>
            </a:r>
            <a:r>
              <a:rPr lang="de-DE" b="1" dirty="0">
                <a:latin typeface="Dosis" panose="020B0604020202020204" charset="0"/>
              </a:rPr>
              <a:t>|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Testen |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 Architektur </a:t>
            </a:r>
            <a:r>
              <a:rPr lang="de-DE" b="1" dirty="0">
                <a:latin typeface="Dosis" panose="020B0604020202020204" charset="0"/>
              </a:rPr>
              <a:t>| Demo</a:t>
            </a:r>
          </a:p>
        </p:txBody>
      </p:sp>
    </p:spTree>
    <p:extLst>
      <p:ext uri="{BB962C8B-B14F-4D97-AF65-F5344CB8AC3E}">
        <p14:creationId xmlns:p14="http://schemas.microsoft.com/office/powerpoint/2010/main" val="162432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/>
              <a:t>Planung - Teamroles</a:t>
            </a:r>
            <a:endParaRPr lang="en" dirty="0"/>
          </a:p>
        </p:txBody>
      </p:sp>
      <p:sp>
        <p:nvSpPr>
          <p:cNvPr id="6" name="Textfeld 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latin typeface="Dosis" panose="020B0604020202020204" charset="0"/>
              </a:rPr>
              <a:t>Use</a:t>
            </a:r>
            <a:r>
              <a:rPr lang="de-DE" b="1" dirty="0">
                <a:latin typeface="Dosis" panose="020B0604020202020204" charset="0"/>
              </a:rPr>
              <a:t> Case | Technologie | Testen | Architektur | Demo</a:t>
            </a:r>
          </a:p>
        </p:txBody>
      </p:sp>
      <p:sp>
        <p:nvSpPr>
          <p:cNvPr id="3" name="Rechteck 2"/>
          <p:cNvSpPr/>
          <p:nvPr/>
        </p:nvSpPr>
        <p:spPr>
          <a:xfrm>
            <a:off x="1670968" y="1779662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400" b="1" u="sng" dirty="0">
                <a:latin typeface="Dosis" panose="020B0604020202020204" charset="0"/>
                <a:ea typeface="Roboto" panose="020B0604020202020204" charset="0"/>
              </a:rPr>
              <a:t>Design</a:t>
            </a:r>
            <a:r>
              <a:rPr lang="de-DE" sz="2400" b="1" dirty="0">
                <a:latin typeface="Dosis" panose="020B0604020202020204" charset="0"/>
                <a:ea typeface="Roboto" panose="020B0604020202020204" charset="0"/>
              </a:rPr>
              <a:t>: </a:t>
            </a:r>
            <a:r>
              <a:rPr lang="de-DE" sz="2400" dirty="0">
                <a:latin typeface="Dosis" panose="020B0604020202020204" charset="0"/>
                <a:ea typeface="Roboto" panose="020B0604020202020204" charset="0"/>
              </a:rPr>
              <a:t>Luka (24), Katharina (22), André (15)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400" b="1" u="sng" dirty="0" err="1">
                <a:latin typeface="Dosis" panose="020B0604020202020204" charset="0"/>
                <a:ea typeface="Roboto" panose="020B0604020202020204" charset="0"/>
              </a:rPr>
              <a:t>Implementing</a:t>
            </a:r>
            <a:r>
              <a:rPr lang="de-DE" sz="2400" b="1" dirty="0">
                <a:latin typeface="Dosis" panose="020B0604020202020204" charset="0"/>
                <a:ea typeface="Roboto" panose="020B0604020202020204" charset="0"/>
              </a:rPr>
              <a:t>: </a:t>
            </a:r>
            <a:r>
              <a:rPr lang="de-DE" sz="2400" dirty="0">
                <a:latin typeface="Dosis" panose="020B0604020202020204" charset="0"/>
                <a:ea typeface="Roboto" panose="020B0604020202020204" charset="0"/>
              </a:rPr>
              <a:t>Luka (59), Katharina (56), André (25)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400" b="1" u="sng" dirty="0">
                <a:latin typeface="Dosis" panose="020B0604020202020204" charset="0"/>
                <a:ea typeface="Roboto" panose="020B0604020202020204" charset="0"/>
              </a:rPr>
              <a:t>Test</a:t>
            </a:r>
            <a:r>
              <a:rPr lang="de-DE" sz="2400" b="1" dirty="0">
                <a:latin typeface="Dosis" panose="020B0604020202020204" charset="0"/>
                <a:ea typeface="Roboto" panose="020B0604020202020204" charset="0"/>
              </a:rPr>
              <a:t>: </a:t>
            </a:r>
            <a:r>
              <a:rPr lang="de-DE" sz="2400" dirty="0">
                <a:latin typeface="Dosis" panose="020B0604020202020204" charset="0"/>
                <a:ea typeface="Roboto" panose="020B0604020202020204" charset="0"/>
              </a:rPr>
              <a:t>André (11), Luka (7), Katharina (11)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400" b="1" u="sng" dirty="0">
                <a:latin typeface="Dosis" panose="020B0604020202020204" charset="0"/>
                <a:ea typeface="Roboto" panose="020B0604020202020204" charset="0"/>
              </a:rPr>
              <a:t>Project Management</a:t>
            </a:r>
            <a:r>
              <a:rPr lang="de-DE" sz="2400" b="1" dirty="0">
                <a:latin typeface="Dosis" panose="020B0604020202020204" charset="0"/>
                <a:ea typeface="Roboto" panose="020B0604020202020204" charset="0"/>
              </a:rPr>
              <a:t>: </a:t>
            </a:r>
            <a:r>
              <a:rPr lang="de-DE" sz="2400" dirty="0">
                <a:latin typeface="Dosis" panose="020B0604020202020204" charset="0"/>
                <a:ea typeface="Roboto" panose="020B0604020202020204" charset="0"/>
              </a:rPr>
              <a:t>André (36)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400" b="1" u="sng" dirty="0" err="1">
                <a:latin typeface="Dosis" panose="020B0604020202020204" charset="0"/>
                <a:ea typeface="Roboto" panose="020B0604020202020204" charset="0"/>
              </a:rPr>
              <a:t>Planning</a:t>
            </a:r>
            <a:r>
              <a:rPr lang="de-DE" sz="2400" b="1" dirty="0">
                <a:latin typeface="Dosis" panose="020B0604020202020204" charset="0"/>
                <a:ea typeface="Roboto" panose="020B0604020202020204" charset="0"/>
              </a:rPr>
              <a:t>: </a:t>
            </a:r>
            <a:r>
              <a:rPr lang="de-DE" sz="2400" dirty="0">
                <a:latin typeface="Dosis" panose="020B0604020202020204" charset="0"/>
                <a:ea typeface="Roboto" panose="020B0604020202020204" charset="0"/>
              </a:rPr>
              <a:t>André (7), Katharina (6), Luka (5)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F44B5B3-A741-4E61-8522-4A9ED945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– Design Pattern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E7BCF3A7-09F6-41A9-8B02-EA469D7B2A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C370BFD7-73B3-481F-98B2-96FCF28FD2D4}"/>
              </a:ext>
            </a:extLst>
          </p:cNvPr>
          <p:cNvSpPr/>
          <p:nvPr/>
        </p:nvSpPr>
        <p:spPr>
          <a:xfrm>
            <a:off x="6228184" y="2427734"/>
            <a:ext cx="1292982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GAME OVER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0DB49011-00B3-4FDD-9E2B-0110B0300E5E}"/>
              </a:ext>
            </a:extLst>
          </p:cNvPr>
          <p:cNvSpPr/>
          <p:nvPr/>
        </p:nvSpPr>
        <p:spPr>
          <a:xfrm>
            <a:off x="2627784" y="2427734"/>
            <a:ext cx="1292982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PLAYING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53005480-7DA6-4138-93C5-DF1CB2406020}"/>
              </a:ext>
            </a:extLst>
          </p:cNvPr>
          <p:cNvSpPr/>
          <p:nvPr/>
        </p:nvSpPr>
        <p:spPr>
          <a:xfrm>
            <a:off x="4471542" y="1285702"/>
            <a:ext cx="1292982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GETREADY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2B8D5733-4973-4EDC-9740-D2B58CC410BB}"/>
              </a:ext>
            </a:extLst>
          </p:cNvPr>
          <p:cNvSpPr/>
          <p:nvPr/>
        </p:nvSpPr>
        <p:spPr>
          <a:xfrm>
            <a:off x="4467150" y="3579862"/>
            <a:ext cx="1292982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PAUSE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xmlns="" id="{034A3F39-AB4F-4B7F-B337-9C0A4A2FFDE3}"/>
              </a:ext>
            </a:extLst>
          </p:cNvPr>
          <p:cNvCxnSpPr>
            <a:stCxn id="6" idx="1"/>
            <a:endCxn id="5" idx="0"/>
          </p:cNvCxnSpPr>
          <p:nvPr/>
        </p:nvCxnSpPr>
        <p:spPr>
          <a:xfrm flipH="1">
            <a:off x="3274275" y="1573734"/>
            <a:ext cx="1197267" cy="8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F94943A6-FA3B-400B-B94C-829DFBDCB840}"/>
              </a:ext>
            </a:extLst>
          </p:cNvPr>
          <p:cNvSpPr txBox="1"/>
          <p:nvPr/>
        </p:nvSpPr>
        <p:spPr>
          <a:xfrm rot="19436735">
            <a:off x="3148452" y="1725286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Enter </a:t>
            </a:r>
            <a:r>
              <a:rPr lang="de-DE" dirty="0" err="1"/>
              <a:t>pressed</a:t>
            </a:r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xmlns="" id="{B9933890-3209-41B4-960F-9D0459EF7CC1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3274275" y="3003798"/>
            <a:ext cx="1192875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6F4B8970-0952-4B41-818E-6271567B8A99}"/>
              </a:ext>
            </a:extLst>
          </p:cNvPr>
          <p:cNvSpPr txBox="1"/>
          <p:nvPr/>
        </p:nvSpPr>
        <p:spPr>
          <a:xfrm rot="2194726">
            <a:off x="3154244" y="334672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‚P‘ </a:t>
            </a:r>
            <a:r>
              <a:rPr lang="de-DE" dirty="0" err="1"/>
              <a:t>pressed</a:t>
            </a:r>
            <a:endParaRPr lang="de-DE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xmlns="" id="{ECE4995A-D3FF-4C00-8B19-3FB6AB121371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920766" y="2715766"/>
            <a:ext cx="2307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DC88A3C5-260B-4D4F-8658-2259C93FF91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H="1" flipV="1">
            <a:off x="5764524" y="1573734"/>
            <a:ext cx="1110151" cy="8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CACA4A15-78B8-4EDE-A219-5F48BDF11CAB}"/>
              </a:ext>
            </a:extLst>
          </p:cNvPr>
          <p:cNvCxnSpPr/>
          <p:nvPr/>
        </p:nvCxnSpPr>
        <p:spPr>
          <a:xfrm flipH="1" flipV="1">
            <a:off x="3635896" y="3003798"/>
            <a:ext cx="83125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xmlns="" id="{D28F6D7C-F286-466A-80CC-62E617F5E2FD}"/>
              </a:ext>
            </a:extLst>
          </p:cNvPr>
          <p:cNvSpPr txBox="1"/>
          <p:nvPr/>
        </p:nvSpPr>
        <p:spPr>
          <a:xfrm>
            <a:off x="4191052" y="2410325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Upper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touched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 Case | Technologie </a:t>
            </a:r>
            <a:r>
              <a:rPr lang="de-DE" b="1" dirty="0">
                <a:latin typeface="Dosis" panose="020B0604020202020204" charset="0"/>
              </a:rPr>
              <a:t>|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Testen |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 Architektur </a:t>
            </a:r>
            <a:r>
              <a:rPr lang="de-DE" b="1" dirty="0">
                <a:latin typeface="Dosis" panose="020B0604020202020204" charset="0"/>
              </a:rPr>
              <a:t>| Demo</a:t>
            </a:r>
          </a:p>
        </p:txBody>
      </p:sp>
    </p:spTree>
    <p:extLst>
      <p:ext uri="{BB962C8B-B14F-4D97-AF65-F5344CB8AC3E}">
        <p14:creationId xmlns:p14="http://schemas.microsoft.com/office/powerpoint/2010/main" val="64128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– MVP Model</a:t>
            </a:r>
          </a:p>
        </p:txBody>
      </p:sp>
      <p:pic>
        <p:nvPicPr>
          <p:cNvPr id="17410" name="Picture 2" descr="MV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7614"/>
            <a:ext cx="5522857" cy="3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 Case | Technologie </a:t>
            </a:r>
            <a:r>
              <a:rPr lang="de-DE" b="1" dirty="0">
                <a:latin typeface="Dosis" panose="020B0604020202020204" charset="0"/>
              </a:rPr>
              <a:t>|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Testen |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 Architektur </a:t>
            </a:r>
            <a:r>
              <a:rPr lang="de-DE" b="1" dirty="0">
                <a:latin typeface="Dosis" panose="020B0604020202020204" charset="0"/>
              </a:rPr>
              <a:t>| Demo</a:t>
            </a:r>
          </a:p>
        </p:txBody>
      </p:sp>
    </p:spTree>
    <p:extLst>
      <p:ext uri="{BB962C8B-B14F-4D97-AF65-F5344CB8AC3E}">
        <p14:creationId xmlns:p14="http://schemas.microsoft.com/office/powerpoint/2010/main" val="2087278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Demo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play Ankalu-Tetris!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AutoShape 2" descr="Bildergebnis für Tetris retur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1509" name="Picture 5" descr="tetrisReturns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0" r="16070"/>
          <a:stretch/>
        </p:blipFill>
        <p:spPr bwMode="auto">
          <a:xfrm>
            <a:off x="0" y="-257100"/>
            <a:ext cx="925252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83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/>
              <a:t>Planung - Scrum</a:t>
            </a:r>
            <a:endParaRPr lang="e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3949"/>
            <a:ext cx="5472608" cy="368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latin typeface="Dosis" panose="020B0604020202020204" charset="0"/>
              </a:rPr>
              <a:t>Use</a:t>
            </a:r>
            <a:r>
              <a:rPr lang="de-DE" b="1" dirty="0">
                <a:latin typeface="Dosis" panose="020B0604020202020204" charset="0"/>
              </a:rPr>
              <a:t> Case 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301153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Planung - Scrum: Jira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3598"/>
            <a:ext cx="6329337" cy="358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latin typeface="Dosis" panose="020B0604020202020204" charset="0"/>
              </a:rPr>
              <a:t>Use</a:t>
            </a:r>
            <a:r>
              <a:rPr lang="de-DE" b="1" dirty="0">
                <a:latin typeface="Dosis" panose="020B0604020202020204" charset="0"/>
              </a:rPr>
              <a:t> Case 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140625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/>
              <a:t>Planung - RUP</a:t>
            </a:r>
            <a:endParaRPr lang="en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4294967295"/>
          </p:nvPr>
        </p:nvSpPr>
        <p:spPr>
          <a:xfrm>
            <a:off x="1562100" y="1277938"/>
            <a:ext cx="7581900" cy="3648075"/>
          </a:xfrm>
        </p:spPr>
        <p:txBody>
          <a:bodyPr/>
          <a:lstStyle/>
          <a:p>
            <a:pPr>
              <a:buNone/>
            </a:pPr>
            <a:r>
              <a:rPr lang="de-DE" dirty="0"/>
              <a:t>   </a:t>
            </a:r>
          </a:p>
        </p:txBody>
      </p:sp>
      <p:pic>
        <p:nvPicPr>
          <p:cNvPr id="5" name="Picture 2" descr="C:\Users\z003jy6k\Desktop\itera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80822"/>
            <a:ext cx="5414788" cy="3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latin typeface="Dosis" panose="020B0604020202020204" charset="0"/>
              </a:rPr>
              <a:t>Use</a:t>
            </a:r>
            <a:r>
              <a:rPr lang="de-DE" b="1" dirty="0">
                <a:latin typeface="Dosis" panose="020B0604020202020204" charset="0"/>
              </a:rPr>
              <a:t> Case 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183046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923484" cy="749100"/>
          </a:xfrm>
        </p:spPr>
        <p:txBody>
          <a:bodyPr/>
          <a:lstStyle/>
          <a:p>
            <a:r>
              <a:rPr lang="de-DE" dirty="0"/>
              <a:t>Planung - </a:t>
            </a:r>
            <a:r>
              <a:rPr lang="de-DE" dirty="0" err="1"/>
              <a:t>Function</a:t>
            </a:r>
            <a:r>
              <a:rPr lang="de-DE" dirty="0"/>
              <a:t> Points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5"/>
          <a:stretch/>
        </p:blipFill>
        <p:spPr bwMode="auto">
          <a:xfrm>
            <a:off x="1691680" y="1033427"/>
            <a:ext cx="6120680" cy="389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latin typeface="Dosis" panose="020B0604020202020204" charset="0"/>
              </a:rPr>
              <a:t>Use</a:t>
            </a:r>
            <a:r>
              <a:rPr lang="de-DE" b="1" dirty="0">
                <a:latin typeface="Dosis" panose="020B0604020202020204" charset="0"/>
              </a:rPr>
              <a:t> Case 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22771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- Risikomanagement</a:t>
            </a:r>
          </a:p>
        </p:txBody>
      </p:sp>
      <p:graphicFrame>
        <p:nvGraphicFramePr>
          <p:cNvPr id="5" name="Shape 206"/>
          <p:cNvGraphicFramePr/>
          <p:nvPr>
            <p:extLst>
              <p:ext uri="{D42A27DB-BD31-4B8C-83A1-F6EECF244321}">
                <p14:modId xmlns:p14="http://schemas.microsoft.com/office/powerpoint/2010/main" val="4086898700"/>
              </p:ext>
            </p:extLst>
          </p:nvPr>
        </p:nvGraphicFramePr>
        <p:xfrm>
          <a:off x="1423200" y="1640681"/>
          <a:ext cx="7109240" cy="28356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3929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65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697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615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de-DE" sz="16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Risiko</a:t>
                      </a:r>
                      <a:endParaRPr sz="16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Roboto"/>
                        </a:rPr>
                        <a:t>Milderungsstrategie</a:t>
                      </a:r>
                      <a:endParaRPr lang="en" sz="1600" b="1" dirty="0"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Roboto"/>
                        </a:rPr>
                        <a:t>Risikofaktor</a:t>
                      </a:r>
                      <a:endParaRPr lang="en" sz="1600" b="1" dirty="0"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Unerfahrenheit</a:t>
                      </a: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Learning </a:t>
                      </a:r>
                      <a:r>
                        <a:rPr lang="de-DE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by</a:t>
                      </a:r>
                      <a:r>
                        <a:rPr lang="de-DE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de-DE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doing</a:t>
                      </a:r>
                      <a:r>
                        <a:rPr lang="de-DE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Reflexionen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Roboto"/>
                        </a:rPr>
                        <a:t>4,2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Unrealistische Deadline</a:t>
                      </a: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zeitliche und strukturierte Planung und Aufgabeneinteilung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Roboto"/>
                        </a:rPr>
                        <a:t>4,0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ym typeface="Roboto"/>
                        </a:rPr>
                        <a:t>Testen</a:t>
                      </a:r>
                      <a:endParaRPr lang="en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Weiterbilden im Bereich des Testens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ym typeface="Roboto"/>
                        </a:rPr>
                        <a:t>2,5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latin typeface="Dosis" panose="020B0604020202020204" charset="0"/>
              </a:rPr>
              <a:t>Use</a:t>
            </a:r>
            <a:r>
              <a:rPr lang="de-DE" b="1" dirty="0">
                <a:latin typeface="Dosis" panose="020B0604020202020204" charset="0"/>
              </a:rPr>
              <a:t> Case 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36152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– Overall </a:t>
            </a:r>
            <a:r>
              <a:rPr lang="de-DE" dirty="0" err="1"/>
              <a:t>Use</a:t>
            </a:r>
            <a:r>
              <a:rPr lang="de-DE" dirty="0"/>
              <a:t>-Case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2050" name="Picture 2" descr="Overall Use Case Diagram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31590"/>
            <a:ext cx="4464496" cy="378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solidFill>
                  <a:schemeClr val="bg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 Case </a:t>
            </a:r>
            <a:r>
              <a:rPr lang="de-DE" b="1" dirty="0">
                <a:latin typeface="Dosis" panose="020B0604020202020204" charset="0"/>
              </a:rPr>
              <a:t>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250191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- Standard-Mode spielen: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19458" name="Picture 2" descr="UCD Standard-Mode spiel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41" b="4558"/>
          <a:stretch/>
        </p:blipFill>
        <p:spPr bwMode="auto">
          <a:xfrm>
            <a:off x="2339752" y="1104252"/>
            <a:ext cx="5040560" cy="381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solidFill>
                  <a:schemeClr val="bg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 Case </a:t>
            </a:r>
            <a:r>
              <a:rPr lang="de-DE" b="1" dirty="0">
                <a:latin typeface="Dosis" panose="020B0604020202020204" charset="0"/>
              </a:rPr>
              <a:t>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1403023549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Benutzerdefiniert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C000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Bildschirmpräsentation (16:9)</PresentationFormat>
  <Paragraphs>103</Paragraphs>
  <Slides>23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Dosis</vt:lpstr>
      <vt:lpstr>Wingdings</vt:lpstr>
      <vt:lpstr>Roboto</vt:lpstr>
      <vt:lpstr>William template</vt:lpstr>
      <vt:lpstr>Das zweitbeste Tetris aller Zeiten</vt:lpstr>
      <vt:lpstr>Planung - Teamroles</vt:lpstr>
      <vt:lpstr>Planung - Scrum</vt:lpstr>
      <vt:lpstr>Planung - Scrum: Jira</vt:lpstr>
      <vt:lpstr>Planung - RUP</vt:lpstr>
      <vt:lpstr>Planung - Function Points</vt:lpstr>
      <vt:lpstr>Planung - Risikomanagement</vt:lpstr>
      <vt:lpstr>Use Case – Overall Use-Case Diagram</vt:lpstr>
      <vt:lpstr>Use Case - Standard-Mode spielen: Activity Diagram</vt:lpstr>
      <vt:lpstr>Use Case - Standard-Mode spielen: Mock Up/ Screenshot</vt:lpstr>
      <vt:lpstr>Use Case - Standard-Mode spielen: Mock Up/ Screenshot</vt:lpstr>
      <vt:lpstr>Use Case - Standard-Mode spielen: Mock Up/ Screenshot</vt:lpstr>
      <vt:lpstr>Technologie - Software</vt:lpstr>
      <vt:lpstr>Technologie - Metrics</vt:lpstr>
      <vt:lpstr>Technologie - Metrics</vt:lpstr>
      <vt:lpstr>Testen - Cucumber</vt:lpstr>
      <vt:lpstr>Testen – JUnit</vt:lpstr>
      <vt:lpstr>Architektur - Klassendiagramm</vt:lpstr>
      <vt:lpstr>Architektur - Design Pattern </vt:lpstr>
      <vt:lpstr>Architektur – Design Pattern</vt:lpstr>
      <vt:lpstr>Architektur – MVP Model</vt:lpstr>
      <vt:lpstr>Demo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SWIFT</dc:title>
  <dc:creator>Heer, Katharina-Maria (PD PA CI R&amp;D 2)</dc:creator>
  <cp:lastModifiedBy>z003jy6p</cp:lastModifiedBy>
  <cp:revision>36</cp:revision>
  <dcterms:modified xsi:type="dcterms:W3CDTF">2017-06-20T08:49:35Z</dcterms:modified>
</cp:coreProperties>
</file>