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6" r:id="rId3"/>
    <p:sldId id="306" r:id="rId4"/>
    <p:sldId id="285" r:id="rId5"/>
    <p:sldId id="286" r:id="rId6"/>
    <p:sldId id="294" r:id="rId7"/>
    <p:sldId id="299" r:id="rId8"/>
    <p:sldId id="287" r:id="rId9"/>
    <p:sldId id="303" r:id="rId10"/>
    <p:sldId id="288" r:id="rId11"/>
    <p:sldId id="292" r:id="rId12"/>
    <p:sldId id="293" r:id="rId13"/>
    <p:sldId id="304" r:id="rId14"/>
    <p:sldId id="300" r:id="rId15"/>
    <p:sldId id="301" r:id="rId16"/>
    <p:sldId id="297" r:id="rId17"/>
    <p:sldId id="298" r:id="rId18"/>
    <p:sldId id="295" r:id="rId19"/>
    <p:sldId id="296" r:id="rId20"/>
    <p:sldId id="302" r:id="rId21"/>
    <p:sldId id="259" r:id="rId22"/>
    <p:sldId id="305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Dosis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99A18596-9C2E-4A87-8B65-261A195AFB5B}">
          <p14:sldIdLst>
            <p14:sldId id="256"/>
            <p14:sldId id="266"/>
            <p14:sldId id="306"/>
            <p14:sldId id="285"/>
            <p14:sldId id="286"/>
            <p14:sldId id="294"/>
            <p14:sldId id="299"/>
            <p14:sldId id="287"/>
            <p14:sldId id="303"/>
            <p14:sldId id="288"/>
            <p14:sldId id="292"/>
            <p14:sldId id="293"/>
            <p14:sldId id="304"/>
            <p14:sldId id="300"/>
            <p14:sldId id="301"/>
            <p14:sldId id="297"/>
            <p14:sldId id="298"/>
            <p14:sldId id="295"/>
            <p14:sldId id="296"/>
            <p14:sldId id="302"/>
            <p14:sldId id="259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262626"/>
    <a:srgbClr val="FF3B3B"/>
    <a:srgbClr val="FF7171"/>
    <a:srgbClr val="1CE48A"/>
    <a:srgbClr val="00FFFF"/>
    <a:srgbClr val="FF0066"/>
    <a:srgbClr val="FF87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2F19B3D-C972-45B4-BB03-94ABD68FE5B7}">
  <a:tblStyle styleId="{22F19B3D-C972-45B4-BB03-94ABD68FE5B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0" autoAdjust="0"/>
    <p:restoredTop sz="78863" autoAdjust="0"/>
  </p:normalViewPr>
  <p:slideViewPr>
    <p:cSldViewPr>
      <p:cViewPr>
        <p:scale>
          <a:sx n="75" d="100"/>
          <a:sy n="75" d="100"/>
        </p:scale>
        <p:origin x="-1824" y="-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8436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Vision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de-DE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de-DE" dirty="0" smtClean="0"/>
              <a:t>-Vorgehensmodell</a:t>
            </a:r>
            <a:r>
              <a:rPr lang="de-DE" baseline="0" dirty="0" smtClean="0"/>
              <a:t> zur agilen Softwareentwicklung </a:t>
            </a:r>
          </a:p>
          <a:p>
            <a:r>
              <a:rPr lang="de-DE" baseline="0" dirty="0" smtClean="0"/>
              <a:t>-empirisch (Sammlung von Daten), inkrementell (kontinuierliche Verbesserung), iterativ(Mehrfache Wiederholung) -viele </a:t>
            </a:r>
            <a:r>
              <a:rPr lang="de-DE" baseline="0" dirty="0" err="1" smtClean="0"/>
              <a:t>entwicklungsprojekte</a:t>
            </a:r>
            <a:r>
              <a:rPr lang="de-DE" baseline="0" dirty="0" smtClean="0"/>
              <a:t> zu komplex, um sie umfänglich detailliert planen zu können (Wasserfallprinzip das ganze </a:t>
            </a:r>
            <a:r>
              <a:rPr lang="de-DE" baseline="0" dirty="0" err="1" smtClean="0"/>
              <a:t>projekt</a:t>
            </a:r>
            <a:r>
              <a:rPr lang="de-DE" baseline="0" dirty="0" smtClean="0"/>
              <a:t> in einem rutsch definiert und umgesetzt)</a:t>
            </a:r>
          </a:p>
          <a:p>
            <a:r>
              <a:rPr lang="de-DE" baseline="0" dirty="0" smtClean="0"/>
              <a:t>-Lösung durch Zwischenergebnisse  </a:t>
            </a:r>
            <a:r>
              <a:rPr lang="de-DE" baseline="0" dirty="0" smtClean="0">
                <a:sym typeface="Wingdings" panose="05000000000000000000" pitchFamily="2" charset="2"/>
              </a:rPr>
              <a:t> Überschaubar, mehrere Stufen</a:t>
            </a:r>
            <a:endParaRPr lang="de-DE" baseline="0" dirty="0" smtClean="0"/>
          </a:p>
          <a:p>
            <a:r>
              <a:rPr lang="de-DE" baseline="0" dirty="0" smtClean="0"/>
              <a:t>-langfristiger Plan wird kontinuierlich verbessert</a:t>
            </a:r>
          </a:p>
          <a:p>
            <a:r>
              <a:rPr lang="de-DE" baseline="0" dirty="0" smtClean="0"/>
              <a:t>-detailplan für nächsten </a:t>
            </a:r>
            <a:r>
              <a:rPr lang="de-DE" baseline="0" dirty="0" err="1" smtClean="0"/>
              <a:t>zyklus</a:t>
            </a:r>
            <a:r>
              <a:rPr lang="de-DE" baseline="0" dirty="0" smtClean="0"/>
              <a:t> erstellt (Sprint)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Projektplanung aus wesentlich reduziert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-Transparenz, </a:t>
            </a:r>
            <a:r>
              <a:rPr lang="de-DE" baseline="0" dirty="0" err="1" smtClean="0">
                <a:sym typeface="Wingdings" panose="05000000000000000000" pitchFamily="2" charset="2"/>
              </a:rPr>
              <a:t>überprüfung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anpassung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-Sprint 1-4 Wochen</a:t>
            </a:r>
          </a:p>
          <a:p>
            <a:endParaRPr lang="de-DE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RUP</a:t>
            </a:r>
            <a:r>
              <a:rPr lang="de-DE" baseline="0" dirty="0" smtClean="0"/>
              <a:t> ist eine Vorgehensweise zur </a:t>
            </a:r>
            <a:r>
              <a:rPr lang="de-DE" baseline="0" dirty="0" err="1" smtClean="0"/>
              <a:t>Softwareentwicklung</a:t>
            </a:r>
            <a:r>
              <a:rPr lang="de-DE" baseline="0" dirty="0" err="1" smtClean="0">
                <a:sym typeface="Wingdings" panose="05000000000000000000" pitchFamily="2" charset="2"/>
              </a:rPr>
              <a:t></a:t>
            </a:r>
            <a:r>
              <a:rPr lang="de-DE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de-DE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jeder der vier Phasen werden Aktivitäten (Arbeitsschritte) einzelner Disziplinen gebündelt. Weiterhin sind die einzelnen Phasen in Iterationen unterteilt. Jede Iteration schließt mit einem Meilenstein ab (definiertes Ziel).</a:t>
            </a:r>
            <a:endParaRPr lang="de-DE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23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C00000">
              <a:alpha val="84706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C000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222222">
              <a:alpha val="98824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C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C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C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6.wdp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microsoft.com/office/2007/relationships/hdphoto" Target="../media/hdphoto4.wdp"/><Relationship Id="rId1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D</a:t>
            </a:r>
            <a:r>
              <a:rPr lang="en" dirty="0" smtClean="0"/>
              <a:t>as zweitbeste Tetris aller Zeiten</a:t>
            </a:r>
            <a:endParaRPr lang="en" dirty="0"/>
          </a:p>
        </p:txBody>
      </p:sp>
      <p:pic>
        <p:nvPicPr>
          <p:cNvPr id="3" name="Picture 2" descr="https://i0.wp.com/ankalublog.files.wordpress.com/2016/10/untitled1.gif?ssl=1&amp;w=45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25"/>
                    </a14:imgEffect>
                    <a14:imgEffect>
                      <a14:saturation sat="375000"/>
                    </a14:imgEffect>
                    <a14:imgEffect>
                      <a14:brightnessContrast bright="12000" contras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64" y="627534"/>
            <a:ext cx="6852872" cy="15380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97"/>
          <p:cNvSpPr/>
          <p:nvPr/>
        </p:nvSpPr>
        <p:spPr>
          <a:xfrm>
            <a:off x="197172" y="1264968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 Standard-Mode spielen: Mock </a:t>
            </a:r>
            <a:r>
              <a:rPr lang="de-DE" dirty="0" err="1" smtClean="0"/>
              <a:t>Up</a:t>
            </a:r>
            <a:r>
              <a:rPr lang="de-DE" dirty="0" smtClean="0"/>
              <a:t>/ Screenshot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9912" y="1259767"/>
            <a:ext cx="4460080" cy="3472223"/>
            <a:chOff x="1079225" y="1052749"/>
            <a:chExt cx="4460080" cy="3472223"/>
          </a:xfrm>
        </p:grpSpPr>
        <p:pic>
          <p:nvPicPr>
            <p:cNvPr id="5124" name="Picture 4" descr="MU Standard-Mode spiele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47"/>
            <a:stretch/>
          </p:blipFill>
          <p:spPr bwMode="auto">
            <a:xfrm>
              <a:off x="1293041" y="1296184"/>
              <a:ext cx="4032448" cy="242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hape 296"/>
            <p:cNvSpPr/>
            <p:nvPr/>
          </p:nvSpPr>
          <p:spPr>
            <a:xfrm>
              <a:off x="1079225" y="1052749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648424" y="1259767"/>
            <a:ext cx="4460080" cy="3472223"/>
            <a:chOff x="4653856" y="1296183"/>
            <a:chExt cx="4460080" cy="3472223"/>
          </a:xfrm>
        </p:grpSpPr>
        <p:sp>
          <p:nvSpPr>
            <p:cNvPr id="10" name="Shape 297"/>
            <p:cNvSpPr/>
            <p:nvPr/>
          </p:nvSpPr>
          <p:spPr>
            <a:xfrm>
              <a:off x="4840446" y="1387681"/>
              <a:ext cx="4196050" cy="2825767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rgbClr val="999999"/>
                  </a:solidFill>
                  <a:latin typeface="Dosis"/>
                  <a:ea typeface="Dosis"/>
                  <a:cs typeface="Dosis"/>
                  <a:sym typeface="Dosis"/>
                </a:rPr>
                <a:t>Place your screenshot here</a:t>
              </a:r>
            </a:p>
          </p:txBody>
        </p:sp>
        <p:pic>
          <p:nvPicPr>
            <p:cNvPr id="5126" name="Picture 6" descr="Standard Mode 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1" r="-1"/>
            <a:stretch/>
          </p:blipFill>
          <p:spPr bwMode="auto">
            <a:xfrm>
              <a:off x="5837279" y="1296183"/>
              <a:ext cx="2202384" cy="2923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hape 296"/>
            <p:cNvSpPr/>
            <p:nvPr/>
          </p:nvSpPr>
          <p:spPr>
            <a:xfrm>
              <a:off x="4653856" y="1296183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| </a:t>
            </a:r>
            <a:r>
              <a:rPr lang="de-DE" b="1" dirty="0" err="1" smtClean="0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 smtClean="0">
                <a:latin typeface="Dosis" panose="020B0604020202020204" charset="0"/>
              </a:rPr>
              <a:t>| Technologie 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4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97"/>
          <p:cNvSpPr/>
          <p:nvPr/>
        </p:nvSpPr>
        <p:spPr>
          <a:xfrm>
            <a:off x="197172" y="1381703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10" name="Shape 297"/>
          <p:cNvSpPr/>
          <p:nvPr/>
        </p:nvSpPr>
        <p:spPr>
          <a:xfrm>
            <a:off x="4840446" y="1387681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- Standard-Mode spielen: Mock </a:t>
            </a:r>
            <a:r>
              <a:rPr lang="de-DE" dirty="0" err="1"/>
              <a:t>Up</a:t>
            </a:r>
            <a:r>
              <a:rPr lang="de-DE" dirty="0"/>
              <a:t>/ Screenshot</a:t>
            </a:r>
          </a:p>
        </p:txBody>
      </p:sp>
      <p:pic>
        <p:nvPicPr>
          <p:cNvPr id="12" name="Picture 4" descr="Standard Mode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" b="-1"/>
          <a:stretch/>
        </p:blipFill>
        <p:spPr bwMode="auto">
          <a:xfrm>
            <a:off x="5833695" y="1296184"/>
            <a:ext cx="2209552" cy="29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16272" y="1296184"/>
            <a:ext cx="4460080" cy="3472223"/>
            <a:chOff x="1079225" y="1052749"/>
            <a:chExt cx="4460080" cy="3472223"/>
          </a:xfrm>
        </p:grpSpPr>
        <p:pic>
          <p:nvPicPr>
            <p:cNvPr id="5124" name="Picture 4" descr="MU Standard-Mode spiele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47"/>
            <a:stretch/>
          </p:blipFill>
          <p:spPr bwMode="auto">
            <a:xfrm>
              <a:off x="1293041" y="1296184"/>
              <a:ext cx="4032448" cy="242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hape 296"/>
            <p:cNvSpPr/>
            <p:nvPr/>
          </p:nvSpPr>
          <p:spPr>
            <a:xfrm>
              <a:off x="1079225" y="1052749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96"/>
          <p:cNvSpPr/>
          <p:nvPr/>
        </p:nvSpPr>
        <p:spPr>
          <a:xfrm>
            <a:off x="4653856" y="1296183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" name="Picture 2" descr="MU Standard-Mode spiel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0" b="38071"/>
          <a:stretch/>
        </p:blipFill>
        <p:spPr bwMode="auto">
          <a:xfrm>
            <a:off x="241684" y="1551735"/>
            <a:ext cx="4020852" cy="24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| </a:t>
            </a:r>
            <a:r>
              <a:rPr lang="de-DE" b="1" dirty="0" err="1" smtClean="0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 smtClean="0">
                <a:latin typeface="Dosis" panose="020B0604020202020204" charset="0"/>
              </a:rPr>
              <a:t>| Technologie 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3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97"/>
          <p:cNvSpPr/>
          <p:nvPr/>
        </p:nvSpPr>
        <p:spPr>
          <a:xfrm>
            <a:off x="197172" y="1381703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10" name="Shape 297"/>
          <p:cNvSpPr/>
          <p:nvPr/>
        </p:nvSpPr>
        <p:spPr>
          <a:xfrm>
            <a:off x="4840446" y="1387681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- Standard-Mode spielen: Mock </a:t>
            </a:r>
            <a:r>
              <a:rPr lang="de-DE" dirty="0" err="1"/>
              <a:t>Up</a:t>
            </a:r>
            <a:r>
              <a:rPr lang="de-DE" dirty="0"/>
              <a:t>/ Screenshot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6272" y="1296184"/>
            <a:ext cx="4460080" cy="3472223"/>
            <a:chOff x="1079225" y="1052749"/>
            <a:chExt cx="4460080" cy="3472223"/>
          </a:xfrm>
        </p:grpSpPr>
        <p:pic>
          <p:nvPicPr>
            <p:cNvPr id="5124" name="Picture 4" descr="MU Standard-Mode spiele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47"/>
            <a:stretch/>
          </p:blipFill>
          <p:spPr bwMode="auto">
            <a:xfrm>
              <a:off x="1293041" y="1296184"/>
              <a:ext cx="4032448" cy="242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hape 296"/>
            <p:cNvSpPr/>
            <p:nvPr/>
          </p:nvSpPr>
          <p:spPr>
            <a:xfrm>
              <a:off x="1079225" y="1052749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4" name="Picture 4" descr="Standard Mode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62867"/>
            <a:ext cx="2050673" cy="28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U Standard-Mode spiel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0" b="38071"/>
          <a:stretch/>
        </p:blipFill>
        <p:spPr bwMode="auto">
          <a:xfrm>
            <a:off x="241684" y="1551735"/>
            <a:ext cx="4020852" cy="24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296"/>
          <p:cNvSpPr/>
          <p:nvPr/>
        </p:nvSpPr>
        <p:spPr>
          <a:xfrm>
            <a:off x="4653856" y="1296183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" name="Picture 2" descr="MU Standard-Mode spiel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64" b="2597"/>
          <a:stretch/>
        </p:blipFill>
        <p:spPr bwMode="auto">
          <a:xfrm>
            <a:off x="241684" y="1551735"/>
            <a:ext cx="4015178" cy="24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| </a:t>
            </a:r>
            <a:r>
              <a:rPr lang="de-DE" b="1" dirty="0" err="1" smtClean="0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 smtClean="0">
                <a:latin typeface="Dosis" panose="020B0604020202020204" charset="0"/>
              </a:rPr>
              <a:t>| Technologie 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6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 - Software</a:t>
            </a:r>
            <a:endParaRPr lang="de-DE" dirty="0"/>
          </a:p>
        </p:txBody>
      </p:sp>
      <p:pic>
        <p:nvPicPr>
          <p:cNvPr id="20484" name="Picture 4" descr="Bildergebnis fü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75" y="3594778"/>
            <a:ext cx="3779978" cy="140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Bildergebnis für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15" y="2070682"/>
            <a:ext cx="2218838" cy="133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Bildergebnis für Codacy"/>
          <p:cNvSpPr>
            <a:spLocks noChangeAspect="1" noChangeArrowheads="1"/>
          </p:cNvSpPr>
          <p:nvPr/>
        </p:nvSpPr>
        <p:spPr bwMode="auto">
          <a:xfrm>
            <a:off x="19582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2" descr="Bildergebnis für Codac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76" y1="22449" x2="5039" y2="19388"/>
                        <a14:foregroundMark x1="7364" y1="12245" x2="8333" y2="8163"/>
                        <a14:foregroundMark x1="12016" y1="12245" x2="15310" y2="20408"/>
                        <a14:foregroundMark x1="18023" y1="46939" x2="17829" y2="59184"/>
                        <a14:foregroundMark x1="15116" y1="81633" x2="12209" y2="87755"/>
                        <a14:foregroundMark x1="7364" y1="94898" x2="5039" y2="91837"/>
                        <a14:foregroundMark x1="2519" y1="80612" x2="2907" y2="73469"/>
                        <a14:foregroundMark x1="1938" y1="56122" x2="1163" y2="56122"/>
                        <a14:foregroundMark x1="34302" y1="53061" x2="34302" y2="48980"/>
                        <a14:foregroundMark x1="51744" y1="55102" x2="51744" y2="50000"/>
                        <a14:foregroundMark x1="60078" y1="51020" x2="60078" y2="44898"/>
                        <a14:foregroundMark x1="72481" y1="57143" x2="72868" y2="48980"/>
                        <a14:foregroundMark x1="84109" y1="54082" x2="84109" y2="48980"/>
                        <a14:foregroundMark x1="97868" y1="51020" x2="97287" y2="48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6" y="1347083"/>
            <a:ext cx="2457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5" descr="Bildergebnis für Travis CI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77" y="1359597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8" name="Picture 18" descr="Bildergebnis für JUn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42" y="2455945"/>
            <a:ext cx="1992021" cy="67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0" descr="Bildergebnis für Cucumber Softwar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63" b="89474" l="2105" r="97895">
                        <a14:foregroundMark x1="8947" y1="62406" x2="8684" y2="59398"/>
                        <a14:foregroundMark x1="21053" y1="69173" x2="23684" y2="70677"/>
                        <a14:foregroundMark x1="28421" y1="64662" x2="28158" y2="59398"/>
                        <a14:foregroundMark x1="39474" y1="72932" x2="42105" y2="72932"/>
                        <a14:foregroundMark x1="46842" y1="66165" x2="46842" y2="60902"/>
                        <a14:foregroundMark x1="60000" y1="64662" x2="60000" y2="58647"/>
                        <a14:foregroundMark x1="72632" y1="62406" x2="75526" y2="62406"/>
                        <a14:foregroundMark x1="80000" y1="64662" x2="80000" y2="58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599" y="2979619"/>
            <a:ext cx="2413521" cy="84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3" descr="Bildergebnis für mave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4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0000" y1="68605" x2="40000" y2="51163"/>
                        <a14:foregroundMark x1="48235" y1="56977" x2="50294" y2="70930"/>
                        <a14:foregroundMark x1="60882" y1="37209" x2="58235" y2="44186"/>
                        <a14:foregroundMark x1="50294" y1="74419" x2="50294" y2="79070"/>
                        <a14:foregroundMark x1="52941" y1="79070" x2="51471" y2="79070"/>
                        <a14:foregroundMark x1="67059" y1="56977" x2="73824" y2="53488"/>
                        <a14:foregroundMark x1="81471" y1="53488" x2="81176" y2="70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9" y="3328742"/>
            <a:ext cx="1654312" cy="41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6" descr="Bildergebnis für spring io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7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9844" l="508" r="98731">
                        <a14:foregroundMark x1="42386" y1="49219" x2="42132" y2="42969"/>
                        <a14:foregroundMark x1="47462" y1="48438" x2="47208" y2="35938"/>
                        <a14:foregroundMark x1="59898" y1="50781" x2="59391" y2="39844"/>
                        <a14:foregroundMark x1="69797" y1="46094" x2="68782" y2="33594"/>
                        <a14:foregroundMark x1="68528" y1="14063" x2="68528" y2="11719"/>
                        <a14:foregroundMark x1="72843" y1="42188" x2="72081" y2="29688"/>
                        <a14:foregroundMark x1="94924" y1="52344" x2="94924" y2="4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5" y="3824351"/>
            <a:ext cx="1806086" cy="58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 descr="Bildergebnis für Intellij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26" y="1705473"/>
            <a:ext cx="2180577" cy="21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 smtClean="0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 Case </a:t>
            </a:r>
            <a:r>
              <a:rPr lang="de-DE" b="1" dirty="0" smtClean="0">
                <a:latin typeface="Dosis" panose="020B0604020202020204" charset="0"/>
              </a:rPr>
              <a:t>| 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Technologie </a:t>
            </a:r>
            <a:r>
              <a:rPr lang="de-DE" b="1" dirty="0" smtClean="0">
                <a:latin typeface="Dosis" panose="020B0604020202020204" charset="0"/>
              </a:rPr>
              <a:t>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 - </a:t>
            </a:r>
            <a:r>
              <a:rPr lang="de-DE" dirty="0" err="1" smtClean="0"/>
              <a:t>Metrics</a:t>
            </a:r>
            <a:endParaRPr lang="de-DE" dirty="0"/>
          </a:p>
        </p:txBody>
      </p:sp>
      <p:pic>
        <p:nvPicPr>
          <p:cNvPr id="16386" name="Picture 2" descr="First Issue Breakdow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5" r="28476"/>
          <a:stretch/>
        </p:blipFill>
        <p:spPr bwMode="auto">
          <a:xfrm>
            <a:off x="1524135" y="1107379"/>
            <a:ext cx="6614315" cy="370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 smtClean="0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 Case </a:t>
            </a:r>
            <a:r>
              <a:rPr lang="de-DE" b="1" dirty="0" smtClean="0">
                <a:latin typeface="Dosis" panose="020B0604020202020204" charset="0"/>
              </a:rPr>
              <a:t>| 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Technologie </a:t>
            </a:r>
            <a:r>
              <a:rPr lang="de-DE" b="1" dirty="0" smtClean="0">
                <a:latin typeface="Dosis" panose="020B0604020202020204" charset="0"/>
              </a:rPr>
              <a:t>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 - </a:t>
            </a:r>
            <a:r>
              <a:rPr lang="de-DE" dirty="0" err="1" smtClean="0"/>
              <a:t>Metrics</a:t>
            </a:r>
            <a:endParaRPr lang="de-DE" dirty="0"/>
          </a:p>
        </p:txBody>
      </p:sp>
      <p:pic>
        <p:nvPicPr>
          <p:cNvPr id="5" name="Picture 4" descr="newestn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91"/>
          <a:stretch/>
        </p:blipFill>
        <p:spPr bwMode="auto">
          <a:xfrm>
            <a:off x="1547664" y="1131589"/>
            <a:ext cx="6603543" cy="373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 smtClean="0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 Case </a:t>
            </a:r>
            <a:r>
              <a:rPr lang="de-DE" b="1" dirty="0" smtClean="0">
                <a:latin typeface="Dosis" panose="020B0604020202020204" charset="0"/>
              </a:rPr>
              <a:t>| 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Technologie </a:t>
            </a:r>
            <a:r>
              <a:rPr lang="de-DE" b="1" dirty="0" smtClean="0">
                <a:latin typeface="Dosis" panose="020B0604020202020204" charset="0"/>
              </a:rPr>
              <a:t>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- </a:t>
            </a:r>
            <a:r>
              <a:rPr lang="de-DE" dirty="0" err="1" smtClean="0"/>
              <a:t>Cucumber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7"/>
          <a:stretch/>
        </p:blipFill>
        <p:spPr bwMode="auto">
          <a:xfrm>
            <a:off x="1691680" y="1923677"/>
            <a:ext cx="5760640" cy="28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21" y="1059582"/>
            <a:ext cx="2088232" cy="7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 smtClean="0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 smtClean="0">
                <a:latin typeface="Dosis" panose="020B0604020202020204" charset="0"/>
              </a:rPr>
              <a:t>| 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Testen</a:t>
            </a:r>
            <a:r>
              <a:rPr lang="de-DE" b="1" dirty="0" smtClean="0">
                <a:latin typeface="Dosis" panose="020B0604020202020204" charset="0"/>
              </a:rPr>
              <a:t>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– </a:t>
            </a:r>
            <a:r>
              <a:rPr lang="de-DE" dirty="0" err="1" smtClean="0"/>
              <a:t>JUnit</a:t>
            </a:r>
            <a:endParaRPr lang="de-DE" dirty="0"/>
          </a:p>
        </p:txBody>
      </p:sp>
      <p:sp>
        <p:nvSpPr>
          <p:cNvPr id="4" name="AutoShape 2" descr="blob:https://web.whatsapp.com/0f65f7d3-9a8d-47d9-9471-03fd6542bb2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blob:https://web.whatsapp.com/0f65f7d3-9a8d-47d9-9471-03fd6542bb2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6" y="2139702"/>
            <a:ext cx="81438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Bildergebnis für J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70150"/>
            <a:ext cx="2636940" cy="89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 smtClean="0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 smtClean="0">
                <a:latin typeface="Dosis" panose="020B0604020202020204" charset="0"/>
              </a:rPr>
              <a:t>| 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Testen</a:t>
            </a:r>
            <a:r>
              <a:rPr lang="de-DE" b="1" dirty="0" smtClean="0">
                <a:latin typeface="Dosis" panose="020B0604020202020204" charset="0"/>
              </a:rPr>
              <a:t>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Klassendiagramm</a:t>
            </a:r>
            <a:endParaRPr lang="de-DE" dirty="0"/>
          </a:p>
        </p:txBody>
      </p:sp>
      <p:pic>
        <p:nvPicPr>
          <p:cNvPr id="10242" name="Picture 2" descr="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8168"/>
            <a:ext cx="5040560" cy="38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 smtClean="0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 smtClean="0">
                <a:latin typeface="Dosis" panose="020B0604020202020204" charset="0"/>
              </a:rPr>
              <a:t>| 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Testen |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 Architektur </a:t>
            </a:r>
            <a:r>
              <a:rPr lang="de-DE" b="1" dirty="0" smtClean="0">
                <a:latin typeface="Dosis" panose="020B0604020202020204" charset="0"/>
              </a:rPr>
              <a:t>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Design Pattern </a:t>
            </a:r>
            <a:endParaRPr lang="de-DE" dirty="0"/>
          </a:p>
        </p:txBody>
      </p:sp>
      <p:pic>
        <p:nvPicPr>
          <p:cNvPr id="13314" name="Picture 2" descr="State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76962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 smtClean="0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 smtClean="0">
                <a:latin typeface="Dosis" panose="020B0604020202020204" charset="0"/>
              </a:rPr>
              <a:t>| 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Testen |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 Architektur </a:t>
            </a:r>
            <a:r>
              <a:rPr lang="de-DE" b="1" dirty="0" smtClean="0">
                <a:latin typeface="Dosis" panose="020B0604020202020204" charset="0"/>
              </a:rPr>
              <a:t>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/>
              <a:t>Planung - Teamroles</a:t>
            </a:r>
            <a:endParaRPr lang="en" dirty="0"/>
          </a:p>
        </p:txBody>
      </p:sp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| </a:t>
            </a:r>
            <a:r>
              <a:rPr lang="de-DE" b="1" dirty="0" err="1" smtClean="0">
                <a:latin typeface="Dosis" panose="020B0604020202020204" charset="0"/>
              </a:rPr>
              <a:t>Use</a:t>
            </a:r>
            <a:r>
              <a:rPr lang="de-DE" b="1" dirty="0" smtClean="0">
                <a:latin typeface="Dosis" panose="020B0604020202020204" charset="0"/>
              </a:rPr>
              <a:t> Case | Technologie | Testen | Architektur | Demo</a:t>
            </a:r>
            <a:endParaRPr lang="de-DE" b="1" dirty="0">
              <a:latin typeface="Dosis" panose="020B060402020202020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670968" y="1779662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>
                <a:latin typeface="Dosis" panose="020B0604020202020204" charset="0"/>
                <a:ea typeface="Roboto" panose="020B0604020202020204" charset="0"/>
              </a:rPr>
              <a:t>Design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Luka (24), Katharina (22), André (15)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 err="1">
                <a:latin typeface="Dosis" panose="020B0604020202020204" charset="0"/>
                <a:ea typeface="Roboto" panose="020B0604020202020204" charset="0"/>
              </a:rPr>
              <a:t>Implementing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Luka (59), Katharina (56), André (25)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>
                <a:latin typeface="Dosis" panose="020B0604020202020204" charset="0"/>
                <a:ea typeface="Roboto" panose="020B0604020202020204" charset="0"/>
              </a:rPr>
              <a:t>Test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André (11), Luka (7), Katharina (11)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>
                <a:latin typeface="Dosis" panose="020B0604020202020204" charset="0"/>
                <a:ea typeface="Roboto" panose="020B0604020202020204" charset="0"/>
              </a:rPr>
              <a:t>Project Management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André (36)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 err="1">
                <a:latin typeface="Dosis" panose="020B0604020202020204" charset="0"/>
                <a:ea typeface="Roboto" panose="020B0604020202020204" charset="0"/>
              </a:rPr>
              <a:t>Planning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André (7), Katharina (6), Luka 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– MVP Model</a:t>
            </a:r>
            <a:endParaRPr lang="de-DE" dirty="0"/>
          </a:p>
        </p:txBody>
      </p:sp>
      <p:pic>
        <p:nvPicPr>
          <p:cNvPr id="17410" name="Picture 2" descr="MV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7614"/>
            <a:ext cx="5522857" cy="3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 smtClean="0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 smtClean="0">
                <a:latin typeface="Dosis" panose="020B0604020202020204" charset="0"/>
              </a:rPr>
              <a:t>| </a:t>
            </a:r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Testen |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 Architektur </a:t>
            </a:r>
            <a:r>
              <a:rPr lang="de-DE" b="1" dirty="0" smtClean="0">
                <a:latin typeface="Dosis" panose="020B0604020202020204" charset="0"/>
              </a:rPr>
              <a:t>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Demo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Let’s play Ankalu-Tetris!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AutoShape 2" descr="Bildergebnis für Tetris retur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1509" name="Picture 5" descr="tetrisReturns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0" r="16070"/>
          <a:stretch/>
        </p:blipFill>
        <p:spPr bwMode="auto">
          <a:xfrm>
            <a:off x="0" y="-257100"/>
            <a:ext cx="925252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8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/>
              <a:t>Planung - Scrum</a:t>
            </a:r>
            <a:endParaRPr lang="e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3949"/>
            <a:ext cx="5472608" cy="368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| </a:t>
            </a:r>
            <a:r>
              <a:rPr lang="de-DE" b="1" dirty="0" err="1" smtClean="0">
                <a:latin typeface="Dosis" panose="020B0604020202020204" charset="0"/>
              </a:rPr>
              <a:t>Use</a:t>
            </a:r>
            <a:r>
              <a:rPr lang="de-DE" b="1" dirty="0" smtClean="0">
                <a:latin typeface="Dosis" panose="020B0604020202020204" charset="0"/>
              </a:rPr>
              <a:t> Case | Technologie 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Planung - Scrum: Jira</a:t>
            </a:r>
            <a:endParaRPr lang="e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3598"/>
            <a:ext cx="6329337" cy="358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| </a:t>
            </a:r>
            <a:r>
              <a:rPr lang="de-DE" b="1" dirty="0" err="1" smtClean="0">
                <a:latin typeface="Dosis" panose="020B0604020202020204" charset="0"/>
              </a:rPr>
              <a:t>Use</a:t>
            </a:r>
            <a:r>
              <a:rPr lang="de-DE" b="1" dirty="0" smtClean="0">
                <a:latin typeface="Dosis" panose="020B0604020202020204" charset="0"/>
              </a:rPr>
              <a:t> Case | Technologie 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/>
              <a:t>Planung - RUP</a:t>
            </a:r>
            <a:endParaRPr lang="en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4294967295"/>
          </p:nvPr>
        </p:nvSpPr>
        <p:spPr>
          <a:xfrm>
            <a:off x="1562100" y="1277938"/>
            <a:ext cx="7581900" cy="3648075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5" name="Picture 2" descr="C:\Users\z003jy6k\Desktop\itera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80822"/>
            <a:ext cx="5414788" cy="3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| </a:t>
            </a:r>
            <a:r>
              <a:rPr lang="de-DE" b="1" dirty="0" err="1" smtClean="0">
                <a:latin typeface="Dosis" panose="020B0604020202020204" charset="0"/>
              </a:rPr>
              <a:t>Use</a:t>
            </a:r>
            <a:r>
              <a:rPr lang="de-DE" b="1" dirty="0" smtClean="0">
                <a:latin typeface="Dosis" panose="020B0604020202020204" charset="0"/>
              </a:rPr>
              <a:t> Case | Technologie 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 smtClean="0"/>
              <a:t>Planung - </a:t>
            </a:r>
            <a:r>
              <a:rPr lang="de-DE" dirty="0" err="1" smtClean="0"/>
              <a:t>Function</a:t>
            </a:r>
            <a:r>
              <a:rPr lang="de-DE" dirty="0" smtClean="0"/>
              <a:t> Points</a:t>
            </a:r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"/>
          <a:stretch/>
        </p:blipFill>
        <p:spPr bwMode="auto">
          <a:xfrm>
            <a:off x="1691680" y="1033427"/>
            <a:ext cx="6120680" cy="389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| </a:t>
            </a:r>
            <a:r>
              <a:rPr lang="de-DE" b="1" dirty="0" err="1" smtClean="0">
                <a:latin typeface="Dosis" panose="020B0604020202020204" charset="0"/>
              </a:rPr>
              <a:t>Use</a:t>
            </a:r>
            <a:r>
              <a:rPr lang="de-DE" b="1" dirty="0" smtClean="0">
                <a:latin typeface="Dosis" panose="020B0604020202020204" charset="0"/>
              </a:rPr>
              <a:t> Case | Technologie 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- Risikomanagement</a:t>
            </a:r>
            <a:endParaRPr lang="de-DE" dirty="0"/>
          </a:p>
        </p:txBody>
      </p:sp>
      <p:graphicFrame>
        <p:nvGraphicFramePr>
          <p:cNvPr id="5" name="Shape 206"/>
          <p:cNvGraphicFramePr/>
          <p:nvPr>
            <p:extLst>
              <p:ext uri="{D42A27DB-BD31-4B8C-83A1-F6EECF244321}">
                <p14:modId xmlns:p14="http://schemas.microsoft.com/office/powerpoint/2010/main" val="4086898700"/>
              </p:ext>
            </p:extLst>
          </p:nvPr>
        </p:nvGraphicFramePr>
        <p:xfrm>
          <a:off x="1423200" y="1640681"/>
          <a:ext cx="7109240" cy="28356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392946"/>
                <a:gridCol w="2346547"/>
                <a:gridCol w="2369747"/>
              </a:tblGrid>
              <a:tr h="68615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de-DE" sz="16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Risiko</a:t>
                      </a:r>
                      <a:endParaRPr sz="16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Milderungsstrategie</a:t>
                      </a:r>
                      <a:endParaRPr lang="en" sz="1600" b="1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Risikofaktor</a:t>
                      </a:r>
                      <a:endParaRPr lang="en" sz="1600" b="1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</a:tr>
              <a:tr h="68615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Unerfahrenheit</a:t>
                      </a:r>
                      <a:endParaRPr lang="en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Learning </a:t>
                      </a:r>
                      <a:r>
                        <a:rPr lang="de-DE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by</a:t>
                      </a:r>
                      <a:r>
                        <a:rPr lang="de-DE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de-DE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doing</a:t>
                      </a:r>
                      <a:r>
                        <a:rPr lang="de-DE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Reflexionen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4,2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</a:tr>
              <a:tr h="68615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Unrealistische Deadline</a:t>
                      </a:r>
                      <a:endParaRPr lang="en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zeitliche und strukturierte Planung und Aufgabeneinteilung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4,0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</a:tr>
              <a:tr h="68615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b="1" dirty="0" smtClean="0">
                          <a:sym typeface="Roboto"/>
                        </a:rPr>
                        <a:t>Testen</a:t>
                      </a:r>
                      <a:endParaRPr lang="en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de-DE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Weiterbilden im Bereich des Testens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ym typeface="Roboto"/>
                        </a:rPr>
                        <a:t>2,5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| </a:t>
            </a:r>
            <a:r>
              <a:rPr lang="de-DE" b="1" dirty="0" err="1" smtClean="0">
                <a:latin typeface="Dosis" panose="020B0604020202020204" charset="0"/>
              </a:rPr>
              <a:t>Use</a:t>
            </a:r>
            <a:r>
              <a:rPr lang="de-DE" b="1" dirty="0" smtClean="0">
                <a:latin typeface="Dosis" panose="020B0604020202020204" charset="0"/>
              </a:rPr>
              <a:t> Case | Technologie 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– Overall </a:t>
            </a:r>
            <a:r>
              <a:rPr lang="de-DE" dirty="0" err="1" smtClean="0"/>
              <a:t>Use</a:t>
            </a:r>
            <a:r>
              <a:rPr lang="de-DE" dirty="0" smtClean="0"/>
              <a:t>-Case </a:t>
            </a:r>
            <a:r>
              <a:rPr lang="de-DE" dirty="0" err="1" smtClean="0"/>
              <a:t>Diagram</a:t>
            </a:r>
            <a:endParaRPr lang="de-DE" dirty="0"/>
          </a:p>
        </p:txBody>
      </p:sp>
      <p:pic>
        <p:nvPicPr>
          <p:cNvPr id="2050" name="Picture 2" descr="Overall Use Case Diagram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31590"/>
            <a:ext cx="4464496" cy="378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| </a:t>
            </a:r>
            <a:r>
              <a:rPr lang="de-DE" b="1" dirty="0" err="1" smtClean="0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 smtClean="0">
                <a:latin typeface="Dosis" panose="020B0604020202020204" charset="0"/>
              </a:rPr>
              <a:t>| Technologie 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 Standard-Mode spielen: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de-DE" dirty="0"/>
          </a:p>
        </p:txBody>
      </p:sp>
      <p:pic>
        <p:nvPicPr>
          <p:cNvPr id="19458" name="Picture 2" descr="UCD Standard-Mode spiel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41" b="4558"/>
          <a:stretch/>
        </p:blipFill>
        <p:spPr bwMode="auto">
          <a:xfrm>
            <a:off x="2339752" y="1104252"/>
            <a:ext cx="5040560" cy="38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 smtClean="0">
                <a:latin typeface="Dosis" panose="020B0604020202020204" charset="0"/>
              </a:rPr>
              <a:t> | </a:t>
            </a:r>
            <a:r>
              <a:rPr lang="de-DE" b="1" dirty="0" err="1" smtClean="0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 smtClean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 smtClean="0">
                <a:latin typeface="Dosis" panose="020B0604020202020204" charset="0"/>
              </a:rPr>
              <a:t>| Technologie | Testen | Architektur | Demo</a:t>
            </a:r>
            <a:endParaRPr lang="de-DE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Benutzerdefiniert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C000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Bildschirmpräsentation (16:9)</PresentationFormat>
  <Paragraphs>75</Paragraphs>
  <Slides>22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Wingdings</vt:lpstr>
      <vt:lpstr>Roboto</vt:lpstr>
      <vt:lpstr>Dosis</vt:lpstr>
      <vt:lpstr>William template</vt:lpstr>
      <vt:lpstr>Das zweitbeste Tetris aller Zeiten</vt:lpstr>
      <vt:lpstr>Planung - Teamroles</vt:lpstr>
      <vt:lpstr>Planung - Scrum</vt:lpstr>
      <vt:lpstr>Planung - Scrum: Jira</vt:lpstr>
      <vt:lpstr>Planung - RUP</vt:lpstr>
      <vt:lpstr>Planung - Function Points</vt:lpstr>
      <vt:lpstr>Planung - Risikomanagement</vt:lpstr>
      <vt:lpstr>Use Case – Overall Use-Case Diagram</vt:lpstr>
      <vt:lpstr>Use Case - Standard-Mode spielen: Activity Diagram</vt:lpstr>
      <vt:lpstr>Use Case - Standard-Mode spielen: Mock Up/ Screenshot</vt:lpstr>
      <vt:lpstr>Use Case - Standard-Mode spielen: Mock Up/ Screenshot</vt:lpstr>
      <vt:lpstr>Use Case - Standard-Mode spielen: Mock Up/ Screenshot</vt:lpstr>
      <vt:lpstr>Technologie - Software</vt:lpstr>
      <vt:lpstr>Technologie - Metrics</vt:lpstr>
      <vt:lpstr>Technologie - Metrics</vt:lpstr>
      <vt:lpstr>Testen - Cucumber</vt:lpstr>
      <vt:lpstr>Testen – JUnit</vt:lpstr>
      <vt:lpstr>Architektur - Klassendiagramm</vt:lpstr>
      <vt:lpstr>Architektur - Design Pattern </vt:lpstr>
      <vt:lpstr>Architektur – MVP Model</vt:lpstr>
      <vt:lpstr>Demo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SWIFT</dc:title>
  <dc:creator>Heer, Katharina-Maria (PD PA CI R&amp;D 2)</dc:creator>
  <cp:lastModifiedBy>z003jy6p</cp:lastModifiedBy>
  <cp:revision>28</cp:revision>
  <dcterms:modified xsi:type="dcterms:W3CDTF">2017-06-19T15:34:30Z</dcterms:modified>
</cp:coreProperties>
</file>