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2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06C"/>
    <a:srgbClr val="000000"/>
    <a:srgbClr val="FFFFFF"/>
    <a:srgbClr val="A12283"/>
    <a:srgbClr val="70AD47"/>
    <a:srgbClr val="C00000"/>
    <a:srgbClr val="FF0000"/>
    <a:srgbClr val="E3B494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2" autoAdjust="0"/>
    <p:restoredTop sz="77173" autoAdjust="0"/>
  </p:normalViewPr>
  <p:slideViewPr>
    <p:cSldViewPr snapToGrid="0">
      <p:cViewPr varScale="1">
        <p:scale>
          <a:sx n="76" d="100"/>
          <a:sy n="7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CC68-CB4A-4F96-90B0-2FED7A065C5C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70E8-88E7-463A-9780-02BDCB6C1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5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70E8-88E7-463A-9780-02BDCB6C18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1DDD6B-66D7-4BC8-9D18-0342B39EEBB3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53B49-415E-444F-B5AA-17708080F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1DDD6B-66D7-4BC8-9D18-0342B39EEBB3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53B49-415E-444F-B5AA-17708080F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5125"/>
          <a:stretch/>
        </p:blipFill>
        <p:spPr>
          <a:xfrm>
            <a:off x="0" y="-9526"/>
            <a:ext cx="12192000" cy="686752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992"/>
            <a:ext cx="12204000" cy="6885992"/>
          </a:xfrm>
          <a:prstGeom prst="rect">
            <a:avLst/>
          </a:prstGeom>
          <a:blipFill dpi="0" rotWithShape="1">
            <a:blip r:embed="rId5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1025555" y="6572612"/>
            <a:ext cx="1166445" cy="276999"/>
            <a:chOff x="10290792" y="6471950"/>
            <a:chExt cx="1166445" cy="276999"/>
          </a:xfrm>
        </p:grpSpPr>
        <p:sp>
          <p:nvSpPr>
            <p:cNvPr id="5" name="Rectangle 4"/>
            <p:cNvSpPr/>
            <p:nvPr/>
          </p:nvSpPr>
          <p:spPr>
            <a:xfrm>
              <a:off x="10730756" y="6471950"/>
              <a:ext cx="726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alpha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INSIGHT</a:t>
              </a:r>
              <a:endParaRPr lang="en-GB" sz="10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90792" y="6520705"/>
              <a:ext cx="528356" cy="160827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54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1487" y="557445"/>
            <a:ext cx="2700000" cy="1757660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All new customers for first 6 months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Could progress into any segment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Over index in younger teens</a:t>
            </a:r>
          </a:p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-1" y="-83639"/>
            <a:ext cx="1225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- NEW SHOPPER SEGMENTATION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241488" y="2667179"/>
            <a:ext cx="2700000" cy="1862247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Over index in mint games and accessories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Shop 1-2 times a year, most likely gifting through peak. 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Over index in PEGI 16 or lower.</a:t>
            </a:r>
          </a:p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241488" y="4776567"/>
            <a:ext cx="2700000" cy="1892981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- Spend 80% more than the ‘Average Shopper’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They are engaged with all GAME’s USP especially trade-in and exclusives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They under-index in under 18 year old. </a:t>
            </a:r>
          </a:p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67934" y="557445"/>
            <a:ext cx="2700000" cy="1779296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Only shopped once in 18 months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Low usage of GAME USPs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Over index in Preowned and Toys to life</a:t>
            </a:r>
          </a:p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9107" y="2667179"/>
            <a:ext cx="2748827" cy="1881560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GB" sz="1200" dirty="0">
                <a:solidFill>
                  <a:schemeClr val="bg1"/>
                </a:solidFill>
              </a:rPr>
              <a:t>Buy high value product e.g. console, </a:t>
            </a:r>
            <a:r>
              <a:rPr lang="en-GB" sz="1200" dirty="0" err="1">
                <a:solidFill>
                  <a:schemeClr val="bg1"/>
                </a:solidFill>
              </a:rPr>
              <a:t>Gametronics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-High ATV low ATF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-Mixture of age groups although unlikely to be under 17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67934" y="4776567"/>
            <a:ext cx="2700000" cy="1862791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   Highly engaged</a:t>
            </a:r>
          </a:p>
          <a:p>
            <a:pPr marL="171450" indent="-171450" algn="ctr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Strongly over index in multichannel</a:t>
            </a:r>
          </a:p>
          <a:p>
            <a:pPr marL="171450" indent="-171450" algn="ctr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Shop and spend 3x the average</a:t>
            </a:r>
          </a:p>
          <a:p>
            <a:pPr marL="171450" indent="-171450" algn="ctr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Over-index in  Insomnia attendance</a:t>
            </a: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375222" y="557445"/>
            <a:ext cx="2700000" cy="1814792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High ATF but low ATV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-Over index in digital and toys to life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-Over index in under 17 year olds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-Most likely to use cash as a tender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464471" y="2667179"/>
            <a:ext cx="2610751" cy="1862247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 - Average ATF, ATV and ACV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- Average engagement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375222" y="4776567"/>
            <a:ext cx="2700000" cy="1868835"/>
          </a:xfrm>
          <a:prstGeom prst="rect">
            <a:avLst/>
          </a:prstGeom>
          <a:solidFill>
            <a:srgbClr val="381437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 - On average spend over £1,700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- Strong GAME advocates over indexing in multi- channel, GAME USPs  and attending Insomnia.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- GAME likely to be 100% share of wallet</a:t>
            </a:r>
          </a:p>
          <a:p>
            <a:pPr marL="171450" indent="-171450" algn="ctr">
              <a:buFontTx/>
              <a:buChar char="-"/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1487" y="2321548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6%	Val: 4%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67934" y="2321548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24%	Val: 3%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375222" y="2321548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8%	Val: 4%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241488" y="4429767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28%	Val: 10%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267934" y="4429567"/>
            <a:ext cx="2700000" cy="2882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10%	Val: 17%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375222" y="4429767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11%	Val: 12%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241488" y="6531872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6%	Val: 11%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267934" y="6511632"/>
            <a:ext cx="2700000" cy="30824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7%	Val: 27%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375222" y="6531872"/>
            <a:ext cx="2700000" cy="288000"/>
          </a:xfrm>
          <a:prstGeom prst="rect">
            <a:avLst/>
          </a:prstGeom>
          <a:solidFill>
            <a:schemeClr val="tx1"/>
          </a:solidFill>
          <a:ln>
            <a:solidFill>
              <a:srgbClr val="642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Vol: 1%	Val: 11%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86185" y="559297"/>
            <a:ext cx="2052905" cy="2052905"/>
            <a:chOff x="5487623" y="4483492"/>
            <a:chExt cx="2052905" cy="2052905"/>
          </a:xfrm>
        </p:grpSpPr>
        <p:sp>
          <p:nvSpPr>
            <p:cNvPr id="93" name="Oval 92"/>
            <p:cNvSpPr/>
            <p:nvPr/>
          </p:nvSpPr>
          <p:spPr>
            <a:xfrm>
              <a:off x="5487623" y="4483492"/>
              <a:ext cx="2052905" cy="205290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999191" y="4761432"/>
              <a:ext cx="1029769" cy="1497024"/>
              <a:chOff x="2555613" y="661655"/>
              <a:chExt cx="1029769" cy="149702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677601" y="661655"/>
                <a:ext cx="785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GAME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555613" y="1789347"/>
                <a:ext cx="102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ROOKIES</a:t>
                </a:r>
              </a:p>
            </p:txBody>
          </p:sp>
          <p:sp>
            <p:nvSpPr>
              <p:cNvPr id="97" name="5-Point Star 96"/>
              <p:cNvSpPr/>
              <p:nvPr/>
            </p:nvSpPr>
            <p:spPr>
              <a:xfrm>
                <a:off x="2797336" y="1097441"/>
                <a:ext cx="573583" cy="573583"/>
              </a:xfrm>
              <a:prstGeom prst="star5">
                <a:avLst/>
              </a:prstGeom>
              <a:noFill/>
              <a:ln>
                <a:solidFill>
                  <a:schemeClr val="accent4"/>
                </a:solidFill>
              </a:ln>
              <a:effectLst>
                <a:glow rad="63500">
                  <a:srgbClr val="A5A5A5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37869" y="1240860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E4B697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  <a:endParaRPr lang="en-GB" sz="1600" dirty="0">
                  <a:ln w="9525">
                    <a:solidFill>
                      <a:srgbClr val="E4B697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204089" y="559297"/>
            <a:ext cx="2052905" cy="2052905"/>
            <a:chOff x="989151" y="4622113"/>
            <a:chExt cx="2052905" cy="2052905"/>
          </a:xfrm>
          <a:solidFill>
            <a:srgbClr val="000000"/>
          </a:solidFill>
        </p:grpSpPr>
        <p:sp>
          <p:nvSpPr>
            <p:cNvPr id="24" name="Oval 23"/>
            <p:cNvSpPr/>
            <p:nvPr/>
          </p:nvSpPr>
          <p:spPr>
            <a:xfrm>
              <a:off x="989151" y="4622113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2789" y="4900053"/>
              <a:ext cx="1825629" cy="1497024"/>
              <a:chOff x="5360368" y="730806"/>
              <a:chExt cx="1825629" cy="1497024"/>
            </a:xfrm>
            <a:grpFill/>
          </p:grpSpPr>
          <p:pic>
            <p:nvPicPr>
              <p:cNvPr id="26" name="Picture 2" descr="Image result for handshak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2066" y="1298072"/>
                <a:ext cx="1122231" cy="561116"/>
              </a:xfrm>
              <a:prstGeom prst="rect">
                <a:avLst/>
              </a:prstGeom>
              <a:grpFill/>
              <a:effectLst>
                <a:glow rad="63500">
                  <a:srgbClr val="A5A5A5">
                    <a:alpha val="20000"/>
                  </a:srgbClr>
                </a:glow>
              </a:effectLst>
              <a:extLst/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04847" y="730806"/>
                <a:ext cx="936668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E3B49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CASUAL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60368" y="1858498"/>
                <a:ext cx="182562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E3B49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ACQUAINTANCES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28750" y="986404"/>
                <a:ext cx="28886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E4B697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endParaRPr lang="en-GB" sz="1600" dirty="0">
                  <a:ln w="9525">
                    <a:solidFill>
                      <a:srgbClr val="E4B697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583" y="559297"/>
            <a:ext cx="2052905" cy="2052905"/>
            <a:chOff x="2738862" y="1844734"/>
            <a:chExt cx="2052905" cy="2052905"/>
          </a:xfrm>
        </p:grpSpPr>
        <p:sp>
          <p:nvSpPr>
            <p:cNvPr id="38" name="Oval 37"/>
            <p:cNvSpPr/>
            <p:nvPr/>
          </p:nvSpPr>
          <p:spPr>
            <a:xfrm>
              <a:off x="2738862" y="1844734"/>
              <a:ext cx="2052905" cy="205290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67651" y="2122674"/>
              <a:ext cx="1195327" cy="1497024"/>
              <a:chOff x="8356467" y="730806"/>
              <a:chExt cx="1195327" cy="1497024"/>
            </a:xfrm>
          </p:grpSpPr>
          <p:pic>
            <p:nvPicPr>
              <p:cNvPr id="40" name="Picture 8" descr="Image result for pocke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167" y="1042054"/>
                <a:ext cx="737926" cy="836237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8485092" y="730806"/>
                <a:ext cx="938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2A1A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POCKET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56467" y="1858498"/>
                <a:ext cx="1195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2A1A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REGULARS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809699" y="1116455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A5A5A5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endParaRPr lang="en-GB" sz="1600" dirty="0">
                  <a:ln w="9525">
                    <a:solidFill>
                      <a:srgbClr val="A5A5A5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86185" y="2669217"/>
            <a:ext cx="2052905" cy="2052905"/>
            <a:chOff x="2427744" y="4233756"/>
            <a:chExt cx="2052905" cy="2052905"/>
          </a:xfrm>
        </p:grpSpPr>
        <p:sp>
          <p:nvSpPr>
            <p:cNvPr id="45" name="Oval 44"/>
            <p:cNvSpPr/>
            <p:nvPr/>
          </p:nvSpPr>
          <p:spPr>
            <a:xfrm>
              <a:off x="2427744" y="4233756"/>
              <a:ext cx="2052905" cy="205290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735089" y="4511696"/>
              <a:ext cx="1438214" cy="1497024"/>
              <a:chOff x="2896946" y="2791676"/>
              <a:chExt cx="1438214" cy="1497024"/>
            </a:xfrm>
          </p:grpSpPr>
          <p:pic>
            <p:nvPicPr>
              <p:cNvPr id="47" name="Picture 46" descr="Image result for travel bag icon 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0496" y="3136386"/>
                <a:ext cx="731114" cy="731114"/>
              </a:xfrm>
              <a:custGeom>
                <a:avLst/>
                <a:gdLst>
                  <a:gd name="connsiteX0" fmla="*/ 365557 w 731114"/>
                  <a:gd name="connsiteY0" fmla="*/ 251337 h 731114"/>
                  <a:gd name="connsiteX1" fmla="*/ 196280 w 731114"/>
                  <a:gd name="connsiteY1" fmla="*/ 420614 h 731114"/>
                  <a:gd name="connsiteX2" fmla="*/ 365557 w 731114"/>
                  <a:gd name="connsiteY2" fmla="*/ 589891 h 731114"/>
                  <a:gd name="connsiteX3" fmla="*/ 534834 w 731114"/>
                  <a:gd name="connsiteY3" fmla="*/ 420614 h 731114"/>
                  <a:gd name="connsiteX4" fmla="*/ 365557 w 731114"/>
                  <a:gd name="connsiteY4" fmla="*/ 251337 h 731114"/>
                  <a:gd name="connsiteX5" fmla="*/ 0 w 731114"/>
                  <a:gd name="connsiteY5" fmla="*/ 0 h 731114"/>
                  <a:gd name="connsiteX6" fmla="*/ 731114 w 731114"/>
                  <a:gd name="connsiteY6" fmla="*/ 0 h 731114"/>
                  <a:gd name="connsiteX7" fmla="*/ 731114 w 731114"/>
                  <a:gd name="connsiteY7" fmla="*/ 731114 h 731114"/>
                  <a:gd name="connsiteX8" fmla="*/ 0 w 731114"/>
                  <a:gd name="connsiteY8" fmla="*/ 731114 h 73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1114" h="731114">
                    <a:moveTo>
                      <a:pt x="365557" y="251337"/>
                    </a:moveTo>
                    <a:cubicBezTo>
                      <a:pt x="272068" y="251337"/>
                      <a:pt x="196280" y="327125"/>
                      <a:pt x="196280" y="420614"/>
                    </a:cubicBezTo>
                    <a:cubicBezTo>
                      <a:pt x="196280" y="514103"/>
                      <a:pt x="272068" y="589891"/>
                      <a:pt x="365557" y="589891"/>
                    </a:cubicBezTo>
                    <a:cubicBezTo>
                      <a:pt x="459046" y="589891"/>
                      <a:pt x="534834" y="514103"/>
                      <a:pt x="534834" y="420614"/>
                    </a:cubicBezTo>
                    <a:cubicBezTo>
                      <a:pt x="534834" y="327125"/>
                      <a:pt x="459046" y="251337"/>
                      <a:pt x="365557" y="251337"/>
                    </a:cubicBezTo>
                    <a:close/>
                    <a:moveTo>
                      <a:pt x="0" y="0"/>
                    </a:moveTo>
                    <a:lnTo>
                      <a:pt x="731114" y="0"/>
                    </a:lnTo>
                    <a:lnTo>
                      <a:pt x="731114" y="731114"/>
                    </a:lnTo>
                    <a:lnTo>
                      <a:pt x="0" y="731114"/>
                    </a:lnTo>
                    <a:close/>
                  </a:path>
                </a:pathLst>
              </a:cu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2896946" y="2791676"/>
                <a:ext cx="1438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OCCASIONAL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73597" y="3919368"/>
                <a:ext cx="1084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TRIPPERS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471622" y="337786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endParaRPr lang="en-GB" sz="1600" dirty="0">
                  <a:ln w="9525">
                    <a:solidFill>
                      <a:srgbClr val="75E6FF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4204089" y="2669217"/>
            <a:ext cx="2052905" cy="2052905"/>
            <a:chOff x="7306906" y="4425626"/>
            <a:chExt cx="2052905" cy="2052905"/>
          </a:xfrm>
          <a:solidFill>
            <a:schemeClr val="tx1"/>
          </a:solidFill>
        </p:grpSpPr>
        <p:sp>
          <p:nvSpPr>
            <p:cNvPr id="52" name="Oval 51"/>
            <p:cNvSpPr/>
            <p:nvPr/>
          </p:nvSpPr>
          <p:spPr>
            <a:xfrm>
              <a:off x="7306906" y="4425626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660449" y="4703566"/>
              <a:ext cx="1345818" cy="1497024"/>
              <a:chOff x="5600271" y="2791676"/>
              <a:chExt cx="1345818" cy="1497024"/>
            </a:xfrm>
            <a:grpFill/>
          </p:grpSpPr>
          <p:pic>
            <p:nvPicPr>
              <p:cNvPr id="54" name="Picture 16" descr="Image result for money icon 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rgbClr val="A9D18E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3271" y="3136386"/>
                <a:ext cx="739819" cy="739819"/>
              </a:xfrm>
              <a:prstGeom prst="rect">
                <a:avLst/>
              </a:prstGeom>
              <a:grpFill/>
              <a:effectLst>
                <a:glow rad="63500">
                  <a:srgbClr val="A5A5A5">
                    <a:alpha val="20000"/>
                  </a:srgbClr>
                </a:glow>
              </a:effectLst>
              <a:extLst/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5841010" y="2791676"/>
                <a:ext cx="864340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SINGLE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600271" y="3919368"/>
                <a:ext cx="1345818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SPLURGER’S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82904" y="3445790"/>
                <a:ext cx="28886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5</a:t>
                </a:r>
                <a:endParaRPr lang="en-GB" sz="1600" dirty="0">
                  <a:ln w="9525">
                    <a:solidFill>
                      <a:srgbClr val="A9D18E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321422" y="2669217"/>
            <a:ext cx="2052905" cy="2052905"/>
            <a:chOff x="4866894" y="2882910"/>
            <a:chExt cx="2052905" cy="2052905"/>
          </a:xfrm>
          <a:solidFill>
            <a:schemeClr val="tx1"/>
          </a:solidFill>
        </p:grpSpPr>
        <p:sp>
          <p:nvSpPr>
            <p:cNvPr id="59" name="Oval 58"/>
            <p:cNvSpPr/>
            <p:nvPr/>
          </p:nvSpPr>
          <p:spPr>
            <a:xfrm>
              <a:off x="4866894" y="2882910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297990" y="3160850"/>
              <a:ext cx="1190712" cy="1497024"/>
              <a:chOff x="8361082" y="2791676"/>
              <a:chExt cx="1190712" cy="1497024"/>
            </a:xfrm>
            <a:grpFill/>
          </p:grpSpPr>
          <p:pic>
            <p:nvPicPr>
              <p:cNvPr id="61" name="Picture 18" descr="Image result for basket icon 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A1228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891" y="3147641"/>
                <a:ext cx="785094" cy="785094"/>
              </a:xfrm>
              <a:prstGeom prst="rect">
                <a:avLst/>
              </a:prstGeom>
              <a:grpFill/>
              <a:effectLst>
                <a:glow rad="63500">
                  <a:srgbClr val="A5A5A5">
                    <a:alpha val="20000"/>
                  </a:srgbClr>
                </a:glow>
              </a:effectLst>
              <a:extLst/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8412988" y="2791676"/>
                <a:ext cx="1086901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AVERAGE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61082" y="3919368"/>
                <a:ext cx="1190712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SHOPPERS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812007" y="3091394"/>
                <a:ext cx="28886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6</a:t>
                </a:r>
                <a:endParaRPr lang="en-GB" sz="1600" dirty="0">
                  <a:ln w="9525">
                    <a:solidFill>
                      <a:schemeClr val="bg1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8348772" y="4772988"/>
            <a:ext cx="2052905" cy="2052905"/>
            <a:chOff x="9018656" y="249298"/>
            <a:chExt cx="2052905" cy="2052905"/>
          </a:xfrm>
          <a:solidFill>
            <a:schemeClr val="tx1"/>
          </a:solidFill>
        </p:grpSpPr>
        <p:sp>
          <p:nvSpPr>
            <p:cNvPr id="81" name="Oval 80"/>
            <p:cNvSpPr/>
            <p:nvPr/>
          </p:nvSpPr>
          <p:spPr>
            <a:xfrm>
              <a:off x="9018656" y="249298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423882" y="530341"/>
              <a:ext cx="1242452" cy="1490818"/>
              <a:chOff x="8290348" y="4632066"/>
              <a:chExt cx="1242452" cy="1490818"/>
            </a:xfrm>
            <a:grpFill/>
          </p:grpSpPr>
          <p:sp>
            <p:nvSpPr>
              <p:cNvPr id="83" name="Rectangle 82"/>
              <p:cNvSpPr/>
              <p:nvPr/>
            </p:nvSpPr>
            <p:spPr>
              <a:xfrm>
                <a:off x="8290348" y="4632066"/>
                <a:ext cx="1242452" cy="36933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0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TOP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290348" y="5753552"/>
                <a:ext cx="1242452" cy="36933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0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ELITE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449413" y="5139316"/>
                <a:ext cx="924323" cy="527426"/>
                <a:chOff x="8449413" y="5139316"/>
                <a:chExt cx="924323" cy="527426"/>
              </a:xfrm>
              <a:grpFill/>
            </p:grpSpPr>
            <p:sp>
              <p:nvSpPr>
                <p:cNvPr id="87" name="Chevron 86"/>
                <p:cNvSpPr/>
                <p:nvPr/>
              </p:nvSpPr>
              <p:spPr>
                <a:xfrm rot="5400000">
                  <a:off x="8680475" y="5012337"/>
                  <a:ext cx="462198" cy="716156"/>
                </a:xfrm>
                <a:prstGeom prst="chevron">
                  <a:avLst>
                    <a:gd name="adj" fmla="val 34260"/>
                  </a:avLst>
                </a:prstGeom>
                <a:grpFill/>
                <a:ln w="19050">
                  <a:solidFill>
                    <a:srgbClr val="FF0000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5-Point Star 87"/>
                <p:cNvSpPr/>
                <p:nvPr/>
              </p:nvSpPr>
              <p:spPr>
                <a:xfrm>
                  <a:off x="8449413" y="5411500"/>
                  <a:ext cx="255241" cy="255241"/>
                </a:xfrm>
                <a:prstGeom prst="star5">
                  <a:avLst/>
                </a:prstGeom>
                <a:grp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5-Point Star 88"/>
                <p:cNvSpPr/>
                <p:nvPr/>
              </p:nvSpPr>
              <p:spPr>
                <a:xfrm>
                  <a:off x="9118495" y="5411501"/>
                  <a:ext cx="255241" cy="255241"/>
                </a:xfrm>
                <a:prstGeom prst="star5">
                  <a:avLst/>
                </a:prstGeom>
                <a:grp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5-Point Star 89"/>
                <p:cNvSpPr/>
                <p:nvPr/>
              </p:nvSpPr>
              <p:spPr>
                <a:xfrm>
                  <a:off x="8830272" y="5330198"/>
                  <a:ext cx="162604" cy="162604"/>
                </a:xfrm>
                <a:prstGeom prst="star5">
                  <a:avLst/>
                </a:prstGeom>
                <a:grp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8767143" y="4920953"/>
                <a:ext cx="288862" cy="33855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chemeClr val="accent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9</a:t>
                </a:r>
                <a:endParaRPr lang="en-GB" sz="1600" dirty="0">
                  <a:ln w="9525">
                    <a:solidFill>
                      <a:schemeClr val="accent4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217202" y="4772988"/>
            <a:ext cx="2052905" cy="2052905"/>
            <a:chOff x="7680307" y="1107328"/>
            <a:chExt cx="2052905" cy="2052905"/>
          </a:xfrm>
          <a:solidFill>
            <a:schemeClr val="tx1"/>
          </a:solidFill>
        </p:grpSpPr>
        <p:sp>
          <p:nvSpPr>
            <p:cNvPr id="73" name="Oval 72"/>
            <p:cNvSpPr/>
            <p:nvPr/>
          </p:nvSpPr>
          <p:spPr>
            <a:xfrm>
              <a:off x="7680307" y="1107328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118617" y="1385268"/>
              <a:ext cx="1176284" cy="1497024"/>
              <a:chOff x="5660389" y="4625860"/>
              <a:chExt cx="1176284" cy="1497024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5716174" y="4625860"/>
                <a:ext cx="1064715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BIG TIME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660389" y="5753552"/>
                <a:ext cx="1176284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SPENDERS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870658" y="4995192"/>
                <a:ext cx="755746" cy="75574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  <a:effectLst>
                <a:glow rad="63500">
                  <a:srgbClr val="A5A5A5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rgbClr val="2DD7FF"/>
                    </a:solidFill>
                  </a:ln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997521" y="5122055"/>
                <a:ext cx="502020" cy="502020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  <a:effectLst>
                <a:glow rad="63500">
                  <a:srgbClr val="A5A5A5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rgbClr val="2DD7FF"/>
                    </a:solidFill>
                  </a:ln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078452" y="5150402"/>
                <a:ext cx="340158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8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95222" y="4772988"/>
            <a:ext cx="2052905" cy="2052905"/>
            <a:chOff x="6235884" y="2126252"/>
            <a:chExt cx="2052905" cy="2052905"/>
          </a:xfrm>
          <a:solidFill>
            <a:schemeClr val="tx1"/>
          </a:solidFill>
        </p:grpSpPr>
        <p:sp>
          <p:nvSpPr>
            <p:cNvPr id="66" name="Oval 65"/>
            <p:cNvSpPr/>
            <p:nvPr/>
          </p:nvSpPr>
          <p:spPr>
            <a:xfrm>
              <a:off x="6235884" y="2126252"/>
              <a:ext cx="2052905" cy="2052905"/>
            </a:xfrm>
            <a:prstGeom prst="ellipse">
              <a:avLst/>
            </a:prstGeom>
            <a:grpFill/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92546" y="2404192"/>
              <a:ext cx="1739580" cy="1497024"/>
              <a:chOff x="2757346" y="4625860"/>
              <a:chExt cx="1739580" cy="1497024"/>
            </a:xfrm>
            <a:grpFill/>
          </p:grpSpPr>
          <p:pic>
            <p:nvPicPr>
              <p:cNvPr id="68" name="Picture 20" descr="Related image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290414" y="4991025"/>
                <a:ext cx="682653" cy="682653"/>
              </a:xfrm>
              <a:prstGeom prst="rect">
                <a:avLst/>
              </a:prstGeom>
              <a:grpFill/>
              <a:effectLst>
                <a:glow rad="63500">
                  <a:srgbClr val="A5A5A5">
                    <a:alpha val="20000"/>
                  </a:srgbClr>
                </a:glow>
              </a:effectLst>
              <a:extLst/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2757346" y="4625860"/>
                <a:ext cx="173958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MIDDLEWEIGHT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38998" y="5753552"/>
                <a:ext cx="1176284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SPENDERS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546949" y="5147685"/>
                <a:ext cx="301685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0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84994" y="6369006"/>
            <a:ext cx="93956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2969" y="5593408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84994" y="4817812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4994" y="4042216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4994" y="3266620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4994" y="2491024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2969" y="1715428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4994" y="939832"/>
            <a:ext cx="9395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4994" y="939832"/>
            <a:ext cx="0" cy="542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59453" y="931090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3912" y="920230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08371" y="939832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2830" y="931090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57289" y="939832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31748" y="931090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06207" y="944378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80664" y="939832"/>
            <a:ext cx="0" cy="54291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5242" y="642556"/>
            <a:ext cx="12195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Frequency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05685" y="6199729"/>
            <a:ext cx="12513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9151" y="4622113"/>
            <a:ext cx="2052905" cy="2052905"/>
            <a:chOff x="989151" y="4622113"/>
            <a:chExt cx="2052905" cy="2052905"/>
          </a:xfrm>
        </p:grpSpPr>
        <p:sp>
          <p:nvSpPr>
            <p:cNvPr id="24" name="Oval 23"/>
            <p:cNvSpPr/>
            <p:nvPr/>
          </p:nvSpPr>
          <p:spPr>
            <a:xfrm>
              <a:off x="989151" y="4622113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2789" y="4900053"/>
              <a:ext cx="1825629" cy="1497024"/>
              <a:chOff x="5360368" y="730806"/>
              <a:chExt cx="1825629" cy="1497024"/>
            </a:xfrm>
          </p:grpSpPr>
          <p:pic>
            <p:nvPicPr>
              <p:cNvPr id="26" name="Picture 2" descr="Image result for handshak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2066" y="1298072"/>
                <a:ext cx="1122231" cy="561116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04847" y="730806"/>
                <a:ext cx="936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E3B49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CASUAL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360368" y="1858498"/>
                <a:ext cx="1825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E3B49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ACQUAINTANCES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28750" y="986404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E4B697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endParaRPr lang="en-GB" sz="1600" dirty="0">
                  <a:ln w="9525">
                    <a:solidFill>
                      <a:srgbClr val="E4B697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074948" y="1844734"/>
            <a:ext cx="2052905" cy="2052905"/>
            <a:chOff x="2738862" y="1844734"/>
            <a:chExt cx="2052905" cy="2052905"/>
          </a:xfrm>
        </p:grpSpPr>
        <p:sp>
          <p:nvSpPr>
            <p:cNvPr id="38" name="Oval 37"/>
            <p:cNvSpPr/>
            <p:nvPr/>
          </p:nvSpPr>
          <p:spPr>
            <a:xfrm>
              <a:off x="2738862" y="1844734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67651" y="2122674"/>
              <a:ext cx="1195327" cy="1497024"/>
              <a:chOff x="8356467" y="730806"/>
              <a:chExt cx="1195327" cy="1497024"/>
            </a:xfrm>
          </p:grpSpPr>
          <p:pic>
            <p:nvPicPr>
              <p:cNvPr id="40" name="Picture 8" descr="Image result for pocke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167" y="1042054"/>
                <a:ext cx="737926" cy="836237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8485092" y="730806"/>
                <a:ext cx="938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2A1A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POCKET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56467" y="1858498"/>
                <a:ext cx="1195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2A1A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REGULARS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809699" y="1116455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A5A5A5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endParaRPr lang="en-GB" sz="1600" dirty="0">
                  <a:ln w="9525">
                    <a:solidFill>
                      <a:srgbClr val="A5A5A5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427744" y="4233756"/>
            <a:ext cx="2052905" cy="2052905"/>
            <a:chOff x="2427744" y="4233756"/>
            <a:chExt cx="2052905" cy="2052905"/>
          </a:xfrm>
        </p:grpSpPr>
        <p:sp>
          <p:nvSpPr>
            <p:cNvPr id="45" name="Oval 44"/>
            <p:cNvSpPr/>
            <p:nvPr/>
          </p:nvSpPr>
          <p:spPr>
            <a:xfrm>
              <a:off x="2427744" y="4233756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735089" y="4511696"/>
              <a:ext cx="1438214" cy="1497024"/>
              <a:chOff x="2896946" y="2791676"/>
              <a:chExt cx="1438214" cy="1497024"/>
            </a:xfrm>
          </p:grpSpPr>
          <p:pic>
            <p:nvPicPr>
              <p:cNvPr id="47" name="Picture 46" descr="Image result for travel bag icon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0496" y="3136386"/>
                <a:ext cx="731114" cy="731114"/>
              </a:xfrm>
              <a:custGeom>
                <a:avLst/>
                <a:gdLst>
                  <a:gd name="connsiteX0" fmla="*/ 365557 w 731114"/>
                  <a:gd name="connsiteY0" fmla="*/ 251337 h 731114"/>
                  <a:gd name="connsiteX1" fmla="*/ 196280 w 731114"/>
                  <a:gd name="connsiteY1" fmla="*/ 420614 h 731114"/>
                  <a:gd name="connsiteX2" fmla="*/ 365557 w 731114"/>
                  <a:gd name="connsiteY2" fmla="*/ 589891 h 731114"/>
                  <a:gd name="connsiteX3" fmla="*/ 534834 w 731114"/>
                  <a:gd name="connsiteY3" fmla="*/ 420614 h 731114"/>
                  <a:gd name="connsiteX4" fmla="*/ 365557 w 731114"/>
                  <a:gd name="connsiteY4" fmla="*/ 251337 h 731114"/>
                  <a:gd name="connsiteX5" fmla="*/ 0 w 731114"/>
                  <a:gd name="connsiteY5" fmla="*/ 0 h 731114"/>
                  <a:gd name="connsiteX6" fmla="*/ 731114 w 731114"/>
                  <a:gd name="connsiteY6" fmla="*/ 0 h 731114"/>
                  <a:gd name="connsiteX7" fmla="*/ 731114 w 731114"/>
                  <a:gd name="connsiteY7" fmla="*/ 731114 h 731114"/>
                  <a:gd name="connsiteX8" fmla="*/ 0 w 731114"/>
                  <a:gd name="connsiteY8" fmla="*/ 731114 h 73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1114" h="731114">
                    <a:moveTo>
                      <a:pt x="365557" y="251337"/>
                    </a:moveTo>
                    <a:cubicBezTo>
                      <a:pt x="272068" y="251337"/>
                      <a:pt x="196280" y="327125"/>
                      <a:pt x="196280" y="420614"/>
                    </a:cubicBezTo>
                    <a:cubicBezTo>
                      <a:pt x="196280" y="514103"/>
                      <a:pt x="272068" y="589891"/>
                      <a:pt x="365557" y="589891"/>
                    </a:cubicBezTo>
                    <a:cubicBezTo>
                      <a:pt x="459046" y="589891"/>
                      <a:pt x="534834" y="514103"/>
                      <a:pt x="534834" y="420614"/>
                    </a:cubicBezTo>
                    <a:cubicBezTo>
                      <a:pt x="534834" y="327125"/>
                      <a:pt x="459046" y="251337"/>
                      <a:pt x="365557" y="251337"/>
                    </a:cubicBezTo>
                    <a:close/>
                    <a:moveTo>
                      <a:pt x="0" y="0"/>
                    </a:moveTo>
                    <a:lnTo>
                      <a:pt x="731114" y="0"/>
                    </a:lnTo>
                    <a:lnTo>
                      <a:pt x="731114" y="731114"/>
                    </a:lnTo>
                    <a:lnTo>
                      <a:pt x="0" y="731114"/>
                    </a:lnTo>
                    <a:close/>
                  </a:path>
                </a:pathLst>
              </a:cu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2896946" y="2791676"/>
                <a:ext cx="1438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OCCASIONAL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73597" y="3919368"/>
                <a:ext cx="1084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TRIPPERS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471622" y="337786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75E6FF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endParaRPr lang="en-GB" sz="1600" dirty="0">
                  <a:ln w="9525">
                    <a:solidFill>
                      <a:srgbClr val="75E6FF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306906" y="4425626"/>
            <a:ext cx="2052905" cy="2052905"/>
            <a:chOff x="7306906" y="4425626"/>
            <a:chExt cx="2052905" cy="2052905"/>
          </a:xfrm>
        </p:grpSpPr>
        <p:sp>
          <p:nvSpPr>
            <p:cNvPr id="52" name="Oval 51"/>
            <p:cNvSpPr/>
            <p:nvPr/>
          </p:nvSpPr>
          <p:spPr>
            <a:xfrm>
              <a:off x="7306906" y="4425626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660449" y="4703566"/>
              <a:ext cx="1345818" cy="1497024"/>
              <a:chOff x="5600271" y="2791676"/>
              <a:chExt cx="1345818" cy="1497024"/>
            </a:xfrm>
          </p:grpSpPr>
          <p:pic>
            <p:nvPicPr>
              <p:cNvPr id="54" name="Picture 16" descr="Image result for money icon 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rgbClr val="A9D18E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3271" y="3136386"/>
                <a:ext cx="739819" cy="739819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5841010" y="2791676"/>
                <a:ext cx="864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SINGLE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600271" y="3919368"/>
                <a:ext cx="1345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SPLURGER’S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82904" y="3445790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rgbClr val="A9D18E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5</a:t>
                </a:r>
                <a:endParaRPr lang="en-GB" sz="1600" dirty="0">
                  <a:ln w="9525">
                    <a:solidFill>
                      <a:srgbClr val="A9D18E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866894" y="2798968"/>
            <a:ext cx="2052905" cy="2052905"/>
            <a:chOff x="4866894" y="2882910"/>
            <a:chExt cx="2052905" cy="2052905"/>
          </a:xfrm>
        </p:grpSpPr>
        <p:sp>
          <p:nvSpPr>
            <p:cNvPr id="59" name="Oval 58"/>
            <p:cNvSpPr/>
            <p:nvPr/>
          </p:nvSpPr>
          <p:spPr>
            <a:xfrm>
              <a:off x="4866894" y="2882910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297990" y="3160850"/>
              <a:ext cx="1190712" cy="1497024"/>
              <a:chOff x="8361082" y="2791676"/>
              <a:chExt cx="1190712" cy="1497024"/>
            </a:xfrm>
          </p:grpSpPr>
          <p:pic>
            <p:nvPicPr>
              <p:cNvPr id="61" name="Picture 18" descr="Image result for basket icon 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rgbClr val="A1228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891" y="3147641"/>
                <a:ext cx="785094" cy="785094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8412988" y="2791676"/>
                <a:ext cx="1086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AVERAGE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61082" y="3919368"/>
                <a:ext cx="1190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SHOPPERS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812007" y="3091394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chemeClr val="bg1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6</a:t>
                </a:r>
                <a:endParaRPr lang="en-GB" sz="1600" dirty="0">
                  <a:ln w="9525">
                    <a:solidFill>
                      <a:schemeClr val="bg1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235884" y="2126252"/>
            <a:ext cx="2052905" cy="2052905"/>
            <a:chOff x="6235884" y="2126252"/>
            <a:chExt cx="2052905" cy="2052905"/>
          </a:xfrm>
        </p:grpSpPr>
        <p:sp>
          <p:nvSpPr>
            <p:cNvPr id="66" name="Oval 65"/>
            <p:cNvSpPr/>
            <p:nvPr/>
          </p:nvSpPr>
          <p:spPr>
            <a:xfrm>
              <a:off x="6235884" y="2126252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92546" y="2404192"/>
              <a:ext cx="1739580" cy="1497024"/>
              <a:chOff x="2757346" y="4625860"/>
              <a:chExt cx="1739580" cy="1497024"/>
            </a:xfrm>
          </p:grpSpPr>
          <p:pic>
            <p:nvPicPr>
              <p:cNvPr id="68" name="Picture 20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290414" y="4991025"/>
                <a:ext cx="682653" cy="682653"/>
              </a:xfrm>
              <a:prstGeom prst="rect">
                <a:avLst/>
              </a:prstGeom>
              <a:noFill/>
              <a:effectLst>
                <a:glow rad="63500">
                  <a:srgbClr val="A5A5A5">
                    <a:alpha val="20000"/>
                  </a:srgb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2757346" y="4625860"/>
                <a:ext cx="1739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MIDDLEWEIGHT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38998" y="5753552"/>
                <a:ext cx="117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SPENDERS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546949" y="5147685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C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7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7680307" y="1107328"/>
            <a:ext cx="2052905" cy="2052905"/>
            <a:chOff x="7680307" y="1107328"/>
            <a:chExt cx="2052905" cy="2052905"/>
          </a:xfrm>
        </p:grpSpPr>
        <p:sp>
          <p:nvSpPr>
            <p:cNvPr id="73" name="Oval 72"/>
            <p:cNvSpPr/>
            <p:nvPr/>
          </p:nvSpPr>
          <p:spPr>
            <a:xfrm>
              <a:off x="7680307" y="1107328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118617" y="1385268"/>
              <a:ext cx="1176284" cy="1497024"/>
              <a:chOff x="5660389" y="4625860"/>
              <a:chExt cx="1176284" cy="149702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716174" y="4625860"/>
                <a:ext cx="1064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BIG TIME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660389" y="5753552"/>
                <a:ext cx="117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SPENDERS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870658" y="4995192"/>
                <a:ext cx="755746" cy="755746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63500">
                  <a:srgbClr val="A5A5A5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rgbClr val="2DD7FF"/>
                    </a:solidFill>
                  </a:ln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997521" y="5122055"/>
                <a:ext cx="502020" cy="50202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63500">
                  <a:srgbClr val="A5A5A5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rgbClr val="2DD7FF"/>
                    </a:solidFill>
                  </a:ln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078452" y="5150402"/>
                <a:ext cx="340158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n w="9525">
                      <a:solidFill>
                        <a:srgbClr val="00B0F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8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9018656" y="249298"/>
            <a:ext cx="2052905" cy="2052905"/>
            <a:chOff x="9018656" y="249298"/>
            <a:chExt cx="2052905" cy="2052905"/>
          </a:xfrm>
        </p:grpSpPr>
        <p:sp>
          <p:nvSpPr>
            <p:cNvPr id="81" name="Oval 80"/>
            <p:cNvSpPr/>
            <p:nvPr/>
          </p:nvSpPr>
          <p:spPr>
            <a:xfrm>
              <a:off x="9018656" y="249298"/>
              <a:ext cx="2052905" cy="2052905"/>
            </a:xfrm>
            <a:prstGeom prst="ellipse">
              <a:avLst/>
            </a:prstGeom>
            <a:solidFill>
              <a:schemeClr val="tx1">
                <a:alpha val="30196"/>
              </a:schemeClr>
            </a:solidFill>
            <a:ln>
              <a:solidFill>
                <a:srgbClr val="4F1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423882" y="530341"/>
              <a:ext cx="1242452" cy="1490818"/>
              <a:chOff x="8290348" y="4632066"/>
              <a:chExt cx="1242452" cy="149081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8290348" y="4632066"/>
                <a:ext cx="12424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0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TOP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290348" y="5753552"/>
                <a:ext cx="12424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n w="9525">
                      <a:solidFill>
                        <a:srgbClr val="FF0000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ELITE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449413" y="5139316"/>
                <a:ext cx="924323" cy="527426"/>
                <a:chOff x="8449413" y="5139316"/>
                <a:chExt cx="924323" cy="527426"/>
              </a:xfrm>
            </p:grpSpPr>
            <p:sp>
              <p:nvSpPr>
                <p:cNvPr id="87" name="Chevron 86"/>
                <p:cNvSpPr/>
                <p:nvPr/>
              </p:nvSpPr>
              <p:spPr>
                <a:xfrm rot="5400000">
                  <a:off x="8680475" y="5012337"/>
                  <a:ext cx="462198" cy="716156"/>
                </a:xfrm>
                <a:prstGeom prst="chevron">
                  <a:avLst>
                    <a:gd name="adj" fmla="val 34260"/>
                  </a:avLst>
                </a:prstGeom>
                <a:noFill/>
                <a:ln w="19050">
                  <a:solidFill>
                    <a:srgbClr val="FF0000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5-Point Star 87"/>
                <p:cNvSpPr/>
                <p:nvPr/>
              </p:nvSpPr>
              <p:spPr>
                <a:xfrm>
                  <a:off x="8449413" y="5411500"/>
                  <a:ext cx="255241" cy="255241"/>
                </a:xfrm>
                <a:prstGeom prst="star5">
                  <a:avLst/>
                </a:prstGeom>
                <a:no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5-Point Star 88"/>
                <p:cNvSpPr/>
                <p:nvPr/>
              </p:nvSpPr>
              <p:spPr>
                <a:xfrm>
                  <a:off x="9118495" y="5411501"/>
                  <a:ext cx="255241" cy="255241"/>
                </a:xfrm>
                <a:prstGeom prst="star5">
                  <a:avLst/>
                </a:prstGeom>
                <a:no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5-Point Star 89"/>
                <p:cNvSpPr/>
                <p:nvPr/>
              </p:nvSpPr>
              <p:spPr>
                <a:xfrm>
                  <a:off x="8830272" y="5330198"/>
                  <a:ext cx="162604" cy="162604"/>
                </a:xfrm>
                <a:prstGeom prst="star5">
                  <a:avLst/>
                </a:prstGeom>
                <a:noFill/>
                <a:ln>
                  <a:solidFill>
                    <a:schemeClr val="accent4"/>
                  </a:solidFill>
                </a:ln>
                <a:effectLst>
                  <a:glow rad="63500">
                    <a:srgbClr val="A5A5A5">
                      <a:alpha val="2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8767143" y="492095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b="1" dirty="0">
                    <a:ln w="9525">
                      <a:solidFill>
                        <a:schemeClr val="accent4"/>
                      </a:solidFill>
                      <a:prstDash val="solid"/>
                    </a:ln>
                    <a:noFill/>
                    <a:effectLst>
                      <a:glow rad="635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9</a:t>
                </a:r>
                <a:endParaRPr lang="en-GB" sz="1600" dirty="0">
                  <a:ln w="9525">
                    <a:solidFill>
                      <a:schemeClr val="accent4"/>
                    </a:solidFill>
                    <a:prstDash val="solid"/>
                  </a:ln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-1" y="-16733"/>
            <a:ext cx="119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1376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331</Words>
  <Application>Microsoft Office PowerPoint</Application>
  <PresentationFormat>Widescreen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Company>Game Retail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Bui</dc:creator>
  <cp:lastModifiedBy>George King</cp:lastModifiedBy>
  <cp:revision>199</cp:revision>
  <dcterms:created xsi:type="dcterms:W3CDTF">2017-02-22T17:25:32Z</dcterms:created>
  <dcterms:modified xsi:type="dcterms:W3CDTF">2019-06-13T13:53:18Z</dcterms:modified>
</cp:coreProperties>
</file>