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61" r:id="rId4"/>
    <p:sldId id="263" r:id="rId5"/>
    <p:sldId id="265" r:id="rId6"/>
    <p:sldId id="266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179"/>
    <a:srgbClr val="FFFF09"/>
    <a:srgbClr val="A5D3E3"/>
    <a:srgbClr val="01131F"/>
    <a:srgbClr val="FEFF66"/>
    <a:srgbClr val="E9C659"/>
    <a:srgbClr val="AEA833"/>
    <a:srgbClr val="38526D"/>
    <a:srgbClr val="A4BCE3"/>
    <a:srgbClr val="74A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882" y="1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rgbClr val="FFC000"/>
              </a:solidFill>
              <a:latin typeface="Bahnschrift SemiBold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Market Global Revenue Forecast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dLbls>
            <c:numFmt formatCode="&quot;$&quot;#,##0" sourceLinked="0"/>
            <c:spPr>
              <a:solidFill>
                <a:schemeClr val="tx1">
                  <a:alpha val="33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2023</c:v>
                </c:pt>
                <c:pt idx="1">
                  <c:v>2024</c:v>
                </c:pt>
                <c:pt idx="2">
                  <c:v>2025*</c:v>
                </c:pt>
                <c:pt idx="3">
                  <c:v>2026*</c:v>
                </c:pt>
                <c:pt idx="4">
                  <c:v>2027*</c:v>
                </c:pt>
                <c:pt idx="5">
                  <c:v>2028*</c:v>
                </c:pt>
                <c:pt idx="6">
                  <c:v>2029*</c:v>
                </c:pt>
                <c:pt idx="7">
                  <c:v>2030*</c:v>
                </c:pt>
                <c:pt idx="8">
                  <c:v>2031*</c:v>
                </c:pt>
                <c:pt idx="9">
                  <c:v>2032*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307</c:v>
                </c:pt>
                <c:pt idx="1">
                  <c:v>348</c:v>
                </c:pt>
                <c:pt idx="2">
                  <c:v>393</c:v>
                </c:pt>
                <c:pt idx="3">
                  <c:v>444</c:v>
                </c:pt>
                <c:pt idx="4">
                  <c:v>502</c:v>
                </c:pt>
                <c:pt idx="5">
                  <c:v>567</c:v>
                </c:pt>
                <c:pt idx="6">
                  <c:v>641</c:v>
                </c:pt>
                <c:pt idx="7">
                  <c:v>724</c:v>
                </c:pt>
                <c:pt idx="8">
                  <c:v>818</c:v>
                </c:pt>
                <c:pt idx="9">
                  <c:v>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28-4EFF-8172-EE9AD74FB55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47904848"/>
        <c:axId val="947901008"/>
      </c:lineChart>
      <c:catAx>
        <c:axId val="947904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901008"/>
        <c:crosses val="autoZero"/>
        <c:auto val="1"/>
        <c:lblAlgn val="ctr"/>
        <c:lblOffset val="100"/>
        <c:noMultiLvlLbl val="0"/>
      </c:catAx>
      <c:valAx>
        <c:axId val="94790100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Revenue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in 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BiLLion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USD</a:t>
                </a:r>
                <a:endParaRPr lang="en-US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94790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rgbClr val="FFC000"/>
              </a:solidFill>
              <a:latin typeface="Bahnschrift SemiBold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Market Global Revenue Forecast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dLbls>
            <c:numFmt formatCode="&quot;$&quot;#,##0" sourceLinked="0"/>
            <c:spPr>
              <a:solidFill>
                <a:schemeClr val="tx1">
                  <a:alpha val="33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2023</c:v>
                </c:pt>
                <c:pt idx="1">
                  <c:v>2024</c:v>
                </c:pt>
                <c:pt idx="2">
                  <c:v>2025*</c:v>
                </c:pt>
                <c:pt idx="3">
                  <c:v>2026*</c:v>
                </c:pt>
                <c:pt idx="4">
                  <c:v>2027*</c:v>
                </c:pt>
                <c:pt idx="5">
                  <c:v>2028*</c:v>
                </c:pt>
                <c:pt idx="6">
                  <c:v>2029*</c:v>
                </c:pt>
                <c:pt idx="7">
                  <c:v>2030*</c:v>
                </c:pt>
                <c:pt idx="8">
                  <c:v>2031*</c:v>
                </c:pt>
                <c:pt idx="9">
                  <c:v>2032*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307</c:v>
                </c:pt>
                <c:pt idx="1">
                  <c:v>348</c:v>
                </c:pt>
                <c:pt idx="2">
                  <c:v>393</c:v>
                </c:pt>
                <c:pt idx="3">
                  <c:v>444</c:v>
                </c:pt>
                <c:pt idx="4">
                  <c:v>502</c:v>
                </c:pt>
                <c:pt idx="5">
                  <c:v>567</c:v>
                </c:pt>
                <c:pt idx="6">
                  <c:v>641</c:v>
                </c:pt>
                <c:pt idx="7">
                  <c:v>724</c:v>
                </c:pt>
                <c:pt idx="8">
                  <c:v>818</c:v>
                </c:pt>
                <c:pt idx="9">
                  <c:v>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76-4B44-A5EA-422778074CF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47904848"/>
        <c:axId val="947901008"/>
      </c:lineChart>
      <c:catAx>
        <c:axId val="947904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901008"/>
        <c:crosses val="autoZero"/>
        <c:auto val="1"/>
        <c:lblAlgn val="ctr"/>
        <c:lblOffset val="100"/>
        <c:noMultiLvlLbl val="0"/>
      </c:catAx>
      <c:valAx>
        <c:axId val="94790100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Revenue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in 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BiLLion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USD</a:t>
                </a:r>
                <a:endParaRPr lang="en-US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94790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rgbClr val="FFC000"/>
              </a:solidFill>
              <a:latin typeface="Bahnschrift SemiBold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Market Global Revenue Forecast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dLbls>
            <c:numFmt formatCode="&quot;$&quot;#,##0" sourceLinked="0"/>
            <c:spPr>
              <a:solidFill>
                <a:schemeClr val="tx1">
                  <a:alpha val="33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2023</c:v>
                </c:pt>
                <c:pt idx="1">
                  <c:v>2024</c:v>
                </c:pt>
                <c:pt idx="2">
                  <c:v>2025*</c:v>
                </c:pt>
                <c:pt idx="3">
                  <c:v>2026*</c:v>
                </c:pt>
                <c:pt idx="4">
                  <c:v>2027*</c:v>
                </c:pt>
                <c:pt idx="5">
                  <c:v>2028*</c:v>
                </c:pt>
                <c:pt idx="6">
                  <c:v>2029*</c:v>
                </c:pt>
                <c:pt idx="7">
                  <c:v>2030*</c:v>
                </c:pt>
                <c:pt idx="8">
                  <c:v>2031*</c:v>
                </c:pt>
                <c:pt idx="9">
                  <c:v>2032*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307</c:v>
                </c:pt>
                <c:pt idx="1">
                  <c:v>348</c:v>
                </c:pt>
                <c:pt idx="2">
                  <c:v>393</c:v>
                </c:pt>
                <c:pt idx="3">
                  <c:v>444</c:v>
                </c:pt>
                <c:pt idx="4">
                  <c:v>502</c:v>
                </c:pt>
                <c:pt idx="5">
                  <c:v>567</c:v>
                </c:pt>
                <c:pt idx="6">
                  <c:v>641</c:v>
                </c:pt>
                <c:pt idx="7">
                  <c:v>724</c:v>
                </c:pt>
                <c:pt idx="8">
                  <c:v>818</c:v>
                </c:pt>
                <c:pt idx="9">
                  <c:v>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76-4E53-8BB6-2980FDE798F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47904848"/>
        <c:axId val="947901008"/>
      </c:lineChart>
      <c:catAx>
        <c:axId val="947904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901008"/>
        <c:crosses val="autoZero"/>
        <c:auto val="1"/>
        <c:lblAlgn val="ctr"/>
        <c:lblOffset val="100"/>
        <c:noMultiLvlLbl val="0"/>
      </c:catAx>
      <c:valAx>
        <c:axId val="94790100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Revenue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in 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BiLLion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USD</a:t>
                </a:r>
                <a:endParaRPr lang="en-US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94790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5F67-D158-1ADA-2857-5984128A3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B3ADE-6E59-05F8-8EF7-F794514FC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4869A-8E23-1B5E-9D3F-8355473B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F81-9E7E-4E91-A5A0-CF8E71952C2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3BCF7-18EC-D086-ECE4-47B1C050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92B05-804B-9403-6E72-D5616242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F4DB-AD0D-4E77-AB65-3B5309DA4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9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355C-05C7-CFBC-945A-FB9FF0FF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44DFF-CE65-AA7E-3369-F5B6CAC28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B3A1A-80EC-E093-582F-64F53F010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F81-9E7E-4E91-A5A0-CF8E71952C2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C5CC-C89F-630C-7ECC-B9BF8DE1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6283F-B641-4F61-3EFE-37774EA9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F4DB-AD0D-4E77-AB65-3B5309DA4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1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295DA0-6754-26F3-A380-D9947D6BD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9C11E-2365-14DC-DEFD-E5C68566B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BB9E0-D64C-4D7E-8512-2335E16A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F81-9E7E-4E91-A5A0-CF8E71952C2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F125A-41D9-66AA-4152-EDA1D55A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3A489-E09F-F411-3ED6-684C66CF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F4DB-AD0D-4E77-AB65-3B5309DA4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1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F1FA-00D1-0BDA-D428-D144C80C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46796-00D5-5825-B872-CF49DB73F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E68AD-181E-4E22-4FE7-B2E917B7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F81-9E7E-4E91-A5A0-CF8E71952C2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A1026-2CE4-18DB-9245-98BCD51E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C0637-CCDC-62B2-3BD6-B97AFDFF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F4DB-AD0D-4E77-AB65-3B5309DA4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2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8DE1-22F5-80D3-AF13-E23F6504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2AF95-A655-74E4-5AC8-55B9450A3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D5923-0674-6F0C-CB06-43C011CF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F81-9E7E-4E91-A5A0-CF8E71952C2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44483-3D6B-1472-DA28-D1149948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349CB-3571-A7AD-AF84-10888036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F4DB-AD0D-4E77-AB65-3B5309DA4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1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0445-C198-8E8C-FDF2-A095B4DE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A31F-2B5D-6C8F-E3E7-6A756EEC9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5C05B-0A32-731E-CDD9-6BD9948AD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078BA-EE4A-FC3A-9386-83E18717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F81-9E7E-4E91-A5A0-CF8E71952C2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71F90-B0D7-53D8-96E8-956CA2A5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57D44-DBD8-B87A-748F-1FE39A57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F4DB-AD0D-4E77-AB65-3B5309DA4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9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0199-BB79-393D-B2C6-99667083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1B9C5-3B2F-CB18-6227-F28C0B455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E7139-D52A-4D02-DAA2-052A508A3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D6FF9-3B9B-835C-4603-948E15D4C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BC25C-947D-B87C-DF1C-9CAC98C9A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C2E7F-E2DA-1DE3-9088-7936D20B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F81-9E7E-4E91-A5A0-CF8E71952C2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9B59D-05E0-2247-669C-94AE7A45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9292B-82E4-3AA8-1EE6-A8E77C3A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F4DB-AD0D-4E77-AB65-3B5309DA4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36ED-0F43-B22D-A117-26F312CF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334AF-386D-328C-A4DB-86EF9983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F81-9E7E-4E91-A5A0-CF8E71952C2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3AD82-FE5A-A187-55DB-7D6359FD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61738-1CF6-BD70-A333-ECA09EA3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F4DB-AD0D-4E77-AB65-3B5309DA4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7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605D2-7268-2DBF-DD35-247A5BF8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F81-9E7E-4E91-A5A0-CF8E71952C2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35BB0-0A48-1F3E-291F-6B57044C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EF2C2-E04B-B006-26FE-BCBD2EAE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F4DB-AD0D-4E77-AB65-3B5309DA4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2E09-3B13-1550-096D-7C355BE0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5C42-B224-4A21-3D36-350864733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754FA-306E-D98B-A7E4-A676EAA05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510CF-9514-ACAC-8F19-23DFDBBD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F81-9E7E-4E91-A5A0-CF8E71952C2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2161C-6252-A26C-3FD3-E044187E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591D0-544F-87A3-A409-17C51917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F4DB-AD0D-4E77-AB65-3B5309DA4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664D-73A4-FE7D-10DE-77E3661D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734B0-5CE7-07AA-CA80-7B8197461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F0DB-9535-4669-F8D6-8BF14AF76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2715B-E759-C5E0-303C-70D5AE7D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F81-9E7E-4E91-A5A0-CF8E71952C2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ED666-0F1C-C92F-4A14-3F7AB83B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1D5DD-EEED-D188-A028-F3EEA246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F4DB-AD0D-4E77-AB65-3B5309DA4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26EA7-EFB9-16E3-2ECE-137C4835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5A0DC-4FB9-FDA1-053B-784C0E05E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5E996-4463-BA80-C891-2EBFB180A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F81-9E7E-4E91-A5A0-CF8E71952C2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16BB4-FE08-23DA-84C7-DE6A547EB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4713-5809-6FEF-DCDC-156647A21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1F4DB-AD0D-4E77-AB65-3B5309DA4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7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A5D3E3"/>
            </a:gs>
            <a:gs pos="7000">
              <a:srgbClr val="01131F"/>
            </a:gs>
            <a:gs pos="68000">
              <a:srgbClr val="02617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A70C252C-23E7-FCB0-143E-3B8256A03C65}"/>
              </a:ext>
            </a:extLst>
          </p:cNvPr>
          <p:cNvSpPr txBox="1"/>
          <p:nvPr/>
        </p:nvSpPr>
        <p:spPr>
          <a:xfrm>
            <a:off x="426720" y="904240"/>
            <a:ext cx="663448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400" dirty="0">
                <a:solidFill>
                  <a:srgbClr val="FFC00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abic Typesetting" panose="03020402040406030203" pitchFamily="66" charset="-78"/>
              </a:rPr>
              <a:t>User Digital Fingerprint </a:t>
            </a:r>
          </a:p>
          <a:p>
            <a:pPr>
              <a:lnSpc>
                <a:spcPts val="4500"/>
              </a:lnSpc>
            </a:pPr>
            <a:r>
              <a:rPr lang="en-US" sz="4400" dirty="0">
                <a:solidFill>
                  <a:srgbClr val="FFC00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abic Typesetting" panose="03020402040406030203" pitchFamily="66" charset="-78"/>
              </a:rPr>
              <a:t>Protection Using Machine </a:t>
            </a:r>
          </a:p>
          <a:p>
            <a:pPr>
              <a:lnSpc>
                <a:spcPts val="4500"/>
              </a:lnSpc>
            </a:pPr>
            <a:r>
              <a:rPr lang="en-US" sz="4400" dirty="0">
                <a:solidFill>
                  <a:srgbClr val="FFC00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abic Typesetting" panose="03020402040406030203" pitchFamily="66" charset="-78"/>
              </a:rPr>
              <a:t>Learning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45BA7A-9974-EA6A-353D-BEC43EB6A20D}"/>
              </a:ext>
            </a:extLst>
          </p:cNvPr>
          <p:cNvSpPr txBox="1"/>
          <p:nvPr/>
        </p:nvSpPr>
        <p:spPr>
          <a:xfrm>
            <a:off x="426720" y="3013501"/>
            <a:ext cx="2915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team Acedia:</a:t>
            </a:r>
          </a:p>
          <a:p>
            <a:endParaRPr lang="en-US" sz="2400" dirty="0">
              <a:solidFill>
                <a:schemeClr val="accent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14F40B-0B30-500B-BA24-FA2AE3E78C0A}"/>
              </a:ext>
            </a:extLst>
          </p:cNvPr>
          <p:cNvSpPr txBox="1"/>
          <p:nvPr/>
        </p:nvSpPr>
        <p:spPr>
          <a:xfrm>
            <a:off x="640589" y="3521332"/>
            <a:ext cx="37737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Light Condensed" panose="020B0502040204020203" pitchFamily="34" charset="0"/>
              </a:rPr>
              <a:t>Abdullah Adil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 Light Condensed" panose="020B0502040204020203" pitchFamily="34" charset="0"/>
              </a:rPr>
              <a:t>AlSharji</a:t>
            </a:r>
            <a:endParaRPr lang="en-US" dirty="0">
              <a:solidFill>
                <a:schemeClr val="bg1">
                  <a:lumMod val="95000"/>
                </a:schemeClr>
              </a:solidFill>
              <a:latin typeface="Bahnschrift Light Condensed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Lead developer</a:t>
            </a:r>
            <a:endParaRPr lang="en-US" dirty="0">
              <a:solidFill>
                <a:schemeClr val="bg1">
                  <a:lumMod val="95000"/>
                </a:schemeClr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Light Condensed" panose="020B0502040204020203" pitchFamily="34" charset="0"/>
              </a:rPr>
              <a:t>Martin Hanna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Statistics and ML Model development</a:t>
            </a:r>
            <a:endParaRPr lang="en-US" dirty="0">
              <a:solidFill>
                <a:schemeClr val="bg1">
                  <a:lumMod val="95000"/>
                </a:schemeClr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Light Condensed" panose="020B0502040204020203" pitchFamily="34" charset="0"/>
              </a:rPr>
              <a:t>Nasser Mohammed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 Light Condensed" panose="020B0502040204020203" pitchFamily="34" charset="0"/>
              </a:rPr>
              <a:t>AlKhaifi</a:t>
            </a:r>
            <a:endParaRPr lang="en-US" dirty="0">
              <a:solidFill>
                <a:schemeClr val="bg1">
                  <a:lumMod val="95000"/>
                </a:schemeClr>
              </a:solidFill>
              <a:latin typeface="Bahnschrift Light Condensed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Web-app developer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9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CD8A3E9-78C1-A040-4085-C1599F95C957}"/>
              </a:ext>
            </a:extLst>
          </p:cNvPr>
          <p:cNvSpPr>
            <a:spLocks noChangeAspect="1"/>
          </p:cNvSpPr>
          <p:nvPr/>
        </p:nvSpPr>
        <p:spPr>
          <a:xfrm rot="5400000">
            <a:off x="5411130" y="-1269492"/>
            <a:ext cx="9163477" cy="9396984"/>
          </a:xfrm>
          <a:custGeom>
            <a:avLst/>
            <a:gdLst>
              <a:gd name="connsiteX0" fmla="*/ 4246880 w 5581904"/>
              <a:gd name="connsiteY0" fmla="*/ 1261872 h 5724144"/>
              <a:gd name="connsiteX1" fmla="*/ 4557776 w 5581904"/>
              <a:gd name="connsiteY1" fmla="*/ 640080 h 5724144"/>
              <a:gd name="connsiteX2" fmla="*/ 5271008 w 5581904"/>
              <a:gd name="connsiteY2" fmla="*/ 640080 h 5724144"/>
              <a:gd name="connsiteX3" fmla="*/ 5581904 w 5581904"/>
              <a:gd name="connsiteY3" fmla="*/ 1261872 h 5724144"/>
              <a:gd name="connsiteX4" fmla="*/ 5271008 w 5581904"/>
              <a:gd name="connsiteY4" fmla="*/ 1883664 h 5724144"/>
              <a:gd name="connsiteX5" fmla="*/ 4557776 w 5581904"/>
              <a:gd name="connsiteY5" fmla="*/ 1883664 h 5724144"/>
              <a:gd name="connsiteX6" fmla="*/ 4246880 w 5581904"/>
              <a:gd name="connsiteY6" fmla="*/ 2542032 h 5724144"/>
              <a:gd name="connsiteX7" fmla="*/ 4557776 w 5581904"/>
              <a:gd name="connsiteY7" fmla="*/ 1920240 h 5724144"/>
              <a:gd name="connsiteX8" fmla="*/ 5271008 w 5581904"/>
              <a:gd name="connsiteY8" fmla="*/ 1920240 h 5724144"/>
              <a:gd name="connsiteX9" fmla="*/ 5581904 w 5581904"/>
              <a:gd name="connsiteY9" fmla="*/ 2542032 h 5724144"/>
              <a:gd name="connsiteX10" fmla="*/ 5271008 w 5581904"/>
              <a:gd name="connsiteY10" fmla="*/ 3163824 h 5724144"/>
              <a:gd name="connsiteX11" fmla="*/ 4557776 w 5581904"/>
              <a:gd name="connsiteY11" fmla="*/ 3163824 h 5724144"/>
              <a:gd name="connsiteX12" fmla="*/ 4246880 w 5581904"/>
              <a:gd name="connsiteY12" fmla="*/ 3822192 h 5724144"/>
              <a:gd name="connsiteX13" fmla="*/ 4557776 w 5581904"/>
              <a:gd name="connsiteY13" fmla="*/ 3200400 h 5724144"/>
              <a:gd name="connsiteX14" fmla="*/ 5271008 w 5581904"/>
              <a:gd name="connsiteY14" fmla="*/ 3200400 h 5724144"/>
              <a:gd name="connsiteX15" fmla="*/ 5581904 w 5581904"/>
              <a:gd name="connsiteY15" fmla="*/ 3822192 h 5724144"/>
              <a:gd name="connsiteX16" fmla="*/ 5271008 w 5581904"/>
              <a:gd name="connsiteY16" fmla="*/ 4443984 h 5724144"/>
              <a:gd name="connsiteX17" fmla="*/ 4557776 w 5581904"/>
              <a:gd name="connsiteY17" fmla="*/ 4443984 h 5724144"/>
              <a:gd name="connsiteX18" fmla="*/ 4246880 w 5581904"/>
              <a:gd name="connsiteY18" fmla="*/ 5102352 h 5724144"/>
              <a:gd name="connsiteX19" fmla="*/ 4557776 w 5581904"/>
              <a:gd name="connsiteY19" fmla="*/ 4480560 h 5724144"/>
              <a:gd name="connsiteX20" fmla="*/ 5271008 w 5581904"/>
              <a:gd name="connsiteY20" fmla="*/ 4480560 h 5724144"/>
              <a:gd name="connsiteX21" fmla="*/ 5581904 w 5581904"/>
              <a:gd name="connsiteY21" fmla="*/ 5102352 h 5724144"/>
              <a:gd name="connsiteX22" fmla="*/ 5271008 w 5581904"/>
              <a:gd name="connsiteY22" fmla="*/ 5724144 h 5724144"/>
              <a:gd name="connsiteX23" fmla="*/ 4557776 w 5581904"/>
              <a:gd name="connsiteY23" fmla="*/ 5724144 h 5724144"/>
              <a:gd name="connsiteX24" fmla="*/ 3185160 w 5581904"/>
              <a:gd name="connsiteY24" fmla="*/ 621792 h 5724144"/>
              <a:gd name="connsiteX25" fmla="*/ 3496056 w 5581904"/>
              <a:gd name="connsiteY25" fmla="*/ 0 h 5724144"/>
              <a:gd name="connsiteX26" fmla="*/ 4209288 w 5581904"/>
              <a:gd name="connsiteY26" fmla="*/ 0 h 5724144"/>
              <a:gd name="connsiteX27" fmla="*/ 4520184 w 5581904"/>
              <a:gd name="connsiteY27" fmla="*/ 621792 h 5724144"/>
              <a:gd name="connsiteX28" fmla="*/ 4209288 w 5581904"/>
              <a:gd name="connsiteY28" fmla="*/ 1243584 h 5724144"/>
              <a:gd name="connsiteX29" fmla="*/ 3496056 w 5581904"/>
              <a:gd name="connsiteY29" fmla="*/ 1243584 h 5724144"/>
              <a:gd name="connsiteX30" fmla="*/ 3185160 w 5581904"/>
              <a:gd name="connsiteY30" fmla="*/ 1901952 h 5724144"/>
              <a:gd name="connsiteX31" fmla="*/ 3496056 w 5581904"/>
              <a:gd name="connsiteY31" fmla="*/ 1280160 h 5724144"/>
              <a:gd name="connsiteX32" fmla="*/ 4209288 w 5581904"/>
              <a:gd name="connsiteY32" fmla="*/ 1280160 h 5724144"/>
              <a:gd name="connsiteX33" fmla="*/ 4520184 w 5581904"/>
              <a:gd name="connsiteY33" fmla="*/ 1901952 h 5724144"/>
              <a:gd name="connsiteX34" fmla="*/ 4209288 w 5581904"/>
              <a:gd name="connsiteY34" fmla="*/ 2523744 h 5724144"/>
              <a:gd name="connsiteX35" fmla="*/ 3496056 w 5581904"/>
              <a:gd name="connsiteY35" fmla="*/ 2523744 h 5724144"/>
              <a:gd name="connsiteX36" fmla="*/ 3185160 w 5581904"/>
              <a:gd name="connsiteY36" fmla="*/ 3182112 h 5724144"/>
              <a:gd name="connsiteX37" fmla="*/ 3496056 w 5581904"/>
              <a:gd name="connsiteY37" fmla="*/ 2560320 h 5724144"/>
              <a:gd name="connsiteX38" fmla="*/ 4209288 w 5581904"/>
              <a:gd name="connsiteY38" fmla="*/ 2560320 h 5724144"/>
              <a:gd name="connsiteX39" fmla="*/ 4520184 w 5581904"/>
              <a:gd name="connsiteY39" fmla="*/ 3182112 h 5724144"/>
              <a:gd name="connsiteX40" fmla="*/ 4209288 w 5581904"/>
              <a:gd name="connsiteY40" fmla="*/ 3803904 h 5724144"/>
              <a:gd name="connsiteX41" fmla="*/ 3496056 w 5581904"/>
              <a:gd name="connsiteY41" fmla="*/ 3803904 h 5724144"/>
              <a:gd name="connsiteX42" fmla="*/ 3185160 w 5581904"/>
              <a:gd name="connsiteY42" fmla="*/ 4462272 h 5724144"/>
              <a:gd name="connsiteX43" fmla="*/ 3496056 w 5581904"/>
              <a:gd name="connsiteY43" fmla="*/ 3840480 h 5724144"/>
              <a:gd name="connsiteX44" fmla="*/ 4209288 w 5581904"/>
              <a:gd name="connsiteY44" fmla="*/ 3840480 h 5724144"/>
              <a:gd name="connsiteX45" fmla="*/ 4520184 w 5581904"/>
              <a:gd name="connsiteY45" fmla="*/ 4462272 h 5724144"/>
              <a:gd name="connsiteX46" fmla="*/ 4209288 w 5581904"/>
              <a:gd name="connsiteY46" fmla="*/ 5084064 h 5724144"/>
              <a:gd name="connsiteX47" fmla="*/ 3496056 w 5581904"/>
              <a:gd name="connsiteY47" fmla="*/ 5084064 h 5724144"/>
              <a:gd name="connsiteX48" fmla="*/ 2123440 w 5581904"/>
              <a:gd name="connsiteY48" fmla="*/ 1261872 h 5724144"/>
              <a:gd name="connsiteX49" fmla="*/ 2434336 w 5581904"/>
              <a:gd name="connsiteY49" fmla="*/ 640080 h 5724144"/>
              <a:gd name="connsiteX50" fmla="*/ 3147568 w 5581904"/>
              <a:gd name="connsiteY50" fmla="*/ 640080 h 5724144"/>
              <a:gd name="connsiteX51" fmla="*/ 3458464 w 5581904"/>
              <a:gd name="connsiteY51" fmla="*/ 1261872 h 5724144"/>
              <a:gd name="connsiteX52" fmla="*/ 3147568 w 5581904"/>
              <a:gd name="connsiteY52" fmla="*/ 1883664 h 5724144"/>
              <a:gd name="connsiteX53" fmla="*/ 2434336 w 5581904"/>
              <a:gd name="connsiteY53" fmla="*/ 1883664 h 5724144"/>
              <a:gd name="connsiteX54" fmla="*/ 2123440 w 5581904"/>
              <a:gd name="connsiteY54" fmla="*/ 2542032 h 5724144"/>
              <a:gd name="connsiteX55" fmla="*/ 2434336 w 5581904"/>
              <a:gd name="connsiteY55" fmla="*/ 1920240 h 5724144"/>
              <a:gd name="connsiteX56" fmla="*/ 3147568 w 5581904"/>
              <a:gd name="connsiteY56" fmla="*/ 1920240 h 5724144"/>
              <a:gd name="connsiteX57" fmla="*/ 3458464 w 5581904"/>
              <a:gd name="connsiteY57" fmla="*/ 2542032 h 5724144"/>
              <a:gd name="connsiteX58" fmla="*/ 3147568 w 5581904"/>
              <a:gd name="connsiteY58" fmla="*/ 3163824 h 5724144"/>
              <a:gd name="connsiteX59" fmla="*/ 2434336 w 5581904"/>
              <a:gd name="connsiteY59" fmla="*/ 3163824 h 5724144"/>
              <a:gd name="connsiteX60" fmla="*/ 2123440 w 5581904"/>
              <a:gd name="connsiteY60" fmla="*/ 3822192 h 5724144"/>
              <a:gd name="connsiteX61" fmla="*/ 2434336 w 5581904"/>
              <a:gd name="connsiteY61" fmla="*/ 3200400 h 5724144"/>
              <a:gd name="connsiteX62" fmla="*/ 3147568 w 5581904"/>
              <a:gd name="connsiteY62" fmla="*/ 3200400 h 5724144"/>
              <a:gd name="connsiteX63" fmla="*/ 3458464 w 5581904"/>
              <a:gd name="connsiteY63" fmla="*/ 3822192 h 5724144"/>
              <a:gd name="connsiteX64" fmla="*/ 3147568 w 5581904"/>
              <a:gd name="connsiteY64" fmla="*/ 4443984 h 5724144"/>
              <a:gd name="connsiteX65" fmla="*/ 2434336 w 5581904"/>
              <a:gd name="connsiteY65" fmla="*/ 4443984 h 5724144"/>
              <a:gd name="connsiteX66" fmla="*/ 2123440 w 5581904"/>
              <a:gd name="connsiteY66" fmla="*/ 5102352 h 5724144"/>
              <a:gd name="connsiteX67" fmla="*/ 2434336 w 5581904"/>
              <a:gd name="connsiteY67" fmla="*/ 4480560 h 5724144"/>
              <a:gd name="connsiteX68" fmla="*/ 3147568 w 5581904"/>
              <a:gd name="connsiteY68" fmla="*/ 4480560 h 5724144"/>
              <a:gd name="connsiteX69" fmla="*/ 3458464 w 5581904"/>
              <a:gd name="connsiteY69" fmla="*/ 5102352 h 5724144"/>
              <a:gd name="connsiteX70" fmla="*/ 3147568 w 5581904"/>
              <a:gd name="connsiteY70" fmla="*/ 5724144 h 5724144"/>
              <a:gd name="connsiteX71" fmla="*/ 2434336 w 5581904"/>
              <a:gd name="connsiteY71" fmla="*/ 5724144 h 5724144"/>
              <a:gd name="connsiteX72" fmla="*/ 1061721 w 5581904"/>
              <a:gd name="connsiteY72" fmla="*/ 621792 h 5724144"/>
              <a:gd name="connsiteX73" fmla="*/ 1372617 w 5581904"/>
              <a:gd name="connsiteY73" fmla="*/ 0 h 5724144"/>
              <a:gd name="connsiteX74" fmla="*/ 2085848 w 5581904"/>
              <a:gd name="connsiteY74" fmla="*/ 0 h 5724144"/>
              <a:gd name="connsiteX75" fmla="*/ 2396744 w 5581904"/>
              <a:gd name="connsiteY75" fmla="*/ 621792 h 5724144"/>
              <a:gd name="connsiteX76" fmla="*/ 2085848 w 5581904"/>
              <a:gd name="connsiteY76" fmla="*/ 1243584 h 5724144"/>
              <a:gd name="connsiteX77" fmla="*/ 1372617 w 5581904"/>
              <a:gd name="connsiteY77" fmla="*/ 1243584 h 5724144"/>
              <a:gd name="connsiteX78" fmla="*/ 1061721 w 5581904"/>
              <a:gd name="connsiteY78" fmla="*/ 1901952 h 5724144"/>
              <a:gd name="connsiteX79" fmla="*/ 1372617 w 5581904"/>
              <a:gd name="connsiteY79" fmla="*/ 1280160 h 5724144"/>
              <a:gd name="connsiteX80" fmla="*/ 2085848 w 5581904"/>
              <a:gd name="connsiteY80" fmla="*/ 1280160 h 5724144"/>
              <a:gd name="connsiteX81" fmla="*/ 2396744 w 5581904"/>
              <a:gd name="connsiteY81" fmla="*/ 1901952 h 5724144"/>
              <a:gd name="connsiteX82" fmla="*/ 2085848 w 5581904"/>
              <a:gd name="connsiteY82" fmla="*/ 2523744 h 5724144"/>
              <a:gd name="connsiteX83" fmla="*/ 1372617 w 5581904"/>
              <a:gd name="connsiteY83" fmla="*/ 2523744 h 5724144"/>
              <a:gd name="connsiteX84" fmla="*/ 1061721 w 5581904"/>
              <a:gd name="connsiteY84" fmla="*/ 3182112 h 5724144"/>
              <a:gd name="connsiteX85" fmla="*/ 1372617 w 5581904"/>
              <a:gd name="connsiteY85" fmla="*/ 2560320 h 5724144"/>
              <a:gd name="connsiteX86" fmla="*/ 2085848 w 5581904"/>
              <a:gd name="connsiteY86" fmla="*/ 2560320 h 5724144"/>
              <a:gd name="connsiteX87" fmla="*/ 2396744 w 5581904"/>
              <a:gd name="connsiteY87" fmla="*/ 3182112 h 5724144"/>
              <a:gd name="connsiteX88" fmla="*/ 2085848 w 5581904"/>
              <a:gd name="connsiteY88" fmla="*/ 3803904 h 5724144"/>
              <a:gd name="connsiteX89" fmla="*/ 1372617 w 5581904"/>
              <a:gd name="connsiteY89" fmla="*/ 3803904 h 5724144"/>
              <a:gd name="connsiteX90" fmla="*/ 1061721 w 5581904"/>
              <a:gd name="connsiteY90" fmla="*/ 4462272 h 5724144"/>
              <a:gd name="connsiteX91" fmla="*/ 1372617 w 5581904"/>
              <a:gd name="connsiteY91" fmla="*/ 3840480 h 5724144"/>
              <a:gd name="connsiteX92" fmla="*/ 2085848 w 5581904"/>
              <a:gd name="connsiteY92" fmla="*/ 3840480 h 5724144"/>
              <a:gd name="connsiteX93" fmla="*/ 2396744 w 5581904"/>
              <a:gd name="connsiteY93" fmla="*/ 4462272 h 5724144"/>
              <a:gd name="connsiteX94" fmla="*/ 2085848 w 5581904"/>
              <a:gd name="connsiteY94" fmla="*/ 5084064 h 5724144"/>
              <a:gd name="connsiteX95" fmla="*/ 1372617 w 5581904"/>
              <a:gd name="connsiteY95" fmla="*/ 5084064 h 5724144"/>
              <a:gd name="connsiteX96" fmla="*/ 1 w 5581904"/>
              <a:gd name="connsiteY96" fmla="*/ 1261872 h 5724144"/>
              <a:gd name="connsiteX97" fmla="*/ 310897 w 5581904"/>
              <a:gd name="connsiteY97" fmla="*/ 640080 h 5724144"/>
              <a:gd name="connsiteX98" fmla="*/ 1024129 w 5581904"/>
              <a:gd name="connsiteY98" fmla="*/ 640080 h 5724144"/>
              <a:gd name="connsiteX99" fmla="*/ 1335025 w 5581904"/>
              <a:gd name="connsiteY99" fmla="*/ 1261872 h 5724144"/>
              <a:gd name="connsiteX100" fmla="*/ 1024129 w 5581904"/>
              <a:gd name="connsiteY100" fmla="*/ 1883664 h 5724144"/>
              <a:gd name="connsiteX101" fmla="*/ 310897 w 5581904"/>
              <a:gd name="connsiteY101" fmla="*/ 1883664 h 5724144"/>
              <a:gd name="connsiteX102" fmla="*/ 0 w 5581904"/>
              <a:gd name="connsiteY102" fmla="*/ 5102352 h 5724144"/>
              <a:gd name="connsiteX103" fmla="*/ 310896 w 5581904"/>
              <a:gd name="connsiteY103" fmla="*/ 4480560 h 5724144"/>
              <a:gd name="connsiteX104" fmla="*/ 1024128 w 5581904"/>
              <a:gd name="connsiteY104" fmla="*/ 4480560 h 5724144"/>
              <a:gd name="connsiteX105" fmla="*/ 1335024 w 5581904"/>
              <a:gd name="connsiteY105" fmla="*/ 5102352 h 5724144"/>
              <a:gd name="connsiteX106" fmla="*/ 1024128 w 5581904"/>
              <a:gd name="connsiteY106" fmla="*/ 5724144 h 5724144"/>
              <a:gd name="connsiteX107" fmla="*/ 310896 w 5581904"/>
              <a:gd name="connsiteY107" fmla="*/ 5724144 h 5724144"/>
              <a:gd name="connsiteX108" fmla="*/ 0 w 5581904"/>
              <a:gd name="connsiteY108" fmla="*/ 3822192 h 5724144"/>
              <a:gd name="connsiteX109" fmla="*/ 310896 w 5581904"/>
              <a:gd name="connsiteY109" fmla="*/ 3200400 h 5724144"/>
              <a:gd name="connsiteX110" fmla="*/ 1024128 w 5581904"/>
              <a:gd name="connsiteY110" fmla="*/ 3200400 h 5724144"/>
              <a:gd name="connsiteX111" fmla="*/ 1335024 w 5581904"/>
              <a:gd name="connsiteY111" fmla="*/ 3822192 h 5724144"/>
              <a:gd name="connsiteX112" fmla="*/ 1024128 w 5581904"/>
              <a:gd name="connsiteY112" fmla="*/ 4443984 h 5724144"/>
              <a:gd name="connsiteX113" fmla="*/ 310896 w 5581904"/>
              <a:gd name="connsiteY113" fmla="*/ 4443984 h 5724144"/>
              <a:gd name="connsiteX114" fmla="*/ 0 w 5581904"/>
              <a:gd name="connsiteY114" fmla="*/ 2542032 h 5724144"/>
              <a:gd name="connsiteX115" fmla="*/ 310896 w 5581904"/>
              <a:gd name="connsiteY115" fmla="*/ 1920240 h 5724144"/>
              <a:gd name="connsiteX116" fmla="*/ 1024128 w 5581904"/>
              <a:gd name="connsiteY116" fmla="*/ 1920240 h 5724144"/>
              <a:gd name="connsiteX117" fmla="*/ 1335024 w 5581904"/>
              <a:gd name="connsiteY117" fmla="*/ 2542032 h 5724144"/>
              <a:gd name="connsiteX118" fmla="*/ 1024128 w 5581904"/>
              <a:gd name="connsiteY118" fmla="*/ 3163824 h 5724144"/>
              <a:gd name="connsiteX119" fmla="*/ 310896 w 5581904"/>
              <a:gd name="connsiteY119" fmla="*/ 3163824 h 572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5581904" h="5724144">
                <a:moveTo>
                  <a:pt x="4246880" y="1261872"/>
                </a:moveTo>
                <a:lnTo>
                  <a:pt x="4557776" y="640080"/>
                </a:lnTo>
                <a:lnTo>
                  <a:pt x="5271008" y="640080"/>
                </a:lnTo>
                <a:lnTo>
                  <a:pt x="5581904" y="1261872"/>
                </a:lnTo>
                <a:lnTo>
                  <a:pt x="5271008" y="1883664"/>
                </a:lnTo>
                <a:lnTo>
                  <a:pt x="4557776" y="1883664"/>
                </a:lnTo>
                <a:close/>
                <a:moveTo>
                  <a:pt x="4246880" y="2542032"/>
                </a:moveTo>
                <a:lnTo>
                  <a:pt x="4557776" y="1920240"/>
                </a:lnTo>
                <a:lnTo>
                  <a:pt x="5271008" y="1920240"/>
                </a:lnTo>
                <a:lnTo>
                  <a:pt x="5581904" y="2542032"/>
                </a:lnTo>
                <a:lnTo>
                  <a:pt x="5271008" y="3163824"/>
                </a:lnTo>
                <a:lnTo>
                  <a:pt x="4557776" y="3163824"/>
                </a:lnTo>
                <a:close/>
                <a:moveTo>
                  <a:pt x="4246880" y="3822192"/>
                </a:moveTo>
                <a:lnTo>
                  <a:pt x="4557776" y="3200400"/>
                </a:lnTo>
                <a:lnTo>
                  <a:pt x="5271008" y="3200400"/>
                </a:lnTo>
                <a:lnTo>
                  <a:pt x="5581904" y="3822192"/>
                </a:lnTo>
                <a:lnTo>
                  <a:pt x="5271008" y="4443984"/>
                </a:lnTo>
                <a:lnTo>
                  <a:pt x="4557776" y="4443984"/>
                </a:lnTo>
                <a:close/>
                <a:moveTo>
                  <a:pt x="4246880" y="5102352"/>
                </a:moveTo>
                <a:lnTo>
                  <a:pt x="4557776" y="4480560"/>
                </a:lnTo>
                <a:lnTo>
                  <a:pt x="5271008" y="4480560"/>
                </a:lnTo>
                <a:lnTo>
                  <a:pt x="5581904" y="5102352"/>
                </a:lnTo>
                <a:lnTo>
                  <a:pt x="5271008" y="5724144"/>
                </a:lnTo>
                <a:lnTo>
                  <a:pt x="4557776" y="5724144"/>
                </a:lnTo>
                <a:close/>
                <a:moveTo>
                  <a:pt x="3185160" y="621792"/>
                </a:moveTo>
                <a:lnTo>
                  <a:pt x="3496056" y="0"/>
                </a:lnTo>
                <a:lnTo>
                  <a:pt x="4209288" y="0"/>
                </a:lnTo>
                <a:lnTo>
                  <a:pt x="4520184" y="621792"/>
                </a:lnTo>
                <a:lnTo>
                  <a:pt x="4209288" y="1243584"/>
                </a:lnTo>
                <a:lnTo>
                  <a:pt x="3496056" y="1243584"/>
                </a:lnTo>
                <a:close/>
                <a:moveTo>
                  <a:pt x="3185160" y="1901952"/>
                </a:moveTo>
                <a:lnTo>
                  <a:pt x="3496056" y="1280160"/>
                </a:lnTo>
                <a:lnTo>
                  <a:pt x="4209288" y="1280160"/>
                </a:lnTo>
                <a:lnTo>
                  <a:pt x="4520184" y="1901952"/>
                </a:lnTo>
                <a:lnTo>
                  <a:pt x="4209288" y="2523744"/>
                </a:lnTo>
                <a:lnTo>
                  <a:pt x="3496056" y="2523744"/>
                </a:lnTo>
                <a:close/>
                <a:moveTo>
                  <a:pt x="3185160" y="3182112"/>
                </a:moveTo>
                <a:lnTo>
                  <a:pt x="3496056" y="2560320"/>
                </a:lnTo>
                <a:lnTo>
                  <a:pt x="4209288" y="2560320"/>
                </a:lnTo>
                <a:lnTo>
                  <a:pt x="4520184" y="3182112"/>
                </a:lnTo>
                <a:lnTo>
                  <a:pt x="4209288" y="3803904"/>
                </a:lnTo>
                <a:lnTo>
                  <a:pt x="3496056" y="3803904"/>
                </a:lnTo>
                <a:close/>
                <a:moveTo>
                  <a:pt x="3185160" y="4462272"/>
                </a:moveTo>
                <a:lnTo>
                  <a:pt x="3496056" y="3840480"/>
                </a:lnTo>
                <a:lnTo>
                  <a:pt x="4209288" y="3840480"/>
                </a:lnTo>
                <a:lnTo>
                  <a:pt x="4520184" y="4462272"/>
                </a:lnTo>
                <a:lnTo>
                  <a:pt x="4209288" y="5084064"/>
                </a:lnTo>
                <a:lnTo>
                  <a:pt x="3496056" y="5084064"/>
                </a:lnTo>
                <a:close/>
                <a:moveTo>
                  <a:pt x="2123440" y="1261872"/>
                </a:moveTo>
                <a:lnTo>
                  <a:pt x="2434336" y="640080"/>
                </a:lnTo>
                <a:lnTo>
                  <a:pt x="3147568" y="640080"/>
                </a:lnTo>
                <a:lnTo>
                  <a:pt x="3458464" y="1261872"/>
                </a:lnTo>
                <a:lnTo>
                  <a:pt x="3147568" y="1883664"/>
                </a:lnTo>
                <a:lnTo>
                  <a:pt x="2434336" y="1883664"/>
                </a:lnTo>
                <a:close/>
                <a:moveTo>
                  <a:pt x="2123440" y="2542032"/>
                </a:moveTo>
                <a:lnTo>
                  <a:pt x="2434336" y="1920240"/>
                </a:lnTo>
                <a:lnTo>
                  <a:pt x="3147568" y="1920240"/>
                </a:lnTo>
                <a:lnTo>
                  <a:pt x="3458464" y="2542032"/>
                </a:lnTo>
                <a:lnTo>
                  <a:pt x="3147568" y="3163824"/>
                </a:lnTo>
                <a:lnTo>
                  <a:pt x="2434336" y="3163824"/>
                </a:lnTo>
                <a:close/>
                <a:moveTo>
                  <a:pt x="2123440" y="3822192"/>
                </a:moveTo>
                <a:lnTo>
                  <a:pt x="2434336" y="3200400"/>
                </a:lnTo>
                <a:lnTo>
                  <a:pt x="3147568" y="3200400"/>
                </a:lnTo>
                <a:lnTo>
                  <a:pt x="3458464" y="3822192"/>
                </a:lnTo>
                <a:lnTo>
                  <a:pt x="3147568" y="4443984"/>
                </a:lnTo>
                <a:lnTo>
                  <a:pt x="2434336" y="4443984"/>
                </a:lnTo>
                <a:close/>
                <a:moveTo>
                  <a:pt x="2123440" y="5102352"/>
                </a:moveTo>
                <a:lnTo>
                  <a:pt x="2434336" y="4480560"/>
                </a:lnTo>
                <a:lnTo>
                  <a:pt x="3147568" y="4480560"/>
                </a:lnTo>
                <a:lnTo>
                  <a:pt x="3458464" y="5102352"/>
                </a:lnTo>
                <a:lnTo>
                  <a:pt x="3147568" y="5724144"/>
                </a:lnTo>
                <a:lnTo>
                  <a:pt x="2434336" y="5724144"/>
                </a:lnTo>
                <a:close/>
                <a:moveTo>
                  <a:pt x="1061721" y="621792"/>
                </a:moveTo>
                <a:lnTo>
                  <a:pt x="1372617" y="0"/>
                </a:lnTo>
                <a:lnTo>
                  <a:pt x="2085848" y="0"/>
                </a:lnTo>
                <a:lnTo>
                  <a:pt x="2396744" y="621792"/>
                </a:lnTo>
                <a:lnTo>
                  <a:pt x="2085848" y="1243584"/>
                </a:lnTo>
                <a:lnTo>
                  <a:pt x="1372617" y="1243584"/>
                </a:lnTo>
                <a:close/>
                <a:moveTo>
                  <a:pt x="1061721" y="1901952"/>
                </a:moveTo>
                <a:lnTo>
                  <a:pt x="1372617" y="1280160"/>
                </a:lnTo>
                <a:lnTo>
                  <a:pt x="2085848" y="1280160"/>
                </a:lnTo>
                <a:lnTo>
                  <a:pt x="2396744" y="1901952"/>
                </a:lnTo>
                <a:lnTo>
                  <a:pt x="2085848" y="2523744"/>
                </a:lnTo>
                <a:lnTo>
                  <a:pt x="1372617" y="2523744"/>
                </a:lnTo>
                <a:close/>
                <a:moveTo>
                  <a:pt x="1061721" y="3182112"/>
                </a:moveTo>
                <a:lnTo>
                  <a:pt x="1372617" y="2560320"/>
                </a:lnTo>
                <a:lnTo>
                  <a:pt x="2085848" y="2560320"/>
                </a:lnTo>
                <a:lnTo>
                  <a:pt x="2396744" y="3182112"/>
                </a:lnTo>
                <a:lnTo>
                  <a:pt x="2085848" y="3803904"/>
                </a:lnTo>
                <a:lnTo>
                  <a:pt x="1372617" y="3803904"/>
                </a:lnTo>
                <a:close/>
                <a:moveTo>
                  <a:pt x="1061721" y="4462272"/>
                </a:moveTo>
                <a:lnTo>
                  <a:pt x="1372617" y="3840480"/>
                </a:lnTo>
                <a:lnTo>
                  <a:pt x="2085848" y="3840480"/>
                </a:lnTo>
                <a:lnTo>
                  <a:pt x="2396744" y="4462272"/>
                </a:lnTo>
                <a:lnTo>
                  <a:pt x="2085848" y="5084064"/>
                </a:lnTo>
                <a:lnTo>
                  <a:pt x="1372617" y="5084064"/>
                </a:lnTo>
                <a:close/>
                <a:moveTo>
                  <a:pt x="1" y="1261872"/>
                </a:moveTo>
                <a:lnTo>
                  <a:pt x="310897" y="640080"/>
                </a:lnTo>
                <a:lnTo>
                  <a:pt x="1024129" y="640080"/>
                </a:lnTo>
                <a:lnTo>
                  <a:pt x="1335025" y="1261872"/>
                </a:lnTo>
                <a:lnTo>
                  <a:pt x="1024129" y="1883664"/>
                </a:lnTo>
                <a:lnTo>
                  <a:pt x="310897" y="1883664"/>
                </a:lnTo>
                <a:close/>
                <a:moveTo>
                  <a:pt x="0" y="5102352"/>
                </a:moveTo>
                <a:lnTo>
                  <a:pt x="310896" y="4480560"/>
                </a:lnTo>
                <a:lnTo>
                  <a:pt x="1024128" y="4480560"/>
                </a:lnTo>
                <a:lnTo>
                  <a:pt x="1335024" y="5102352"/>
                </a:lnTo>
                <a:lnTo>
                  <a:pt x="1024128" y="5724144"/>
                </a:lnTo>
                <a:lnTo>
                  <a:pt x="310896" y="5724144"/>
                </a:lnTo>
                <a:close/>
                <a:moveTo>
                  <a:pt x="0" y="3822192"/>
                </a:moveTo>
                <a:lnTo>
                  <a:pt x="310896" y="3200400"/>
                </a:lnTo>
                <a:lnTo>
                  <a:pt x="1024128" y="3200400"/>
                </a:lnTo>
                <a:lnTo>
                  <a:pt x="1335024" y="3822192"/>
                </a:lnTo>
                <a:lnTo>
                  <a:pt x="1024128" y="4443984"/>
                </a:lnTo>
                <a:lnTo>
                  <a:pt x="310896" y="4443984"/>
                </a:lnTo>
                <a:close/>
                <a:moveTo>
                  <a:pt x="0" y="2542032"/>
                </a:moveTo>
                <a:lnTo>
                  <a:pt x="310896" y="1920240"/>
                </a:lnTo>
                <a:lnTo>
                  <a:pt x="1024128" y="1920240"/>
                </a:lnTo>
                <a:lnTo>
                  <a:pt x="1335024" y="2542032"/>
                </a:lnTo>
                <a:lnTo>
                  <a:pt x="1024128" y="3163824"/>
                </a:lnTo>
                <a:lnTo>
                  <a:pt x="310896" y="3163824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>
            <a:innerShdw blurRad="139700" dist="76200" dir="150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blipFill>
                <a:blip r:embed="rId3"/>
                <a:stretch>
                  <a:fillRect/>
                </a:stretch>
              </a:blipFill>
            </a:endParaRPr>
          </a:p>
          <a:p>
            <a:pPr algn="ctr"/>
            <a:endParaRPr lang="en-US" dirty="0">
              <a:blipFill>
                <a:blip r:embed="rId3"/>
                <a:stretch>
                  <a:fillRect/>
                </a:stretch>
              </a:blipFill>
            </a:endParaRPr>
          </a:p>
          <a:p>
            <a:pPr algn="ctr"/>
            <a:endParaRPr lang="en-US" dirty="0">
              <a:blipFill>
                <a:blip r:embed="rId3"/>
                <a:stretch>
                  <a:fillRect/>
                </a:stretch>
              </a:blipFill>
            </a:endParaRPr>
          </a:p>
          <a:p>
            <a:pPr algn="ctr"/>
            <a:endParaRPr lang="en-US" dirty="0">
              <a:blipFill>
                <a:blip r:embed="rId3"/>
                <a:stretch>
                  <a:fillRect/>
                </a:stretch>
              </a:blipFill>
            </a:endParaRPr>
          </a:p>
          <a:p>
            <a:pPr algn="ctr"/>
            <a:endParaRPr lang="en-US" dirty="0">
              <a:blipFill>
                <a:blip r:embed="rId3"/>
                <a:stretch>
                  <a:fillRect/>
                </a:stretch>
              </a:blipFill>
            </a:endParaRPr>
          </a:p>
          <a:p>
            <a:pPr algn="ctr"/>
            <a:endParaRPr lang="en-US" dirty="0">
              <a:blipFill>
                <a:blip r:embed="rId3"/>
                <a:stretch>
                  <a:fillRect/>
                </a:stretch>
              </a:blipFill>
            </a:endParaRPr>
          </a:p>
          <a:p>
            <a:pPr algn="ctr"/>
            <a:endParaRPr lang="en-US" dirty="0">
              <a:blipFill>
                <a:blip r:embed="rId3"/>
                <a:stretch>
                  <a:fillRect/>
                </a:stretch>
              </a:blipFill>
            </a:endParaRPr>
          </a:p>
          <a:p>
            <a:pPr algn="ctr"/>
            <a:endParaRPr lang="en-US" dirty="0">
              <a:blipFill>
                <a:blip r:embed="rId3"/>
                <a:stretch>
                  <a:fillRect/>
                </a:stretch>
              </a:blipFill>
            </a:endParaRPr>
          </a:p>
          <a:p>
            <a:pPr algn="ctr"/>
            <a:endParaRPr lang="en-US" dirty="0">
              <a:blipFill>
                <a:blip r:embed="rId3"/>
                <a:stretch>
                  <a:fillRect/>
                </a:stretch>
              </a:blipFill>
            </a:endParaRPr>
          </a:p>
          <a:p>
            <a:pPr algn="ctr"/>
            <a:endParaRPr lang="en-US" dirty="0">
              <a:blipFill>
                <a:blip r:embed="rId3"/>
                <a:stretch>
                  <a:fillRect/>
                </a:stretch>
              </a:blipFill>
            </a:endParaRPr>
          </a:p>
          <a:p>
            <a:pPr algn="ctr"/>
            <a:endParaRPr lang="en-US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89986E-93AB-B9DA-70FE-56BD6872D411}"/>
              </a:ext>
            </a:extLst>
          </p:cNvPr>
          <p:cNvSpPr txBox="1"/>
          <p:nvPr/>
        </p:nvSpPr>
        <p:spPr>
          <a:xfrm>
            <a:off x="2158864" y="-5158264"/>
            <a:ext cx="7874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Digital Fingerprint Protection DLL Injector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3A7E61-0838-60EE-296B-CB75724DB38F}"/>
              </a:ext>
            </a:extLst>
          </p:cNvPr>
          <p:cNvSpPr txBox="1"/>
          <p:nvPr/>
        </p:nvSpPr>
        <p:spPr>
          <a:xfrm>
            <a:off x="1749544" y="-3774831"/>
            <a:ext cx="203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Privacy protection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52FC46-CB2A-8F98-7E66-6CC50EAA85C5}"/>
              </a:ext>
            </a:extLst>
          </p:cNvPr>
          <p:cNvSpPr txBox="1"/>
          <p:nvPr/>
        </p:nvSpPr>
        <p:spPr>
          <a:xfrm>
            <a:off x="8613571" y="-3774832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Machine learning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EC3F31-6C85-B57A-B819-BEBE3A905742}"/>
              </a:ext>
            </a:extLst>
          </p:cNvPr>
          <p:cNvSpPr txBox="1"/>
          <p:nvPr/>
        </p:nvSpPr>
        <p:spPr>
          <a:xfrm>
            <a:off x="1251009" y="-2860431"/>
            <a:ext cx="3033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Prevents info. requests from sites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Protects user’s digital fingerprint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Protects user’s device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1DAC5B-1810-9E9D-C8F1-58965DA7B506}"/>
              </a:ext>
            </a:extLst>
          </p:cNvPr>
          <p:cNvSpPr txBox="1"/>
          <p:nvPr/>
        </p:nvSpPr>
        <p:spPr>
          <a:xfrm>
            <a:off x="8342662" y="-2860431"/>
            <a:ext cx="2491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Uses ML algorithm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Adaptable for future fingerprinting techniques</a:t>
            </a:r>
          </a:p>
          <a:p>
            <a:endParaRPr lang="en-US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5D3E3"/>
            </a:gs>
            <a:gs pos="7000">
              <a:srgbClr val="01131F"/>
            </a:gs>
            <a:gs pos="68000">
              <a:srgbClr val="02617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6E4784-4FC8-5574-4986-0795ED64F425}"/>
              </a:ext>
            </a:extLst>
          </p:cNvPr>
          <p:cNvSpPr txBox="1"/>
          <p:nvPr/>
        </p:nvSpPr>
        <p:spPr>
          <a:xfrm>
            <a:off x="2158864" y="439132"/>
            <a:ext cx="7874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Digital Fingerprint Protection DLL Injector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4F7F29-A74A-0FBC-5BEB-084916975CBD}"/>
              </a:ext>
            </a:extLst>
          </p:cNvPr>
          <p:cNvSpPr txBox="1"/>
          <p:nvPr/>
        </p:nvSpPr>
        <p:spPr>
          <a:xfrm>
            <a:off x="1645920" y="1828800"/>
            <a:ext cx="203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Privacy protection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18A87-FED2-A7DD-8916-8D9708246879}"/>
              </a:ext>
            </a:extLst>
          </p:cNvPr>
          <p:cNvSpPr txBox="1"/>
          <p:nvPr/>
        </p:nvSpPr>
        <p:spPr>
          <a:xfrm>
            <a:off x="8509947" y="1828799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3F05C-89BF-59EA-3F8F-4CE3C53030FA}"/>
              </a:ext>
            </a:extLst>
          </p:cNvPr>
          <p:cNvSpPr txBox="1"/>
          <p:nvPr/>
        </p:nvSpPr>
        <p:spPr>
          <a:xfrm>
            <a:off x="1147385" y="2743200"/>
            <a:ext cx="3033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Prevents info. requests from sites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Protects user’s digital fingerprint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Protects user’s device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FF217-32A7-67C8-4599-A1953F592735}"/>
              </a:ext>
            </a:extLst>
          </p:cNvPr>
          <p:cNvSpPr txBox="1"/>
          <p:nvPr/>
        </p:nvSpPr>
        <p:spPr>
          <a:xfrm>
            <a:off x="8239038" y="2743200"/>
            <a:ext cx="2491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Uses ML algorithm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Adaptable for future fingerprinting techniques</a:t>
            </a:r>
          </a:p>
          <a:p>
            <a:endParaRPr lang="en-US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478B25E6-CFA3-7D64-8BF1-1128B6EF54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9039331"/>
              </p:ext>
            </p:extLst>
          </p:nvPr>
        </p:nvGraphicFramePr>
        <p:xfrm>
          <a:off x="16511134" y="73152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51993A2-2A60-6A5D-6637-82FF60E7CE97}"/>
              </a:ext>
            </a:extLst>
          </p:cNvPr>
          <p:cNvSpPr txBox="1"/>
          <p:nvPr/>
        </p:nvSpPr>
        <p:spPr>
          <a:xfrm>
            <a:off x="13385566" y="2373868"/>
            <a:ext cx="28066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~265%</a:t>
            </a:r>
          </a:p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Growth in global revenue by 2032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95B094-E6B6-026F-0348-5995EC557C08}"/>
              </a:ext>
            </a:extLst>
          </p:cNvPr>
          <p:cNvSpPr txBox="1"/>
          <p:nvPr/>
        </p:nvSpPr>
        <p:spPr>
          <a:xfrm>
            <a:off x="128681" y="7216634"/>
            <a:ext cx="532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Fortune Business Insights; September 30, 2024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6AC4613-9D15-9796-290B-B0277EEF069B}"/>
              </a:ext>
            </a:extLst>
          </p:cNvPr>
          <p:cNvSpPr>
            <a:spLocks noChangeAspect="1"/>
          </p:cNvSpPr>
          <p:nvPr/>
        </p:nvSpPr>
        <p:spPr>
          <a:xfrm rot="5400000">
            <a:off x="13154027" y="-1269493"/>
            <a:ext cx="9163477" cy="9396984"/>
          </a:xfrm>
          <a:custGeom>
            <a:avLst/>
            <a:gdLst>
              <a:gd name="connsiteX0" fmla="*/ 4246880 w 5581904"/>
              <a:gd name="connsiteY0" fmla="*/ 1261872 h 5724144"/>
              <a:gd name="connsiteX1" fmla="*/ 4557776 w 5581904"/>
              <a:gd name="connsiteY1" fmla="*/ 640080 h 5724144"/>
              <a:gd name="connsiteX2" fmla="*/ 5271008 w 5581904"/>
              <a:gd name="connsiteY2" fmla="*/ 640080 h 5724144"/>
              <a:gd name="connsiteX3" fmla="*/ 5581904 w 5581904"/>
              <a:gd name="connsiteY3" fmla="*/ 1261872 h 5724144"/>
              <a:gd name="connsiteX4" fmla="*/ 5271008 w 5581904"/>
              <a:gd name="connsiteY4" fmla="*/ 1883664 h 5724144"/>
              <a:gd name="connsiteX5" fmla="*/ 4557776 w 5581904"/>
              <a:gd name="connsiteY5" fmla="*/ 1883664 h 5724144"/>
              <a:gd name="connsiteX6" fmla="*/ 4246880 w 5581904"/>
              <a:gd name="connsiteY6" fmla="*/ 2542032 h 5724144"/>
              <a:gd name="connsiteX7" fmla="*/ 4557776 w 5581904"/>
              <a:gd name="connsiteY7" fmla="*/ 1920240 h 5724144"/>
              <a:gd name="connsiteX8" fmla="*/ 5271008 w 5581904"/>
              <a:gd name="connsiteY8" fmla="*/ 1920240 h 5724144"/>
              <a:gd name="connsiteX9" fmla="*/ 5581904 w 5581904"/>
              <a:gd name="connsiteY9" fmla="*/ 2542032 h 5724144"/>
              <a:gd name="connsiteX10" fmla="*/ 5271008 w 5581904"/>
              <a:gd name="connsiteY10" fmla="*/ 3163824 h 5724144"/>
              <a:gd name="connsiteX11" fmla="*/ 4557776 w 5581904"/>
              <a:gd name="connsiteY11" fmla="*/ 3163824 h 5724144"/>
              <a:gd name="connsiteX12" fmla="*/ 4246880 w 5581904"/>
              <a:gd name="connsiteY12" fmla="*/ 3822192 h 5724144"/>
              <a:gd name="connsiteX13" fmla="*/ 4557776 w 5581904"/>
              <a:gd name="connsiteY13" fmla="*/ 3200400 h 5724144"/>
              <a:gd name="connsiteX14" fmla="*/ 5271008 w 5581904"/>
              <a:gd name="connsiteY14" fmla="*/ 3200400 h 5724144"/>
              <a:gd name="connsiteX15" fmla="*/ 5581904 w 5581904"/>
              <a:gd name="connsiteY15" fmla="*/ 3822192 h 5724144"/>
              <a:gd name="connsiteX16" fmla="*/ 5271008 w 5581904"/>
              <a:gd name="connsiteY16" fmla="*/ 4443984 h 5724144"/>
              <a:gd name="connsiteX17" fmla="*/ 4557776 w 5581904"/>
              <a:gd name="connsiteY17" fmla="*/ 4443984 h 5724144"/>
              <a:gd name="connsiteX18" fmla="*/ 4246880 w 5581904"/>
              <a:gd name="connsiteY18" fmla="*/ 5102352 h 5724144"/>
              <a:gd name="connsiteX19" fmla="*/ 4557776 w 5581904"/>
              <a:gd name="connsiteY19" fmla="*/ 4480560 h 5724144"/>
              <a:gd name="connsiteX20" fmla="*/ 5271008 w 5581904"/>
              <a:gd name="connsiteY20" fmla="*/ 4480560 h 5724144"/>
              <a:gd name="connsiteX21" fmla="*/ 5581904 w 5581904"/>
              <a:gd name="connsiteY21" fmla="*/ 5102352 h 5724144"/>
              <a:gd name="connsiteX22" fmla="*/ 5271008 w 5581904"/>
              <a:gd name="connsiteY22" fmla="*/ 5724144 h 5724144"/>
              <a:gd name="connsiteX23" fmla="*/ 4557776 w 5581904"/>
              <a:gd name="connsiteY23" fmla="*/ 5724144 h 5724144"/>
              <a:gd name="connsiteX24" fmla="*/ 3185160 w 5581904"/>
              <a:gd name="connsiteY24" fmla="*/ 621792 h 5724144"/>
              <a:gd name="connsiteX25" fmla="*/ 3496056 w 5581904"/>
              <a:gd name="connsiteY25" fmla="*/ 0 h 5724144"/>
              <a:gd name="connsiteX26" fmla="*/ 4209288 w 5581904"/>
              <a:gd name="connsiteY26" fmla="*/ 0 h 5724144"/>
              <a:gd name="connsiteX27" fmla="*/ 4520184 w 5581904"/>
              <a:gd name="connsiteY27" fmla="*/ 621792 h 5724144"/>
              <a:gd name="connsiteX28" fmla="*/ 4209288 w 5581904"/>
              <a:gd name="connsiteY28" fmla="*/ 1243584 h 5724144"/>
              <a:gd name="connsiteX29" fmla="*/ 3496056 w 5581904"/>
              <a:gd name="connsiteY29" fmla="*/ 1243584 h 5724144"/>
              <a:gd name="connsiteX30" fmla="*/ 3185160 w 5581904"/>
              <a:gd name="connsiteY30" fmla="*/ 1901952 h 5724144"/>
              <a:gd name="connsiteX31" fmla="*/ 3496056 w 5581904"/>
              <a:gd name="connsiteY31" fmla="*/ 1280160 h 5724144"/>
              <a:gd name="connsiteX32" fmla="*/ 4209288 w 5581904"/>
              <a:gd name="connsiteY32" fmla="*/ 1280160 h 5724144"/>
              <a:gd name="connsiteX33" fmla="*/ 4520184 w 5581904"/>
              <a:gd name="connsiteY33" fmla="*/ 1901952 h 5724144"/>
              <a:gd name="connsiteX34" fmla="*/ 4209288 w 5581904"/>
              <a:gd name="connsiteY34" fmla="*/ 2523744 h 5724144"/>
              <a:gd name="connsiteX35" fmla="*/ 3496056 w 5581904"/>
              <a:gd name="connsiteY35" fmla="*/ 2523744 h 5724144"/>
              <a:gd name="connsiteX36" fmla="*/ 3185160 w 5581904"/>
              <a:gd name="connsiteY36" fmla="*/ 3182112 h 5724144"/>
              <a:gd name="connsiteX37" fmla="*/ 3496056 w 5581904"/>
              <a:gd name="connsiteY37" fmla="*/ 2560320 h 5724144"/>
              <a:gd name="connsiteX38" fmla="*/ 4209288 w 5581904"/>
              <a:gd name="connsiteY38" fmla="*/ 2560320 h 5724144"/>
              <a:gd name="connsiteX39" fmla="*/ 4520184 w 5581904"/>
              <a:gd name="connsiteY39" fmla="*/ 3182112 h 5724144"/>
              <a:gd name="connsiteX40" fmla="*/ 4209288 w 5581904"/>
              <a:gd name="connsiteY40" fmla="*/ 3803904 h 5724144"/>
              <a:gd name="connsiteX41" fmla="*/ 3496056 w 5581904"/>
              <a:gd name="connsiteY41" fmla="*/ 3803904 h 5724144"/>
              <a:gd name="connsiteX42" fmla="*/ 3185160 w 5581904"/>
              <a:gd name="connsiteY42" fmla="*/ 4462272 h 5724144"/>
              <a:gd name="connsiteX43" fmla="*/ 3496056 w 5581904"/>
              <a:gd name="connsiteY43" fmla="*/ 3840480 h 5724144"/>
              <a:gd name="connsiteX44" fmla="*/ 4209288 w 5581904"/>
              <a:gd name="connsiteY44" fmla="*/ 3840480 h 5724144"/>
              <a:gd name="connsiteX45" fmla="*/ 4520184 w 5581904"/>
              <a:gd name="connsiteY45" fmla="*/ 4462272 h 5724144"/>
              <a:gd name="connsiteX46" fmla="*/ 4209288 w 5581904"/>
              <a:gd name="connsiteY46" fmla="*/ 5084064 h 5724144"/>
              <a:gd name="connsiteX47" fmla="*/ 3496056 w 5581904"/>
              <a:gd name="connsiteY47" fmla="*/ 5084064 h 5724144"/>
              <a:gd name="connsiteX48" fmla="*/ 2123440 w 5581904"/>
              <a:gd name="connsiteY48" fmla="*/ 1261872 h 5724144"/>
              <a:gd name="connsiteX49" fmla="*/ 2434336 w 5581904"/>
              <a:gd name="connsiteY49" fmla="*/ 640080 h 5724144"/>
              <a:gd name="connsiteX50" fmla="*/ 3147568 w 5581904"/>
              <a:gd name="connsiteY50" fmla="*/ 640080 h 5724144"/>
              <a:gd name="connsiteX51" fmla="*/ 3458464 w 5581904"/>
              <a:gd name="connsiteY51" fmla="*/ 1261872 h 5724144"/>
              <a:gd name="connsiteX52" fmla="*/ 3147568 w 5581904"/>
              <a:gd name="connsiteY52" fmla="*/ 1883664 h 5724144"/>
              <a:gd name="connsiteX53" fmla="*/ 2434336 w 5581904"/>
              <a:gd name="connsiteY53" fmla="*/ 1883664 h 5724144"/>
              <a:gd name="connsiteX54" fmla="*/ 2123440 w 5581904"/>
              <a:gd name="connsiteY54" fmla="*/ 2542032 h 5724144"/>
              <a:gd name="connsiteX55" fmla="*/ 2434336 w 5581904"/>
              <a:gd name="connsiteY55" fmla="*/ 1920240 h 5724144"/>
              <a:gd name="connsiteX56" fmla="*/ 3147568 w 5581904"/>
              <a:gd name="connsiteY56" fmla="*/ 1920240 h 5724144"/>
              <a:gd name="connsiteX57" fmla="*/ 3458464 w 5581904"/>
              <a:gd name="connsiteY57" fmla="*/ 2542032 h 5724144"/>
              <a:gd name="connsiteX58" fmla="*/ 3147568 w 5581904"/>
              <a:gd name="connsiteY58" fmla="*/ 3163824 h 5724144"/>
              <a:gd name="connsiteX59" fmla="*/ 2434336 w 5581904"/>
              <a:gd name="connsiteY59" fmla="*/ 3163824 h 5724144"/>
              <a:gd name="connsiteX60" fmla="*/ 2123440 w 5581904"/>
              <a:gd name="connsiteY60" fmla="*/ 3822192 h 5724144"/>
              <a:gd name="connsiteX61" fmla="*/ 2434336 w 5581904"/>
              <a:gd name="connsiteY61" fmla="*/ 3200400 h 5724144"/>
              <a:gd name="connsiteX62" fmla="*/ 3147568 w 5581904"/>
              <a:gd name="connsiteY62" fmla="*/ 3200400 h 5724144"/>
              <a:gd name="connsiteX63" fmla="*/ 3458464 w 5581904"/>
              <a:gd name="connsiteY63" fmla="*/ 3822192 h 5724144"/>
              <a:gd name="connsiteX64" fmla="*/ 3147568 w 5581904"/>
              <a:gd name="connsiteY64" fmla="*/ 4443984 h 5724144"/>
              <a:gd name="connsiteX65" fmla="*/ 2434336 w 5581904"/>
              <a:gd name="connsiteY65" fmla="*/ 4443984 h 5724144"/>
              <a:gd name="connsiteX66" fmla="*/ 2123440 w 5581904"/>
              <a:gd name="connsiteY66" fmla="*/ 5102352 h 5724144"/>
              <a:gd name="connsiteX67" fmla="*/ 2434336 w 5581904"/>
              <a:gd name="connsiteY67" fmla="*/ 4480560 h 5724144"/>
              <a:gd name="connsiteX68" fmla="*/ 3147568 w 5581904"/>
              <a:gd name="connsiteY68" fmla="*/ 4480560 h 5724144"/>
              <a:gd name="connsiteX69" fmla="*/ 3458464 w 5581904"/>
              <a:gd name="connsiteY69" fmla="*/ 5102352 h 5724144"/>
              <a:gd name="connsiteX70" fmla="*/ 3147568 w 5581904"/>
              <a:gd name="connsiteY70" fmla="*/ 5724144 h 5724144"/>
              <a:gd name="connsiteX71" fmla="*/ 2434336 w 5581904"/>
              <a:gd name="connsiteY71" fmla="*/ 5724144 h 5724144"/>
              <a:gd name="connsiteX72" fmla="*/ 1061721 w 5581904"/>
              <a:gd name="connsiteY72" fmla="*/ 621792 h 5724144"/>
              <a:gd name="connsiteX73" fmla="*/ 1372617 w 5581904"/>
              <a:gd name="connsiteY73" fmla="*/ 0 h 5724144"/>
              <a:gd name="connsiteX74" fmla="*/ 2085848 w 5581904"/>
              <a:gd name="connsiteY74" fmla="*/ 0 h 5724144"/>
              <a:gd name="connsiteX75" fmla="*/ 2396744 w 5581904"/>
              <a:gd name="connsiteY75" fmla="*/ 621792 h 5724144"/>
              <a:gd name="connsiteX76" fmla="*/ 2085848 w 5581904"/>
              <a:gd name="connsiteY76" fmla="*/ 1243584 h 5724144"/>
              <a:gd name="connsiteX77" fmla="*/ 1372617 w 5581904"/>
              <a:gd name="connsiteY77" fmla="*/ 1243584 h 5724144"/>
              <a:gd name="connsiteX78" fmla="*/ 1061721 w 5581904"/>
              <a:gd name="connsiteY78" fmla="*/ 1901952 h 5724144"/>
              <a:gd name="connsiteX79" fmla="*/ 1372617 w 5581904"/>
              <a:gd name="connsiteY79" fmla="*/ 1280160 h 5724144"/>
              <a:gd name="connsiteX80" fmla="*/ 2085848 w 5581904"/>
              <a:gd name="connsiteY80" fmla="*/ 1280160 h 5724144"/>
              <a:gd name="connsiteX81" fmla="*/ 2396744 w 5581904"/>
              <a:gd name="connsiteY81" fmla="*/ 1901952 h 5724144"/>
              <a:gd name="connsiteX82" fmla="*/ 2085848 w 5581904"/>
              <a:gd name="connsiteY82" fmla="*/ 2523744 h 5724144"/>
              <a:gd name="connsiteX83" fmla="*/ 1372617 w 5581904"/>
              <a:gd name="connsiteY83" fmla="*/ 2523744 h 5724144"/>
              <a:gd name="connsiteX84" fmla="*/ 1061721 w 5581904"/>
              <a:gd name="connsiteY84" fmla="*/ 3182112 h 5724144"/>
              <a:gd name="connsiteX85" fmla="*/ 1372617 w 5581904"/>
              <a:gd name="connsiteY85" fmla="*/ 2560320 h 5724144"/>
              <a:gd name="connsiteX86" fmla="*/ 2085848 w 5581904"/>
              <a:gd name="connsiteY86" fmla="*/ 2560320 h 5724144"/>
              <a:gd name="connsiteX87" fmla="*/ 2396744 w 5581904"/>
              <a:gd name="connsiteY87" fmla="*/ 3182112 h 5724144"/>
              <a:gd name="connsiteX88" fmla="*/ 2085848 w 5581904"/>
              <a:gd name="connsiteY88" fmla="*/ 3803904 h 5724144"/>
              <a:gd name="connsiteX89" fmla="*/ 1372617 w 5581904"/>
              <a:gd name="connsiteY89" fmla="*/ 3803904 h 5724144"/>
              <a:gd name="connsiteX90" fmla="*/ 1061721 w 5581904"/>
              <a:gd name="connsiteY90" fmla="*/ 4462272 h 5724144"/>
              <a:gd name="connsiteX91" fmla="*/ 1372617 w 5581904"/>
              <a:gd name="connsiteY91" fmla="*/ 3840480 h 5724144"/>
              <a:gd name="connsiteX92" fmla="*/ 2085848 w 5581904"/>
              <a:gd name="connsiteY92" fmla="*/ 3840480 h 5724144"/>
              <a:gd name="connsiteX93" fmla="*/ 2396744 w 5581904"/>
              <a:gd name="connsiteY93" fmla="*/ 4462272 h 5724144"/>
              <a:gd name="connsiteX94" fmla="*/ 2085848 w 5581904"/>
              <a:gd name="connsiteY94" fmla="*/ 5084064 h 5724144"/>
              <a:gd name="connsiteX95" fmla="*/ 1372617 w 5581904"/>
              <a:gd name="connsiteY95" fmla="*/ 5084064 h 5724144"/>
              <a:gd name="connsiteX96" fmla="*/ 1 w 5581904"/>
              <a:gd name="connsiteY96" fmla="*/ 1261872 h 5724144"/>
              <a:gd name="connsiteX97" fmla="*/ 310897 w 5581904"/>
              <a:gd name="connsiteY97" fmla="*/ 640080 h 5724144"/>
              <a:gd name="connsiteX98" fmla="*/ 1024129 w 5581904"/>
              <a:gd name="connsiteY98" fmla="*/ 640080 h 5724144"/>
              <a:gd name="connsiteX99" fmla="*/ 1335025 w 5581904"/>
              <a:gd name="connsiteY99" fmla="*/ 1261872 h 5724144"/>
              <a:gd name="connsiteX100" fmla="*/ 1024129 w 5581904"/>
              <a:gd name="connsiteY100" fmla="*/ 1883664 h 5724144"/>
              <a:gd name="connsiteX101" fmla="*/ 310897 w 5581904"/>
              <a:gd name="connsiteY101" fmla="*/ 1883664 h 5724144"/>
              <a:gd name="connsiteX102" fmla="*/ 0 w 5581904"/>
              <a:gd name="connsiteY102" fmla="*/ 5102352 h 5724144"/>
              <a:gd name="connsiteX103" fmla="*/ 310896 w 5581904"/>
              <a:gd name="connsiteY103" fmla="*/ 4480560 h 5724144"/>
              <a:gd name="connsiteX104" fmla="*/ 1024128 w 5581904"/>
              <a:gd name="connsiteY104" fmla="*/ 4480560 h 5724144"/>
              <a:gd name="connsiteX105" fmla="*/ 1335024 w 5581904"/>
              <a:gd name="connsiteY105" fmla="*/ 5102352 h 5724144"/>
              <a:gd name="connsiteX106" fmla="*/ 1024128 w 5581904"/>
              <a:gd name="connsiteY106" fmla="*/ 5724144 h 5724144"/>
              <a:gd name="connsiteX107" fmla="*/ 310896 w 5581904"/>
              <a:gd name="connsiteY107" fmla="*/ 5724144 h 5724144"/>
              <a:gd name="connsiteX108" fmla="*/ 0 w 5581904"/>
              <a:gd name="connsiteY108" fmla="*/ 3822192 h 5724144"/>
              <a:gd name="connsiteX109" fmla="*/ 310896 w 5581904"/>
              <a:gd name="connsiteY109" fmla="*/ 3200400 h 5724144"/>
              <a:gd name="connsiteX110" fmla="*/ 1024128 w 5581904"/>
              <a:gd name="connsiteY110" fmla="*/ 3200400 h 5724144"/>
              <a:gd name="connsiteX111" fmla="*/ 1335024 w 5581904"/>
              <a:gd name="connsiteY111" fmla="*/ 3822192 h 5724144"/>
              <a:gd name="connsiteX112" fmla="*/ 1024128 w 5581904"/>
              <a:gd name="connsiteY112" fmla="*/ 4443984 h 5724144"/>
              <a:gd name="connsiteX113" fmla="*/ 310896 w 5581904"/>
              <a:gd name="connsiteY113" fmla="*/ 4443984 h 5724144"/>
              <a:gd name="connsiteX114" fmla="*/ 0 w 5581904"/>
              <a:gd name="connsiteY114" fmla="*/ 2542032 h 5724144"/>
              <a:gd name="connsiteX115" fmla="*/ 310896 w 5581904"/>
              <a:gd name="connsiteY115" fmla="*/ 1920240 h 5724144"/>
              <a:gd name="connsiteX116" fmla="*/ 1024128 w 5581904"/>
              <a:gd name="connsiteY116" fmla="*/ 1920240 h 5724144"/>
              <a:gd name="connsiteX117" fmla="*/ 1335024 w 5581904"/>
              <a:gd name="connsiteY117" fmla="*/ 2542032 h 5724144"/>
              <a:gd name="connsiteX118" fmla="*/ 1024128 w 5581904"/>
              <a:gd name="connsiteY118" fmla="*/ 3163824 h 5724144"/>
              <a:gd name="connsiteX119" fmla="*/ 310896 w 5581904"/>
              <a:gd name="connsiteY119" fmla="*/ 3163824 h 572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5581904" h="5724144">
                <a:moveTo>
                  <a:pt x="4246880" y="1261872"/>
                </a:moveTo>
                <a:lnTo>
                  <a:pt x="4557776" y="640080"/>
                </a:lnTo>
                <a:lnTo>
                  <a:pt x="5271008" y="640080"/>
                </a:lnTo>
                <a:lnTo>
                  <a:pt x="5581904" y="1261872"/>
                </a:lnTo>
                <a:lnTo>
                  <a:pt x="5271008" y="1883664"/>
                </a:lnTo>
                <a:lnTo>
                  <a:pt x="4557776" y="1883664"/>
                </a:lnTo>
                <a:close/>
                <a:moveTo>
                  <a:pt x="4246880" y="2542032"/>
                </a:moveTo>
                <a:lnTo>
                  <a:pt x="4557776" y="1920240"/>
                </a:lnTo>
                <a:lnTo>
                  <a:pt x="5271008" y="1920240"/>
                </a:lnTo>
                <a:lnTo>
                  <a:pt x="5581904" y="2542032"/>
                </a:lnTo>
                <a:lnTo>
                  <a:pt x="5271008" y="3163824"/>
                </a:lnTo>
                <a:lnTo>
                  <a:pt x="4557776" y="3163824"/>
                </a:lnTo>
                <a:close/>
                <a:moveTo>
                  <a:pt x="4246880" y="3822192"/>
                </a:moveTo>
                <a:lnTo>
                  <a:pt x="4557776" y="3200400"/>
                </a:lnTo>
                <a:lnTo>
                  <a:pt x="5271008" y="3200400"/>
                </a:lnTo>
                <a:lnTo>
                  <a:pt x="5581904" y="3822192"/>
                </a:lnTo>
                <a:lnTo>
                  <a:pt x="5271008" y="4443984"/>
                </a:lnTo>
                <a:lnTo>
                  <a:pt x="4557776" y="4443984"/>
                </a:lnTo>
                <a:close/>
                <a:moveTo>
                  <a:pt x="4246880" y="5102352"/>
                </a:moveTo>
                <a:lnTo>
                  <a:pt x="4557776" y="4480560"/>
                </a:lnTo>
                <a:lnTo>
                  <a:pt x="5271008" y="4480560"/>
                </a:lnTo>
                <a:lnTo>
                  <a:pt x="5581904" y="5102352"/>
                </a:lnTo>
                <a:lnTo>
                  <a:pt x="5271008" y="5724144"/>
                </a:lnTo>
                <a:lnTo>
                  <a:pt x="4557776" y="5724144"/>
                </a:lnTo>
                <a:close/>
                <a:moveTo>
                  <a:pt x="3185160" y="621792"/>
                </a:moveTo>
                <a:lnTo>
                  <a:pt x="3496056" y="0"/>
                </a:lnTo>
                <a:lnTo>
                  <a:pt x="4209288" y="0"/>
                </a:lnTo>
                <a:lnTo>
                  <a:pt x="4520184" y="621792"/>
                </a:lnTo>
                <a:lnTo>
                  <a:pt x="4209288" y="1243584"/>
                </a:lnTo>
                <a:lnTo>
                  <a:pt x="3496056" y="1243584"/>
                </a:lnTo>
                <a:close/>
                <a:moveTo>
                  <a:pt x="3185160" y="1901952"/>
                </a:moveTo>
                <a:lnTo>
                  <a:pt x="3496056" y="1280160"/>
                </a:lnTo>
                <a:lnTo>
                  <a:pt x="4209288" y="1280160"/>
                </a:lnTo>
                <a:lnTo>
                  <a:pt x="4520184" y="1901952"/>
                </a:lnTo>
                <a:lnTo>
                  <a:pt x="4209288" y="2523744"/>
                </a:lnTo>
                <a:lnTo>
                  <a:pt x="3496056" y="2523744"/>
                </a:lnTo>
                <a:close/>
                <a:moveTo>
                  <a:pt x="3185160" y="3182112"/>
                </a:moveTo>
                <a:lnTo>
                  <a:pt x="3496056" y="2560320"/>
                </a:lnTo>
                <a:lnTo>
                  <a:pt x="4209288" y="2560320"/>
                </a:lnTo>
                <a:lnTo>
                  <a:pt x="4520184" y="3182112"/>
                </a:lnTo>
                <a:lnTo>
                  <a:pt x="4209288" y="3803904"/>
                </a:lnTo>
                <a:lnTo>
                  <a:pt x="3496056" y="3803904"/>
                </a:lnTo>
                <a:close/>
                <a:moveTo>
                  <a:pt x="3185160" y="4462272"/>
                </a:moveTo>
                <a:lnTo>
                  <a:pt x="3496056" y="3840480"/>
                </a:lnTo>
                <a:lnTo>
                  <a:pt x="4209288" y="3840480"/>
                </a:lnTo>
                <a:lnTo>
                  <a:pt x="4520184" y="4462272"/>
                </a:lnTo>
                <a:lnTo>
                  <a:pt x="4209288" y="5084064"/>
                </a:lnTo>
                <a:lnTo>
                  <a:pt x="3496056" y="5084064"/>
                </a:lnTo>
                <a:close/>
                <a:moveTo>
                  <a:pt x="2123440" y="1261872"/>
                </a:moveTo>
                <a:lnTo>
                  <a:pt x="2434336" y="640080"/>
                </a:lnTo>
                <a:lnTo>
                  <a:pt x="3147568" y="640080"/>
                </a:lnTo>
                <a:lnTo>
                  <a:pt x="3458464" y="1261872"/>
                </a:lnTo>
                <a:lnTo>
                  <a:pt x="3147568" y="1883664"/>
                </a:lnTo>
                <a:lnTo>
                  <a:pt x="2434336" y="1883664"/>
                </a:lnTo>
                <a:close/>
                <a:moveTo>
                  <a:pt x="2123440" y="2542032"/>
                </a:moveTo>
                <a:lnTo>
                  <a:pt x="2434336" y="1920240"/>
                </a:lnTo>
                <a:lnTo>
                  <a:pt x="3147568" y="1920240"/>
                </a:lnTo>
                <a:lnTo>
                  <a:pt x="3458464" y="2542032"/>
                </a:lnTo>
                <a:lnTo>
                  <a:pt x="3147568" y="3163824"/>
                </a:lnTo>
                <a:lnTo>
                  <a:pt x="2434336" y="3163824"/>
                </a:lnTo>
                <a:close/>
                <a:moveTo>
                  <a:pt x="2123440" y="3822192"/>
                </a:moveTo>
                <a:lnTo>
                  <a:pt x="2434336" y="3200400"/>
                </a:lnTo>
                <a:lnTo>
                  <a:pt x="3147568" y="3200400"/>
                </a:lnTo>
                <a:lnTo>
                  <a:pt x="3458464" y="3822192"/>
                </a:lnTo>
                <a:lnTo>
                  <a:pt x="3147568" y="4443984"/>
                </a:lnTo>
                <a:lnTo>
                  <a:pt x="2434336" y="4443984"/>
                </a:lnTo>
                <a:close/>
                <a:moveTo>
                  <a:pt x="2123440" y="5102352"/>
                </a:moveTo>
                <a:lnTo>
                  <a:pt x="2434336" y="4480560"/>
                </a:lnTo>
                <a:lnTo>
                  <a:pt x="3147568" y="4480560"/>
                </a:lnTo>
                <a:lnTo>
                  <a:pt x="3458464" y="5102352"/>
                </a:lnTo>
                <a:lnTo>
                  <a:pt x="3147568" y="5724144"/>
                </a:lnTo>
                <a:lnTo>
                  <a:pt x="2434336" y="5724144"/>
                </a:lnTo>
                <a:close/>
                <a:moveTo>
                  <a:pt x="1061721" y="621792"/>
                </a:moveTo>
                <a:lnTo>
                  <a:pt x="1372617" y="0"/>
                </a:lnTo>
                <a:lnTo>
                  <a:pt x="2085848" y="0"/>
                </a:lnTo>
                <a:lnTo>
                  <a:pt x="2396744" y="621792"/>
                </a:lnTo>
                <a:lnTo>
                  <a:pt x="2085848" y="1243584"/>
                </a:lnTo>
                <a:lnTo>
                  <a:pt x="1372617" y="1243584"/>
                </a:lnTo>
                <a:close/>
                <a:moveTo>
                  <a:pt x="1061721" y="1901952"/>
                </a:moveTo>
                <a:lnTo>
                  <a:pt x="1372617" y="1280160"/>
                </a:lnTo>
                <a:lnTo>
                  <a:pt x="2085848" y="1280160"/>
                </a:lnTo>
                <a:lnTo>
                  <a:pt x="2396744" y="1901952"/>
                </a:lnTo>
                <a:lnTo>
                  <a:pt x="2085848" y="2523744"/>
                </a:lnTo>
                <a:lnTo>
                  <a:pt x="1372617" y="2523744"/>
                </a:lnTo>
                <a:close/>
                <a:moveTo>
                  <a:pt x="1061721" y="3182112"/>
                </a:moveTo>
                <a:lnTo>
                  <a:pt x="1372617" y="2560320"/>
                </a:lnTo>
                <a:lnTo>
                  <a:pt x="2085848" y="2560320"/>
                </a:lnTo>
                <a:lnTo>
                  <a:pt x="2396744" y="3182112"/>
                </a:lnTo>
                <a:lnTo>
                  <a:pt x="2085848" y="3803904"/>
                </a:lnTo>
                <a:lnTo>
                  <a:pt x="1372617" y="3803904"/>
                </a:lnTo>
                <a:close/>
                <a:moveTo>
                  <a:pt x="1061721" y="4462272"/>
                </a:moveTo>
                <a:lnTo>
                  <a:pt x="1372617" y="3840480"/>
                </a:lnTo>
                <a:lnTo>
                  <a:pt x="2085848" y="3840480"/>
                </a:lnTo>
                <a:lnTo>
                  <a:pt x="2396744" y="4462272"/>
                </a:lnTo>
                <a:lnTo>
                  <a:pt x="2085848" y="5084064"/>
                </a:lnTo>
                <a:lnTo>
                  <a:pt x="1372617" y="5084064"/>
                </a:lnTo>
                <a:close/>
                <a:moveTo>
                  <a:pt x="1" y="1261872"/>
                </a:moveTo>
                <a:lnTo>
                  <a:pt x="310897" y="640080"/>
                </a:lnTo>
                <a:lnTo>
                  <a:pt x="1024129" y="640080"/>
                </a:lnTo>
                <a:lnTo>
                  <a:pt x="1335025" y="1261872"/>
                </a:lnTo>
                <a:lnTo>
                  <a:pt x="1024129" y="1883664"/>
                </a:lnTo>
                <a:lnTo>
                  <a:pt x="310897" y="1883664"/>
                </a:lnTo>
                <a:close/>
                <a:moveTo>
                  <a:pt x="0" y="5102352"/>
                </a:moveTo>
                <a:lnTo>
                  <a:pt x="310896" y="4480560"/>
                </a:lnTo>
                <a:lnTo>
                  <a:pt x="1024128" y="4480560"/>
                </a:lnTo>
                <a:lnTo>
                  <a:pt x="1335024" y="5102352"/>
                </a:lnTo>
                <a:lnTo>
                  <a:pt x="1024128" y="5724144"/>
                </a:lnTo>
                <a:lnTo>
                  <a:pt x="310896" y="5724144"/>
                </a:lnTo>
                <a:close/>
                <a:moveTo>
                  <a:pt x="0" y="3822192"/>
                </a:moveTo>
                <a:lnTo>
                  <a:pt x="310896" y="3200400"/>
                </a:lnTo>
                <a:lnTo>
                  <a:pt x="1024128" y="3200400"/>
                </a:lnTo>
                <a:lnTo>
                  <a:pt x="1335024" y="3822192"/>
                </a:lnTo>
                <a:lnTo>
                  <a:pt x="1024128" y="4443984"/>
                </a:lnTo>
                <a:lnTo>
                  <a:pt x="310896" y="4443984"/>
                </a:lnTo>
                <a:close/>
                <a:moveTo>
                  <a:pt x="0" y="2542032"/>
                </a:moveTo>
                <a:lnTo>
                  <a:pt x="310896" y="1920240"/>
                </a:lnTo>
                <a:lnTo>
                  <a:pt x="1024128" y="1920240"/>
                </a:lnTo>
                <a:lnTo>
                  <a:pt x="1335024" y="2542032"/>
                </a:lnTo>
                <a:lnTo>
                  <a:pt x="1024128" y="3163824"/>
                </a:lnTo>
                <a:lnTo>
                  <a:pt x="310896" y="3163824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innerShdw blurRad="139700" dist="76200" dir="150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blipFill>
                <a:blip r:embed="rId4"/>
                <a:stretch>
                  <a:fillRect/>
                </a:stretch>
              </a:blipFill>
            </a:endParaRPr>
          </a:p>
          <a:p>
            <a:pPr algn="ctr"/>
            <a:endParaRPr lang="en-US" dirty="0">
              <a:blipFill>
                <a:blip r:embed="rId4"/>
                <a:stretch>
                  <a:fillRect/>
                </a:stretch>
              </a:blipFill>
            </a:endParaRPr>
          </a:p>
          <a:p>
            <a:pPr algn="ctr"/>
            <a:endParaRPr lang="en-US" dirty="0">
              <a:blipFill>
                <a:blip r:embed="rId4"/>
                <a:stretch>
                  <a:fillRect/>
                </a:stretch>
              </a:blipFill>
            </a:endParaRPr>
          </a:p>
          <a:p>
            <a:pPr algn="ctr"/>
            <a:endParaRPr lang="en-US" dirty="0">
              <a:blipFill>
                <a:blip r:embed="rId4"/>
                <a:stretch>
                  <a:fillRect/>
                </a:stretch>
              </a:blipFill>
            </a:endParaRPr>
          </a:p>
          <a:p>
            <a:pPr algn="ctr"/>
            <a:endParaRPr lang="en-US" dirty="0">
              <a:blipFill>
                <a:blip r:embed="rId4"/>
                <a:stretch>
                  <a:fillRect/>
                </a:stretch>
              </a:blipFill>
            </a:endParaRPr>
          </a:p>
          <a:p>
            <a:pPr algn="ctr"/>
            <a:endParaRPr lang="en-US" dirty="0">
              <a:blipFill>
                <a:blip r:embed="rId4"/>
                <a:stretch>
                  <a:fillRect/>
                </a:stretch>
              </a:blipFill>
            </a:endParaRPr>
          </a:p>
          <a:p>
            <a:pPr algn="ctr"/>
            <a:endParaRPr lang="en-US" dirty="0">
              <a:blipFill>
                <a:blip r:embed="rId4"/>
                <a:stretch>
                  <a:fillRect/>
                </a:stretch>
              </a:blipFill>
            </a:endParaRPr>
          </a:p>
          <a:p>
            <a:pPr algn="ctr"/>
            <a:endParaRPr lang="en-US" dirty="0">
              <a:blipFill>
                <a:blip r:embed="rId4"/>
                <a:stretch>
                  <a:fillRect/>
                </a:stretch>
              </a:blipFill>
            </a:endParaRPr>
          </a:p>
          <a:p>
            <a:pPr algn="ctr"/>
            <a:endParaRPr lang="en-US" dirty="0">
              <a:blipFill>
                <a:blip r:embed="rId4"/>
                <a:stretch>
                  <a:fillRect/>
                </a:stretch>
              </a:blipFill>
            </a:endParaRPr>
          </a:p>
          <a:p>
            <a:pPr algn="ctr"/>
            <a:endParaRPr lang="en-US" dirty="0">
              <a:blipFill>
                <a:blip r:embed="rId4"/>
                <a:stretch>
                  <a:fillRect/>
                </a:stretch>
              </a:blipFill>
            </a:endParaRPr>
          </a:p>
          <a:p>
            <a:pPr algn="ctr"/>
            <a:endParaRPr lang="en-US" dirty="0">
              <a:blipFill>
                <a:blip r:embed="rId4"/>
                <a:stretch>
                  <a:fillRect/>
                </a:stretch>
              </a:blip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A44F08-E7EA-DC1E-3F40-04854CDA5B81}"/>
              </a:ext>
            </a:extLst>
          </p:cNvPr>
          <p:cNvSpPr txBox="1"/>
          <p:nvPr/>
        </p:nvSpPr>
        <p:spPr>
          <a:xfrm>
            <a:off x="-6110191" y="893308"/>
            <a:ext cx="663448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400" dirty="0">
                <a:solidFill>
                  <a:srgbClr val="FFC00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abic Typesetting" panose="03020402040406030203" pitchFamily="66" charset="-78"/>
              </a:rPr>
              <a:t>User Digital Fingerprint </a:t>
            </a:r>
          </a:p>
          <a:p>
            <a:pPr>
              <a:lnSpc>
                <a:spcPts val="4500"/>
              </a:lnSpc>
            </a:pPr>
            <a:r>
              <a:rPr lang="en-US" sz="4400" dirty="0">
                <a:solidFill>
                  <a:srgbClr val="FFC00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abic Typesetting" panose="03020402040406030203" pitchFamily="66" charset="-78"/>
              </a:rPr>
              <a:t>Protection Using Machine </a:t>
            </a:r>
          </a:p>
          <a:p>
            <a:pPr>
              <a:lnSpc>
                <a:spcPts val="4500"/>
              </a:lnSpc>
            </a:pPr>
            <a:r>
              <a:rPr lang="en-US" sz="4400" dirty="0">
                <a:solidFill>
                  <a:srgbClr val="FFC00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abic Typesetting" panose="03020402040406030203" pitchFamily="66" charset="-78"/>
              </a:rPr>
              <a:t>Learning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BE6B37-2576-88BC-1701-A19E8B494C2D}"/>
              </a:ext>
            </a:extLst>
          </p:cNvPr>
          <p:cNvSpPr txBox="1"/>
          <p:nvPr/>
        </p:nvSpPr>
        <p:spPr>
          <a:xfrm>
            <a:off x="-6110191" y="3002569"/>
            <a:ext cx="2915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Bahnschrift Light SemiCondense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team Acedia:</a:t>
            </a:r>
          </a:p>
          <a:p>
            <a:endParaRPr lang="en-US" sz="2400" dirty="0">
              <a:solidFill>
                <a:schemeClr val="accent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70BF3E-2F62-29D2-69AE-1BCEEEB11F08}"/>
              </a:ext>
            </a:extLst>
          </p:cNvPr>
          <p:cNvSpPr txBox="1"/>
          <p:nvPr/>
        </p:nvSpPr>
        <p:spPr>
          <a:xfrm>
            <a:off x="-5896322" y="3510400"/>
            <a:ext cx="37737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Light Condensed" panose="020B0502040204020203" pitchFamily="34" charset="0"/>
              </a:rPr>
              <a:t>Abdullah Adil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 Light Condensed" panose="020B0502040204020203" pitchFamily="34" charset="0"/>
              </a:rPr>
              <a:t>AlSharji</a:t>
            </a:r>
            <a:endParaRPr lang="en-US" dirty="0">
              <a:solidFill>
                <a:schemeClr val="bg1">
                  <a:lumMod val="95000"/>
                </a:schemeClr>
              </a:solidFill>
              <a:latin typeface="Bahnschrift Light Condensed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Lead developer</a:t>
            </a:r>
            <a:endParaRPr lang="en-US" dirty="0">
              <a:solidFill>
                <a:schemeClr val="bg1">
                  <a:lumMod val="95000"/>
                </a:schemeClr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Light Condensed" panose="020B0502040204020203" pitchFamily="34" charset="0"/>
              </a:rPr>
              <a:t>Martin Hanna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Statistics and ML Model development</a:t>
            </a:r>
            <a:endParaRPr lang="en-US" dirty="0">
              <a:solidFill>
                <a:schemeClr val="bg1">
                  <a:lumMod val="95000"/>
                </a:schemeClr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 Light Condensed" panose="020B0502040204020203" pitchFamily="34" charset="0"/>
              </a:rPr>
              <a:t>Nasser Mohammed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Bahnschrift Light Condensed" panose="020B0502040204020203" pitchFamily="34" charset="0"/>
              </a:rPr>
              <a:t>AlKhaifi</a:t>
            </a:r>
            <a:endParaRPr lang="en-US" dirty="0">
              <a:solidFill>
                <a:schemeClr val="bg1">
                  <a:lumMod val="95000"/>
                </a:schemeClr>
              </a:solidFill>
              <a:latin typeface="Bahnschrift Light Condensed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Web-app developer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95000"/>
                </a:schemeClr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33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5D3E3"/>
            </a:gs>
            <a:gs pos="7000">
              <a:srgbClr val="01131F"/>
            </a:gs>
            <a:gs pos="68000">
              <a:srgbClr val="026179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0D971C3-C36C-32A9-A4DB-3955F8DB50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983474"/>
              </p:ext>
            </p:extLst>
          </p:nvPr>
        </p:nvGraphicFramePr>
        <p:xfrm>
          <a:off x="3675605" y="73152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74CFB90-516D-7015-2A4B-88FCCAC99F3C}"/>
              </a:ext>
            </a:extLst>
          </p:cNvPr>
          <p:cNvSpPr txBox="1"/>
          <p:nvPr/>
        </p:nvSpPr>
        <p:spPr>
          <a:xfrm>
            <a:off x="185194" y="6211532"/>
            <a:ext cx="532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Fortune Business Insights; September 30, 2024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7BE9ED-8D10-48BF-E2CD-AC0A1B9F04AE}"/>
              </a:ext>
            </a:extLst>
          </p:cNvPr>
          <p:cNvSpPr txBox="1"/>
          <p:nvPr/>
        </p:nvSpPr>
        <p:spPr>
          <a:xfrm>
            <a:off x="550037" y="2377440"/>
            <a:ext cx="28066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~265%</a:t>
            </a:r>
          </a:p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Growth in global revenue by 2032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851785-0D0A-B823-DBE2-293EBF5C5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3" y="7498080"/>
            <a:ext cx="2915031" cy="38937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E824A5-48E1-C128-BD6A-860D8E720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34" y="7498080"/>
            <a:ext cx="2730962" cy="3893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856BFE-8ED0-7F6B-9121-2FD584AD4D49}"/>
              </a:ext>
            </a:extLst>
          </p:cNvPr>
          <p:cNvSpPr txBox="1"/>
          <p:nvPr/>
        </p:nvSpPr>
        <p:spPr>
          <a:xfrm>
            <a:off x="3690534" y="-3208645"/>
            <a:ext cx="4810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Potential Market in Oman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C2D68-3AED-865F-EC4B-15F778E78BD3}"/>
              </a:ext>
            </a:extLst>
          </p:cNvPr>
          <p:cNvSpPr txBox="1"/>
          <p:nvPr/>
        </p:nvSpPr>
        <p:spPr>
          <a:xfrm>
            <a:off x="775503" y="-2377440"/>
            <a:ext cx="4774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Based on conducted surveys…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Sample of 33 people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Total of 17 people are unsatisfied with their current VPN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A85030-10B7-9F67-B9DF-946EB9184643}"/>
              </a:ext>
            </a:extLst>
          </p:cNvPr>
          <p:cNvSpPr txBox="1"/>
          <p:nvPr/>
        </p:nvSpPr>
        <p:spPr>
          <a:xfrm>
            <a:off x="6642433" y="-2377440"/>
            <a:ext cx="477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Approximation…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34.4 – 68.5 % of Youth would be interested in another option for protecting their data and privacy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In Oman (according to the Youth Development Index 2018 and NCSI 2024 report), there would be roughly 117,000 to 233,000 potential customers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E2260B-E59E-77ED-D62E-474268F694B6}"/>
              </a:ext>
            </a:extLst>
          </p:cNvPr>
          <p:cNvSpPr txBox="1"/>
          <p:nvPr/>
        </p:nvSpPr>
        <p:spPr>
          <a:xfrm>
            <a:off x="-8860828" y="439132"/>
            <a:ext cx="7874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Digital Fingerprint Protection DLL Injector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126691-99C2-4ED7-4A5A-8EEF13CFE620}"/>
              </a:ext>
            </a:extLst>
          </p:cNvPr>
          <p:cNvSpPr txBox="1"/>
          <p:nvPr/>
        </p:nvSpPr>
        <p:spPr>
          <a:xfrm>
            <a:off x="-9373772" y="1828800"/>
            <a:ext cx="203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Privacy protection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47C45E-3BA8-666D-3280-6CD06800DBF7}"/>
              </a:ext>
            </a:extLst>
          </p:cNvPr>
          <p:cNvSpPr txBox="1"/>
          <p:nvPr/>
        </p:nvSpPr>
        <p:spPr>
          <a:xfrm>
            <a:off x="-2509745" y="1828799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Machine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A8A8CF-F54D-3933-EC51-99A9F54010FD}"/>
              </a:ext>
            </a:extLst>
          </p:cNvPr>
          <p:cNvSpPr txBox="1"/>
          <p:nvPr/>
        </p:nvSpPr>
        <p:spPr>
          <a:xfrm>
            <a:off x="-9872307" y="2743200"/>
            <a:ext cx="3033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Prevents info. requests from sites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Protects user’s digital fingerprint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Protects user’s device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2DB0A6-9504-B1CE-7B41-33787727EA96}"/>
              </a:ext>
            </a:extLst>
          </p:cNvPr>
          <p:cNvSpPr txBox="1"/>
          <p:nvPr/>
        </p:nvSpPr>
        <p:spPr>
          <a:xfrm>
            <a:off x="-2780654" y="2743200"/>
            <a:ext cx="2491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Uses ML algorithm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Adaptable for future fingerprinting techniques</a:t>
            </a:r>
          </a:p>
          <a:p>
            <a:endParaRPr lang="en-US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96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5D3E3"/>
            </a:gs>
            <a:gs pos="7000">
              <a:srgbClr val="01131F"/>
            </a:gs>
            <a:gs pos="68000">
              <a:srgbClr val="02617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0194542-14DB-CA8E-CC38-DBD0B3DD6F04}"/>
              </a:ext>
            </a:extLst>
          </p:cNvPr>
          <p:cNvSpPr txBox="1"/>
          <p:nvPr/>
        </p:nvSpPr>
        <p:spPr>
          <a:xfrm>
            <a:off x="4904808" y="7777481"/>
            <a:ext cx="238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Competition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B2274F-E28C-3DF3-ECDD-F288657BF4D0}"/>
              </a:ext>
            </a:extLst>
          </p:cNvPr>
          <p:cNvSpPr txBox="1"/>
          <p:nvPr/>
        </p:nvSpPr>
        <p:spPr>
          <a:xfrm>
            <a:off x="7324232" y="10063481"/>
            <a:ext cx="37704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Acedia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Digital fingerprint protection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Lightweight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Adaptation to future fingerprinting techniques (using ML)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Scales with time and data available for training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6856B-1FED-39F0-1821-FAD0BD14AEA4}"/>
              </a:ext>
            </a:extLst>
          </p:cNvPr>
          <p:cNvSpPr txBox="1"/>
          <p:nvPr/>
        </p:nvSpPr>
        <p:spPr>
          <a:xfrm>
            <a:off x="1097280" y="10063481"/>
            <a:ext cx="35650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VPNs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Digital Fingerprint can still be identified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Tor Browser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Noticeable delay in performance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Chrome Browser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Gaps where digital fingerprint can be identified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3514FF-EC2C-8258-4200-C465FE8BEE4F}"/>
              </a:ext>
            </a:extLst>
          </p:cNvPr>
          <p:cNvSpPr txBox="1"/>
          <p:nvPr/>
        </p:nvSpPr>
        <p:spPr>
          <a:xfrm>
            <a:off x="1773548" y="9149080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Competing Products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3F32D5-784C-D11B-D006-761B4FDD31AD}"/>
              </a:ext>
            </a:extLst>
          </p:cNvPr>
          <p:cNvSpPr txBox="1"/>
          <p:nvPr/>
        </p:nvSpPr>
        <p:spPr>
          <a:xfrm>
            <a:off x="8516017" y="9149081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Our Product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8058E-1CF7-1FAB-2904-AADCDA92A53D}"/>
              </a:ext>
            </a:extLst>
          </p:cNvPr>
          <p:cNvSpPr txBox="1"/>
          <p:nvPr/>
        </p:nvSpPr>
        <p:spPr>
          <a:xfrm>
            <a:off x="3690534" y="457200"/>
            <a:ext cx="4810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Potential Market in Oman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8F831-7585-99F2-A10E-7D361150F217}"/>
              </a:ext>
            </a:extLst>
          </p:cNvPr>
          <p:cNvSpPr txBox="1"/>
          <p:nvPr/>
        </p:nvSpPr>
        <p:spPr>
          <a:xfrm>
            <a:off x="775503" y="1469985"/>
            <a:ext cx="4774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Based on conducted surveys…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Sample of 33 people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Total of 17 people are unsatisfied with their current VPN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1E063-79C8-1998-4C57-9C33C5E2E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3" y="2670314"/>
            <a:ext cx="2915031" cy="38937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5E4D32-97BF-232B-5963-DD760B591F7A}"/>
              </a:ext>
            </a:extLst>
          </p:cNvPr>
          <p:cNvSpPr txBox="1"/>
          <p:nvPr/>
        </p:nvSpPr>
        <p:spPr>
          <a:xfrm>
            <a:off x="6642433" y="1469985"/>
            <a:ext cx="477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Approximation…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34.4 – 68.5 % of Youth would be interested in another option for protecting their data and privacy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In Oman (according to the Youth Development Index 2018 and NCSI 2024 report), there would be roughly 117,000 to 233,000 potential customers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6E79B2-D200-0536-195C-6593BF04A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34" y="2670314"/>
            <a:ext cx="2730962" cy="3893789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8E1ADE5-7DD6-B748-25F9-10119B8F1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9156395"/>
              </p:ext>
            </p:extLst>
          </p:nvPr>
        </p:nvGraphicFramePr>
        <p:xfrm>
          <a:off x="16195851" y="71475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97D6473-CBF4-DF68-DA14-0D0895A24BB1}"/>
              </a:ext>
            </a:extLst>
          </p:cNvPr>
          <p:cNvSpPr txBox="1"/>
          <p:nvPr/>
        </p:nvSpPr>
        <p:spPr>
          <a:xfrm>
            <a:off x="185194" y="7132320"/>
            <a:ext cx="532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Fortune Business Insights; September 30, 2024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3E3DFA-B825-68BC-CC68-A3D9DA755978}"/>
              </a:ext>
            </a:extLst>
          </p:cNvPr>
          <p:cNvSpPr txBox="1"/>
          <p:nvPr/>
        </p:nvSpPr>
        <p:spPr>
          <a:xfrm>
            <a:off x="-3291840" y="2377440"/>
            <a:ext cx="28066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~265%</a:t>
            </a:r>
          </a:p>
          <a:p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Growth in global revenue by 2032</a:t>
            </a:r>
          </a:p>
        </p:txBody>
      </p:sp>
    </p:spTree>
    <p:extLst>
      <p:ext uri="{BB962C8B-B14F-4D97-AF65-F5344CB8AC3E}">
        <p14:creationId xmlns:p14="http://schemas.microsoft.com/office/powerpoint/2010/main" val="1531221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5D3E3"/>
            </a:gs>
            <a:gs pos="7000">
              <a:srgbClr val="01131F"/>
            </a:gs>
            <a:gs pos="68000">
              <a:srgbClr val="02617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2720B1E-C3F6-AB32-07EA-35962C1BF6A7}"/>
              </a:ext>
            </a:extLst>
          </p:cNvPr>
          <p:cNvSpPr txBox="1"/>
          <p:nvPr/>
        </p:nvSpPr>
        <p:spPr>
          <a:xfrm>
            <a:off x="4555353" y="7514493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Business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67BEA4-8A57-7D9E-3DD4-3DF571CD8ED2}"/>
              </a:ext>
            </a:extLst>
          </p:cNvPr>
          <p:cNvSpPr txBox="1"/>
          <p:nvPr/>
        </p:nvSpPr>
        <p:spPr>
          <a:xfrm>
            <a:off x="1248695" y="8886093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Freemium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37C7B5-0E25-C614-1474-47B3F0D0BFBB}"/>
              </a:ext>
            </a:extLst>
          </p:cNvPr>
          <p:cNvSpPr txBox="1"/>
          <p:nvPr/>
        </p:nvSpPr>
        <p:spPr>
          <a:xfrm>
            <a:off x="931301" y="9800493"/>
            <a:ext cx="2501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Basic version</a:t>
            </a:r>
          </a:p>
          <a:p>
            <a:pPr marL="285750" indent="-285750"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Model trained on less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Premium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More accurate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34F061-5844-2D2C-CD86-753763CC668F}"/>
              </a:ext>
            </a:extLst>
          </p:cNvPr>
          <p:cNvSpPr txBox="1"/>
          <p:nvPr/>
        </p:nvSpPr>
        <p:spPr>
          <a:xfrm>
            <a:off x="5598438" y="8886093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Marketing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880D8A-6A1C-6C0C-9E94-217D46A27B57}"/>
              </a:ext>
            </a:extLst>
          </p:cNvPr>
          <p:cNvSpPr txBox="1"/>
          <p:nvPr/>
        </p:nvSpPr>
        <p:spPr>
          <a:xfrm>
            <a:off x="4682857" y="9800493"/>
            <a:ext cx="30444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Social media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Popular social media sites</a:t>
            </a:r>
          </a:p>
          <a:p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Conferences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Connecting with other businesses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Selling them our services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EB6B05-DDC8-5C2E-AE04-6B8F5085B38F}"/>
              </a:ext>
            </a:extLst>
          </p:cNvPr>
          <p:cNvSpPr txBox="1"/>
          <p:nvPr/>
        </p:nvSpPr>
        <p:spPr>
          <a:xfrm>
            <a:off x="9561324" y="8886093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Future Goals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A3515F-A0F2-9057-5718-080644A5E0DD}"/>
              </a:ext>
            </a:extLst>
          </p:cNvPr>
          <p:cNvSpPr txBox="1"/>
          <p:nvPr/>
        </p:nvSpPr>
        <p:spPr>
          <a:xfrm>
            <a:off x="8982640" y="9800493"/>
            <a:ext cx="2619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Expanding capabilities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Anti packet exfiltration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Improving models accuracy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9F24E-0A45-7A20-56C7-521FF1A41983}"/>
              </a:ext>
            </a:extLst>
          </p:cNvPr>
          <p:cNvSpPr txBox="1"/>
          <p:nvPr/>
        </p:nvSpPr>
        <p:spPr>
          <a:xfrm>
            <a:off x="4904808" y="457200"/>
            <a:ext cx="238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Competition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3D7981-CBE0-E7DE-07C5-9BD2FF45DEAC}"/>
              </a:ext>
            </a:extLst>
          </p:cNvPr>
          <p:cNvSpPr txBox="1"/>
          <p:nvPr/>
        </p:nvSpPr>
        <p:spPr>
          <a:xfrm>
            <a:off x="7324232" y="2743200"/>
            <a:ext cx="37704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Acedia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Digital fingerprint protection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Lightweight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Adaptation to future fingerprinting techniques (using ML)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Scales with time and data available for training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5C99A-FE47-9824-4A38-B07BF2E4FB73}"/>
              </a:ext>
            </a:extLst>
          </p:cNvPr>
          <p:cNvSpPr txBox="1"/>
          <p:nvPr/>
        </p:nvSpPr>
        <p:spPr>
          <a:xfrm>
            <a:off x="1097280" y="2743200"/>
            <a:ext cx="35650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VPNs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Digital Fingerprint can still be identified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Tor Browser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Noticeable delay in performance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Chrome Browser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Gaps where digital fingerprint can be identified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9F935-EDA0-10A9-C854-23C2BD3675FD}"/>
              </a:ext>
            </a:extLst>
          </p:cNvPr>
          <p:cNvSpPr txBox="1"/>
          <p:nvPr/>
        </p:nvSpPr>
        <p:spPr>
          <a:xfrm>
            <a:off x="1773548" y="1828799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Competing Products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4061F-4371-6186-69BB-0C0293958467}"/>
              </a:ext>
            </a:extLst>
          </p:cNvPr>
          <p:cNvSpPr txBox="1"/>
          <p:nvPr/>
        </p:nvSpPr>
        <p:spPr>
          <a:xfrm>
            <a:off x="8516017" y="1828800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Our Product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DB63F1-4AFD-C079-B2F8-0183BE0649A5}"/>
              </a:ext>
            </a:extLst>
          </p:cNvPr>
          <p:cNvSpPr txBox="1"/>
          <p:nvPr/>
        </p:nvSpPr>
        <p:spPr>
          <a:xfrm>
            <a:off x="-6028006" y="1459466"/>
            <a:ext cx="4774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Based on conducted surveys…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Sample of 33 people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Total of 17 people are unsatisfied with their current VPN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4DEBC5-FBBB-D39C-8690-FE8117556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28006" y="2659795"/>
            <a:ext cx="2915031" cy="38937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F89F75-31FD-3F51-924B-6D000EA87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1987" y="2659795"/>
            <a:ext cx="2730962" cy="38937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447D00-7946-7CD8-DE42-EDFF9F0CB357}"/>
              </a:ext>
            </a:extLst>
          </p:cNvPr>
          <p:cNvSpPr txBox="1"/>
          <p:nvPr/>
        </p:nvSpPr>
        <p:spPr>
          <a:xfrm>
            <a:off x="12801600" y="1469985"/>
            <a:ext cx="477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Approximation…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34.4 – 68.5 % of Youth would be interested in another option for protecting their data and privacy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In Oman (according to the Youth Development Index 2018 and NCSI 2024 report), there would be roughly 117,000 to 233,000 potential customers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3A858-2531-5663-AA79-B24E413BB084}"/>
              </a:ext>
            </a:extLst>
          </p:cNvPr>
          <p:cNvSpPr txBox="1"/>
          <p:nvPr/>
        </p:nvSpPr>
        <p:spPr>
          <a:xfrm>
            <a:off x="3690534" y="-1737360"/>
            <a:ext cx="4810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Potential Market in Oman</a:t>
            </a:r>
          </a:p>
        </p:txBody>
      </p:sp>
    </p:spTree>
    <p:extLst>
      <p:ext uri="{BB962C8B-B14F-4D97-AF65-F5344CB8AC3E}">
        <p14:creationId xmlns:p14="http://schemas.microsoft.com/office/powerpoint/2010/main" val="2440098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5D3E3"/>
            </a:gs>
            <a:gs pos="7000">
              <a:srgbClr val="01131F"/>
            </a:gs>
            <a:gs pos="68000">
              <a:srgbClr val="02617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FB5570-BEE2-E78D-0C36-D6A4D4228BB1}"/>
              </a:ext>
            </a:extLst>
          </p:cNvPr>
          <p:cNvSpPr txBox="1"/>
          <p:nvPr/>
        </p:nvSpPr>
        <p:spPr>
          <a:xfrm>
            <a:off x="4555353" y="457200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Business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7AAC9-9966-21B6-3502-C934D7B9A5D0}"/>
              </a:ext>
            </a:extLst>
          </p:cNvPr>
          <p:cNvSpPr txBox="1"/>
          <p:nvPr/>
        </p:nvSpPr>
        <p:spPr>
          <a:xfrm>
            <a:off x="1248695" y="1828800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Freemium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816324-72F3-AF85-3466-52E7718D4E55}"/>
              </a:ext>
            </a:extLst>
          </p:cNvPr>
          <p:cNvSpPr txBox="1"/>
          <p:nvPr/>
        </p:nvSpPr>
        <p:spPr>
          <a:xfrm>
            <a:off x="931301" y="2743200"/>
            <a:ext cx="2501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Basic version</a:t>
            </a:r>
          </a:p>
          <a:p>
            <a:pPr marL="285750" indent="-285750"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Model trained on less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Premium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More accurate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587C7-A69C-53F9-A270-5607B7A551F8}"/>
              </a:ext>
            </a:extLst>
          </p:cNvPr>
          <p:cNvSpPr txBox="1"/>
          <p:nvPr/>
        </p:nvSpPr>
        <p:spPr>
          <a:xfrm>
            <a:off x="5598438" y="1828800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Marketing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DBC93-55FA-B305-18A3-9D930098F578}"/>
              </a:ext>
            </a:extLst>
          </p:cNvPr>
          <p:cNvSpPr txBox="1"/>
          <p:nvPr/>
        </p:nvSpPr>
        <p:spPr>
          <a:xfrm>
            <a:off x="4682857" y="2743200"/>
            <a:ext cx="30444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Social media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Popular social media sites</a:t>
            </a:r>
          </a:p>
          <a:p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Conferences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Connecting with other businesses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Selling them our services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51956-FCB9-B2C6-08BF-5325D853F4CB}"/>
              </a:ext>
            </a:extLst>
          </p:cNvPr>
          <p:cNvSpPr txBox="1"/>
          <p:nvPr/>
        </p:nvSpPr>
        <p:spPr>
          <a:xfrm>
            <a:off x="9561324" y="1828800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Future Goals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83A82-5B9D-2B49-7B1E-B87529CE4E73}"/>
              </a:ext>
            </a:extLst>
          </p:cNvPr>
          <p:cNvSpPr txBox="1"/>
          <p:nvPr/>
        </p:nvSpPr>
        <p:spPr>
          <a:xfrm>
            <a:off x="8982640" y="2743200"/>
            <a:ext cx="2619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Expanding capabilities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Anti packet exfiltration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Improving models accuracy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DFA913-4AC2-78FA-D0A7-3BB110A8D735}"/>
              </a:ext>
            </a:extLst>
          </p:cNvPr>
          <p:cNvSpPr txBox="1"/>
          <p:nvPr/>
        </p:nvSpPr>
        <p:spPr>
          <a:xfrm>
            <a:off x="-4480560" y="2743200"/>
            <a:ext cx="35650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VPNs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Digital Fingerprint can still be identified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Tor Browser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Noticeable delay in performance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Chrome Browser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Gaps where digital fingerprint can be identified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51F29B-C113-F222-24EB-5C0C8F0984AB}"/>
              </a:ext>
            </a:extLst>
          </p:cNvPr>
          <p:cNvSpPr txBox="1"/>
          <p:nvPr/>
        </p:nvSpPr>
        <p:spPr>
          <a:xfrm>
            <a:off x="-3804292" y="1828800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Competing Products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1D37B4-84E7-C87D-8889-C829DA89D9B6}"/>
              </a:ext>
            </a:extLst>
          </p:cNvPr>
          <p:cNvSpPr txBox="1"/>
          <p:nvPr/>
        </p:nvSpPr>
        <p:spPr>
          <a:xfrm>
            <a:off x="12984480" y="2743200"/>
            <a:ext cx="37704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Acedia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Digital fingerprint protection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Lightweight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Adaptation to future fingerprinting techniques (using ML)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Scales with time and data available for training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51497-5AA5-619D-9B97-0C91C2071712}"/>
              </a:ext>
            </a:extLst>
          </p:cNvPr>
          <p:cNvSpPr txBox="1"/>
          <p:nvPr/>
        </p:nvSpPr>
        <p:spPr>
          <a:xfrm>
            <a:off x="14176265" y="1828800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Our Product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32CE7-4234-B0E0-D7CC-801CF88EA4EB}"/>
              </a:ext>
            </a:extLst>
          </p:cNvPr>
          <p:cNvSpPr txBox="1"/>
          <p:nvPr/>
        </p:nvSpPr>
        <p:spPr>
          <a:xfrm>
            <a:off x="4904808" y="-1645920"/>
            <a:ext cx="238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Competition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5755F0-3260-755C-D740-28E195F0BCA3}"/>
              </a:ext>
            </a:extLst>
          </p:cNvPr>
          <p:cNvSpPr txBox="1"/>
          <p:nvPr/>
        </p:nvSpPr>
        <p:spPr>
          <a:xfrm>
            <a:off x="4644319" y="7132320"/>
            <a:ext cx="2903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Demonstration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DD5C411-2900-731C-DCD4-943C603EF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7" y="8603869"/>
            <a:ext cx="6874412" cy="18078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A747FB-9ED3-0116-8C05-DD8668394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59" y="8603869"/>
            <a:ext cx="4394474" cy="23060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53013D-CABF-110C-3DCC-749B484C6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7" y="11223495"/>
            <a:ext cx="11233003" cy="186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73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5D3E3"/>
            </a:gs>
            <a:gs pos="7000">
              <a:srgbClr val="01131F"/>
            </a:gs>
            <a:gs pos="68000">
              <a:srgbClr val="02617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FB5570-BEE2-E78D-0C36-D6A4D4228BB1}"/>
              </a:ext>
            </a:extLst>
          </p:cNvPr>
          <p:cNvSpPr txBox="1"/>
          <p:nvPr/>
        </p:nvSpPr>
        <p:spPr>
          <a:xfrm>
            <a:off x="4555351" y="-6941210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Business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7AAC9-9966-21B6-3502-C934D7B9A5D0}"/>
              </a:ext>
            </a:extLst>
          </p:cNvPr>
          <p:cNvSpPr txBox="1"/>
          <p:nvPr/>
        </p:nvSpPr>
        <p:spPr>
          <a:xfrm>
            <a:off x="-3112290" y="1828800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Freemium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816324-72F3-AF85-3466-52E7718D4E55}"/>
              </a:ext>
            </a:extLst>
          </p:cNvPr>
          <p:cNvSpPr txBox="1"/>
          <p:nvPr/>
        </p:nvSpPr>
        <p:spPr>
          <a:xfrm>
            <a:off x="-3429684" y="2743200"/>
            <a:ext cx="2501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Basic version</a:t>
            </a:r>
          </a:p>
          <a:p>
            <a:pPr marL="285750" indent="-285750">
              <a:buSzPct val="8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Model trained on less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Premium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More accurate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587C7-A69C-53F9-A270-5607B7A551F8}"/>
              </a:ext>
            </a:extLst>
          </p:cNvPr>
          <p:cNvSpPr txBox="1"/>
          <p:nvPr/>
        </p:nvSpPr>
        <p:spPr>
          <a:xfrm>
            <a:off x="5559900" y="-5278618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Marketing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DBC93-55FA-B305-18A3-9D930098F578}"/>
              </a:ext>
            </a:extLst>
          </p:cNvPr>
          <p:cNvSpPr txBox="1"/>
          <p:nvPr/>
        </p:nvSpPr>
        <p:spPr>
          <a:xfrm>
            <a:off x="4644319" y="-4364218"/>
            <a:ext cx="30444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Social media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Popular social media sites</a:t>
            </a:r>
          </a:p>
          <a:p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Conferences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Connecting with other businesses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Selling them our services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51956-FCB9-B2C6-08BF-5325D853F4CB}"/>
              </a:ext>
            </a:extLst>
          </p:cNvPr>
          <p:cNvSpPr txBox="1"/>
          <p:nvPr/>
        </p:nvSpPr>
        <p:spPr>
          <a:xfrm>
            <a:off x="13500278" y="1828800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Future Goals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83A82-5B9D-2B49-7B1E-B87529CE4E73}"/>
              </a:ext>
            </a:extLst>
          </p:cNvPr>
          <p:cNvSpPr txBox="1"/>
          <p:nvPr/>
        </p:nvSpPr>
        <p:spPr>
          <a:xfrm>
            <a:off x="12921594" y="2743200"/>
            <a:ext cx="2619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Expanding capabilities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Anti packet exfiltration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Improving models accuracy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5795BB-363A-11C1-7CFC-FF292293C934}"/>
              </a:ext>
            </a:extLst>
          </p:cNvPr>
          <p:cNvSpPr txBox="1"/>
          <p:nvPr/>
        </p:nvSpPr>
        <p:spPr>
          <a:xfrm>
            <a:off x="4644319" y="457200"/>
            <a:ext cx="2903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Demonstration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A27612-2F7D-9654-9A82-36E03B13B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97" y="1500042"/>
            <a:ext cx="6874412" cy="18078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6EC418-38E3-2B55-298B-2A52B590D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909" y="1500042"/>
            <a:ext cx="4394474" cy="23060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4391F7D-FFE9-C0E7-D17A-95011134C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97" y="4119668"/>
            <a:ext cx="11233003" cy="18676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243B75A-BA19-50DC-7378-4BE2D15DBBEE}"/>
              </a:ext>
            </a:extLst>
          </p:cNvPr>
          <p:cNvSpPr txBox="1"/>
          <p:nvPr/>
        </p:nvSpPr>
        <p:spPr>
          <a:xfrm>
            <a:off x="1583383" y="7454322"/>
            <a:ext cx="9025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581797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5D3E3"/>
            </a:gs>
            <a:gs pos="7000">
              <a:srgbClr val="01131F"/>
            </a:gs>
            <a:gs pos="68000">
              <a:srgbClr val="02617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5795BB-363A-11C1-7CFC-FF292293C934}"/>
              </a:ext>
            </a:extLst>
          </p:cNvPr>
          <p:cNvSpPr txBox="1"/>
          <p:nvPr/>
        </p:nvSpPr>
        <p:spPr>
          <a:xfrm>
            <a:off x="4754320" y="-6459416"/>
            <a:ext cx="2903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Demonstration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A27612-2F7D-9654-9A82-36E03B13B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98" y="-5416574"/>
            <a:ext cx="6874412" cy="18078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6EC418-38E3-2B55-298B-2A52B590D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910" y="-5416574"/>
            <a:ext cx="4394474" cy="23060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4391F7D-FFE9-C0E7-D17A-95011134C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98" y="-2796948"/>
            <a:ext cx="11233003" cy="18676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C77DDD-A809-E325-E3B7-F073DF004FDF}"/>
              </a:ext>
            </a:extLst>
          </p:cNvPr>
          <p:cNvSpPr txBox="1"/>
          <p:nvPr/>
        </p:nvSpPr>
        <p:spPr>
          <a:xfrm>
            <a:off x="1583386" y="2505670"/>
            <a:ext cx="9025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192844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719</Words>
  <Application>Microsoft Office PowerPoint</Application>
  <PresentationFormat>Widescreen</PresentationFormat>
  <Paragraphs>223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Bahnschrift Light</vt:lpstr>
      <vt:lpstr>Bahnschrift Light Condensed</vt:lpstr>
      <vt:lpstr>Bahnschrift Light SemiCondensed</vt:lpstr>
      <vt:lpstr>Bahnschrift SemiBold</vt:lpstr>
      <vt:lpstr>Bahnschrift SemiBold Condensed</vt:lpstr>
      <vt:lpstr>Bahnschrift SemiBold SemiConden</vt:lpstr>
      <vt:lpstr>Calibri</vt:lpstr>
      <vt:lpstr>Calibri Light</vt:lpstr>
      <vt:lpstr>Courier New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Hanna</dc:creator>
  <cp:lastModifiedBy>Martin Hanna</cp:lastModifiedBy>
  <cp:revision>3</cp:revision>
  <dcterms:created xsi:type="dcterms:W3CDTF">2024-10-18T17:29:15Z</dcterms:created>
  <dcterms:modified xsi:type="dcterms:W3CDTF">2024-10-19T12:33:17Z</dcterms:modified>
</cp:coreProperties>
</file>