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7" r:id="rId17"/>
    <p:sldId id="270" r:id="rId18"/>
    <p:sldId id="271" r:id="rId19"/>
    <p:sldId id="272" r:id="rId20"/>
    <p:sldId id="273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81845" autoAdjust="0"/>
  </p:normalViewPr>
  <p:slideViewPr>
    <p:cSldViewPr snapToGrid="0">
      <p:cViewPr varScale="1">
        <p:scale>
          <a:sx n="94" d="100"/>
          <a:sy n="94" d="100"/>
        </p:scale>
        <p:origin x="123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8E150-7713-42F3-878D-B751FB3354A0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620DF-8F0F-47BA-975B-254DBFE1D5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38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1%D0%B8%D0%B7%D0%BD%D0%B5%D1%81-%D0%BB%D0%BE%D0%B3%D0%B8%D0%BA%D0%B0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u.wikipedia.org/wiki/%D0%9F%D0%BE%D0%B2%D1%82%D0%BE%D1%80%D0%BD%D0%BE%D0%B5_%D0%B8%D1%81%D0%BF%D0%BE%D0%BB%D1%8C%D0%B7%D0%BE%D0%B2%D0%B0%D0%BD%D0%B8%D0%B5_%D0%BA%D0%BE%D0%B4%D0%B0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D%D0%BB%D0%B5%D0%BA%D1%82%D1%80%D0%BE%D0%BD%D0%BD%D0%B0%D1%8F_%D1%82%D0%B0%D0%B1%D0%BB%D0%B8%D1%86%D0%B0" TargetMode="External"/><Relationship Id="rId7" Type="http://schemas.openxmlformats.org/officeDocument/2006/relationships/hyperlink" Target="https://ru.wikipedia.org/wiki/%D0%91%D0%B8%D0%B7%D0%BD%D0%B5%D1%81-%D0%BB%D0%BE%D0%B3%D0%B8%D0%BA%D0%B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98%D0%BD%D1%82%D0%B5%D1%80%D1%84%D0%B5%D0%B9%D1%81_%D0%BF%D0%BE%D0%BB%D1%8C%D0%B7%D0%BE%D0%B2%D0%B0%D1%82%D0%B5%D0%BB%D1%8F" TargetMode="External"/><Relationship Id="rId5" Type="http://schemas.openxmlformats.org/officeDocument/2006/relationships/hyperlink" Target="https://ru.wikipedia.org/wiki/%D0%9A%D1%80%D1%83%D0%B3%D0%BE%D0%B2%D0%B0%D1%8F_%D0%B4%D0%B8%D0%B0%D0%B3%D1%80%D0%B0%D0%BC%D0%BC%D0%B0" TargetMode="External"/><Relationship Id="rId4" Type="http://schemas.openxmlformats.org/officeDocument/2006/relationships/hyperlink" Target="https://ru.wikipedia.org/wiki/%D0%93%D0%B8%D1%81%D1%82%D0%BE%D0%B3%D1%80%D0%B0%D0%BC%D0%BC%D0%B0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contacts.php?action=feedback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example.com/contacts/feedback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jbook.ru/rel1.9/ref/models/fields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Основная цель применения этой концепции состоит в отделении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Бизнес-логика"/>
              </a:rPr>
              <a:t>бизнес-логики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от её визуализации (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За счёт такого разделения повышается возможность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Повторное использование кода"/>
              </a:rPr>
              <a:t>повторного использования кода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Наиболее полезно применение данной концепции в тех случаях, когда пользователь должен видеть те же самые данные одновременно в различных контекстах и/или с различных точек зрения.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620DF-8F0F-47BA-975B-254DBFE1D52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3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одной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можно присоединить несколько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при этом не затрагивая реализацию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Например, некоторые данные могут быть одновременно представлены в виде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Электронная таблица"/>
              </a:rPr>
              <a:t>электронной таблицы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Гистограмма"/>
              </a:rPr>
              <a:t>гистограммы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Круговая диаграмма"/>
              </a:rPr>
              <a:t>круговой диаграммы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затрагивая реализацию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можно изменить реакции на действия пользователя (нажатие мышью на кнопке, ввод данных) — для этого достаточно использовать другой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контроллер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Ряд разработчиков специализируется только в одной из областей: либо разрабатывают графический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Интерфейс пользователя"/>
              </a:rPr>
              <a:t>интерфейс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либо разрабатывают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Бизнес-логика"/>
              </a:rPr>
              <a:t>бизнес-логику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Поэтому возможно добиться того, что программисты, занимающиеся разработкой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Бизнес-логика"/>
              </a:rPr>
              <a:t>бизнес-логики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вообще не будут осведомлены о том, какое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будет использоваться.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620DF-8F0F-47BA-975B-254DBFE1D52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2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Модель предоставляет данные и методы работы с ними: запросы в базу данных, проверка на корректность. Модель не зависит от представления (не знает как данные визуализировать) и контроллера (не имеет точек взаимодействия с пользователем) просто предоставляя доступ к данным и управлению ими.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Представление отвечает за получение необходимых данных из модели и отправляет их пользователю. Представление не обрабатывает введённые данные пользователя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Контроллер обеспечивает «связи» между пользователем и системой. Контролирует и направляет данные от пользователя к системе и наоборот. Использует модель и представление для реализации необходимого действия.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620DF-8F0F-47BA-975B-254DBFE1D52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77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Маршрутизация URL позволяет настроить приложение на прием запросов с URL, которые не соответствуют реальным файлам приложения, а также использовать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человеко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понятные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семантически значимы для пользователей и предпочтительны для поисковой оптимизации.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http://www.example.com/contacts.php?action=feedback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http://www.example.com/contacts/feedback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620DF-8F0F-47BA-975B-254DBFE1D52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274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jango.db.models.Field.null"/>
              </a:rPr>
              <a:t>null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>
                <a:effectLst/>
              </a:rPr>
              <a:t>Если </a:t>
            </a:r>
            <a:r>
              <a:rPr lang="ru-RU" dirty="0" err="1" smtClean="0">
                <a:effectLst/>
              </a:rPr>
              <a:t>True</a:t>
            </a:r>
            <a:r>
              <a:rPr lang="ru-RU" dirty="0" smtClean="0">
                <a:effectLst/>
              </a:rPr>
              <a:t>, </a:t>
            </a:r>
            <a:r>
              <a:rPr lang="ru-RU" dirty="0" err="1" smtClean="0">
                <a:effectLst/>
              </a:rPr>
              <a:t>Django</a:t>
            </a:r>
            <a:r>
              <a:rPr lang="ru-RU" dirty="0" smtClean="0">
                <a:effectLst/>
              </a:rPr>
              <a:t> сохранит пустое значение как NULL в базе данных. По умолчанию - </a:t>
            </a:r>
            <a:r>
              <a:rPr lang="ru-RU" dirty="0" err="1" smtClean="0">
                <a:effectLst/>
              </a:rPr>
              <a:t>False</a:t>
            </a:r>
            <a:r>
              <a:rPr lang="ru-RU" dirty="0" smtClean="0">
                <a:effectLst/>
              </a:rPr>
              <a:t>.</a:t>
            </a:r>
          </a:p>
          <a:p>
            <a:r>
              <a:rPr lang="ru-RU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jango.db.models.Field.blank"/>
              </a:rPr>
              <a:t>blank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>
                <a:effectLst/>
              </a:rPr>
              <a:t>Если </a:t>
            </a:r>
            <a:r>
              <a:rPr lang="ru-RU" dirty="0" err="1" smtClean="0">
                <a:effectLst/>
              </a:rPr>
              <a:t>True</a:t>
            </a:r>
            <a:r>
              <a:rPr lang="ru-RU" dirty="0" smtClean="0">
                <a:effectLst/>
              </a:rPr>
              <a:t>, поле не обязательно и может быть пустым. По умолчанию - </a:t>
            </a:r>
            <a:r>
              <a:rPr lang="ru-RU" dirty="0" err="1" smtClean="0">
                <a:effectLst/>
              </a:rPr>
              <a:t>False</a:t>
            </a:r>
            <a:r>
              <a:rPr lang="ru-RU" dirty="0" smtClean="0">
                <a:effectLst/>
              </a:rPr>
              <a:t>.</a:t>
            </a:r>
          </a:p>
          <a:p>
            <a:r>
              <a:rPr lang="ru-RU" dirty="0" smtClean="0">
                <a:effectLst/>
              </a:rPr>
              <a:t>Это не то же что и 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jango.db.models.Field.null"/>
              </a:rPr>
              <a:t>null</a:t>
            </a:r>
            <a:r>
              <a:rPr lang="ru-RU" dirty="0" smtClean="0">
                <a:effectLst/>
              </a:rPr>
              <a:t>. 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jango.db.models.Field.null"/>
              </a:rPr>
              <a:t>null</a:t>
            </a:r>
            <a:r>
              <a:rPr lang="ru-RU" dirty="0" smtClean="0">
                <a:effectLst/>
              </a:rPr>
              <a:t> относится к базе данных, 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jango.db.models.Field.blank"/>
              </a:rPr>
              <a:t>blank</a:t>
            </a:r>
            <a:r>
              <a:rPr lang="ru-RU" dirty="0" smtClean="0">
                <a:effectLst/>
              </a:rPr>
              <a:t> - к проверке данных. Если поле содержит 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jango.db.models.Field.blank"/>
              </a:rPr>
              <a:t>blank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jango.db.models.Field.blank"/>
              </a:rPr>
              <a:t>=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jango.db.models.Field.blank"/>
              </a:rPr>
              <a:t>True</a:t>
            </a:r>
            <a:r>
              <a:rPr lang="ru-RU" dirty="0" smtClean="0">
                <a:effectLst/>
              </a:rPr>
              <a:t>, форма позволит передать пустое значение. При 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jango.db.models.Field.blank"/>
              </a:rPr>
              <a:t>blank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jango.db.models.Field.blank"/>
              </a:rPr>
              <a:t>=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jango.db.models.Field.blank"/>
              </a:rPr>
              <a:t>False</a:t>
            </a:r>
            <a:r>
              <a:rPr lang="ru-RU" dirty="0" smtClean="0">
                <a:effectLst/>
              </a:rPr>
              <a:t> - поле обязательно.</a:t>
            </a:r>
          </a:p>
          <a:p>
            <a:r>
              <a:rPr lang="ru-RU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jango.db.models.Field.choices"/>
              </a:rPr>
              <a:t>choices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>
                <a:effectLst/>
              </a:rPr>
              <a:t>Итератор (например, список или кортеж) 2-х элементных кортежей, определяющих варианты значений для поля. При определении, </a:t>
            </a:r>
            <a:r>
              <a:rPr lang="ru-RU" dirty="0" err="1" smtClean="0">
                <a:effectLst/>
              </a:rPr>
              <a:t>виджет</a:t>
            </a:r>
            <a:r>
              <a:rPr lang="ru-RU" dirty="0" smtClean="0">
                <a:effectLst/>
              </a:rPr>
              <a:t> формы использует </a:t>
            </a:r>
            <a:r>
              <a:rPr lang="ru-RU" dirty="0" err="1" smtClean="0">
                <a:effectLst/>
              </a:rPr>
              <a:t>select</a:t>
            </a:r>
            <a:r>
              <a:rPr lang="ru-RU" dirty="0" smtClean="0">
                <a:effectLst/>
              </a:rPr>
              <a:t> вместо стандартного текстового поля и ограничит значение поля указанными значениями.</a:t>
            </a:r>
          </a:p>
          <a:p>
            <a:r>
              <a:rPr lang="ru-RU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jango.db.models.Field.default"/>
              </a:rPr>
              <a:t>default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>
                <a:effectLst/>
              </a:rPr>
              <a:t>Значение по умолчанию для этого поля. Это может быть значение или функция. Если это функция - она будет вызвана при каждом создании объекта.</a:t>
            </a:r>
          </a:p>
          <a:p>
            <a:r>
              <a:rPr lang="ru-RU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jango.db.models.Field.help_text"/>
              </a:rPr>
              <a:t>help_text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>
                <a:effectLst/>
              </a:rPr>
              <a:t>Подсказка, отображаемая в поле формы. Это полезно для описания поля, даже если поле не используется в формах.</a:t>
            </a:r>
          </a:p>
          <a:p>
            <a:r>
              <a:rPr lang="ru-RU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jango.db.models.Field.primary_key"/>
              </a:rPr>
              <a:t>primary_key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>
                <a:effectLst/>
              </a:rPr>
              <a:t>При </a:t>
            </a:r>
            <a:r>
              <a:rPr lang="ru-RU" dirty="0" err="1" smtClean="0">
                <a:effectLst/>
              </a:rPr>
              <a:t>True</a:t>
            </a:r>
            <a:r>
              <a:rPr lang="ru-RU" dirty="0" smtClean="0">
                <a:effectLst/>
              </a:rPr>
              <a:t> поле будет первичным ключом.</a:t>
            </a:r>
            <a:endParaRPr lang="en-US" dirty="0" smtClean="0">
              <a:effectLst/>
            </a:endParaRPr>
          </a:p>
          <a:p>
            <a:r>
              <a:rPr lang="ru-RU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jango.db.models.Field.unique"/>
              </a:rPr>
              <a:t>unique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>
                <a:effectLst/>
              </a:rPr>
              <a:t>При </a:t>
            </a:r>
            <a:r>
              <a:rPr lang="ru-RU" dirty="0" err="1" smtClean="0">
                <a:effectLst/>
              </a:rPr>
              <a:t>True</a:t>
            </a:r>
            <a:r>
              <a:rPr lang="ru-RU" dirty="0" smtClean="0">
                <a:effectLst/>
              </a:rPr>
              <a:t> поле будет уникальным.</a:t>
            </a:r>
          </a:p>
          <a:p>
            <a:endParaRPr lang="ru-RU" dirty="0" smtClean="0">
              <a:effectLst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620DF-8F0F-47BA-975B-254DBFE1D52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203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все равно что выполнить </a:t>
            </a:r>
            <a:r>
              <a:rPr lang="ru-RU" dirty="0" err="1" smtClean="0"/>
              <a:t>Person.objects.all</a:t>
            </a:r>
            <a:r>
              <a:rPr lang="ru-RU" dirty="0" smtClean="0"/>
              <a:t>()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620DF-8F0F-47BA-975B-254DBFE1D52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64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97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43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17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01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95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08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21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08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90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94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08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73DCD-2704-49D8-8FC1-3810D347C3F5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55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jbook.ru/rel1.9/ref/models/instanc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Прикладное ПО 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Паттерн разработки </a:t>
            </a:r>
            <a:r>
              <a:rPr lang="en-US" dirty="0" smtClean="0"/>
              <a:t>MVC.</a:t>
            </a:r>
          </a:p>
          <a:p>
            <a:r>
              <a:rPr lang="ru-RU" dirty="0"/>
              <a:t>Паттерн разработки </a:t>
            </a:r>
            <a:r>
              <a:rPr lang="en-US" dirty="0" smtClean="0"/>
              <a:t>MTV </a:t>
            </a:r>
            <a:r>
              <a:rPr lang="ru-RU" dirty="0" smtClean="0"/>
              <a:t>в </a:t>
            </a:r>
            <a:r>
              <a:rPr lang="en-US" dirty="0" err="1" smtClean="0"/>
              <a:t>Django</a:t>
            </a:r>
            <a:r>
              <a:rPr lang="en-US" dirty="0" smtClean="0"/>
              <a:t>.</a:t>
            </a:r>
          </a:p>
          <a:p>
            <a:r>
              <a:rPr lang="en-US" dirty="0" smtClean="0"/>
              <a:t>ORM.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69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1303" y="699469"/>
            <a:ext cx="10515600" cy="263087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django.db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models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models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models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CharField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max_length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models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CharField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max_length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30)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70823" y="4010561"/>
            <a:ext cx="10515600" cy="2062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myapp_person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"id" serial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PRIMARY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(30)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(30)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05878" y="3542099"/>
            <a:ext cx="119064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66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модели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Самая важная часть модели – и единственная обязательная – это список полей таблицы базы данных которые она представляет. Поля определены атрибутами класса. Нельзя использовать имена конфликтующие с API моделей, такие как </a:t>
            </a:r>
            <a:r>
              <a:rPr lang="ru-RU" dirty="0" err="1"/>
              <a:t>clean</a:t>
            </a:r>
            <a:r>
              <a:rPr lang="ru-RU" dirty="0"/>
              <a:t>, </a:t>
            </a:r>
            <a:r>
              <a:rPr lang="ru-RU" dirty="0" err="1"/>
              <a:t>save</a:t>
            </a:r>
            <a:r>
              <a:rPr lang="ru-RU" dirty="0"/>
              <a:t> или </a:t>
            </a:r>
            <a:r>
              <a:rPr lang="ru-RU" dirty="0" err="1"/>
              <a:t>delete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6411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</a:t>
            </a:r>
            <a:r>
              <a:rPr lang="ru-RU" dirty="0" smtClean="0"/>
              <a:t>полей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Каждое поле в вашей модели должно быть экземпляром соответствующего </a:t>
            </a:r>
            <a:r>
              <a:rPr lang="ru-RU" dirty="0" err="1"/>
              <a:t>Field</a:t>
            </a:r>
            <a:r>
              <a:rPr lang="ru-RU" dirty="0"/>
              <a:t> класса. </a:t>
            </a:r>
            <a:r>
              <a:rPr lang="ru-RU" dirty="0" err="1"/>
              <a:t>Django</a:t>
            </a:r>
            <a:r>
              <a:rPr lang="ru-RU" dirty="0"/>
              <a:t> использует классы полей для определения такой информации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Типа колонки в базе данных (например: INTEGER, VARCHAR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dirty="0" err="1"/>
              <a:t>Виджет</a:t>
            </a:r>
            <a:r>
              <a:rPr lang="ru-RU" dirty="0"/>
              <a:t> используемый при создании поля формы (например: &lt;</a:t>
            </a:r>
            <a:r>
              <a:rPr lang="ru-RU" dirty="0" err="1"/>
              <a:t>input</a:t>
            </a:r>
            <a:r>
              <a:rPr lang="ru-RU" dirty="0"/>
              <a:t> </a:t>
            </a:r>
            <a:r>
              <a:rPr lang="ru-RU" dirty="0" err="1"/>
              <a:t>type</a:t>
            </a:r>
            <a:r>
              <a:rPr lang="ru-RU" dirty="0"/>
              <a:t>="</a:t>
            </a:r>
            <a:r>
              <a:rPr lang="ru-RU" dirty="0" err="1"/>
              <a:t>text</a:t>
            </a:r>
            <a:r>
              <a:rPr lang="ru-RU" dirty="0"/>
              <a:t>"&gt;, &lt;</a:t>
            </a:r>
            <a:r>
              <a:rPr lang="ru-RU" dirty="0" err="1"/>
              <a:t>select</a:t>
            </a:r>
            <a:r>
              <a:rPr lang="ru-RU" dirty="0" smtClean="0"/>
              <a:t>&gt;).</a:t>
            </a:r>
            <a:endParaRPr lang="ru-RU" dirty="0"/>
          </a:p>
          <a:p>
            <a:r>
              <a:rPr lang="ru-RU" dirty="0"/>
              <a:t>Минимальные правила проверки данных, используемые в интерфейсе администратора и для автоматического создания формы.</a:t>
            </a:r>
          </a:p>
        </p:txBody>
      </p:sp>
    </p:spTree>
    <p:extLst>
      <p:ext uri="{BB962C8B-B14F-4D97-AF65-F5344CB8AC3E}">
        <p14:creationId xmlns:p14="http://schemas.microsoft.com/office/powerpoint/2010/main" val="510128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полей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2290"/>
            <a:ext cx="10515600" cy="51783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Для каждого поля есть набор предопределенных </a:t>
            </a:r>
            <a:r>
              <a:rPr lang="ru-RU" dirty="0" smtClean="0"/>
              <a:t>аргументов. </a:t>
            </a:r>
            <a:r>
              <a:rPr lang="ru-RU" dirty="0"/>
              <a:t>Например, </a:t>
            </a:r>
            <a:r>
              <a:rPr lang="ru-RU" dirty="0" err="1"/>
              <a:t>CharField</a:t>
            </a:r>
            <a:r>
              <a:rPr lang="ru-RU" dirty="0"/>
              <a:t> (и унаследованные от него) имеют обязательный аргумент </a:t>
            </a:r>
            <a:r>
              <a:rPr lang="ru-RU" dirty="0" err="1"/>
              <a:t>max_length</a:t>
            </a:r>
            <a:r>
              <a:rPr lang="ru-RU" dirty="0"/>
              <a:t>, который определяет размер поля VARCHAR для хранения данных этого поля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Т</a:t>
            </a:r>
            <a:r>
              <a:rPr lang="ru-RU" dirty="0" smtClean="0"/>
              <a:t>акже </a:t>
            </a:r>
            <a:r>
              <a:rPr lang="ru-RU" dirty="0"/>
              <a:t>есть список стандартных аргументов для всех полей</a:t>
            </a:r>
            <a:r>
              <a:rPr lang="ru-RU" dirty="0" smtClean="0"/>
              <a:t>. Вот список самых используемых:</a:t>
            </a:r>
          </a:p>
          <a:p>
            <a:r>
              <a:rPr lang="en-US" dirty="0" smtClean="0"/>
              <a:t>null</a:t>
            </a:r>
          </a:p>
          <a:p>
            <a:r>
              <a:rPr lang="en-US" dirty="0" smtClean="0"/>
              <a:t>blank</a:t>
            </a:r>
          </a:p>
          <a:p>
            <a:r>
              <a:rPr lang="en-US" dirty="0" smtClean="0"/>
              <a:t>choices</a:t>
            </a:r>
          </a:p>
          <a:p>
            <a:r>
              <a:rPr lang="en-US" dirty="0" smtClean="0"/>
              <a:t>default</a:t>
            </a:r>
          </a:p>
          <a:p>
            <a:r>
              <a:rPr lang="en-US" dirty="0" err="1" smtClean="0"/>
              <a:t>help_text</a:t>
            </a:r>
            <a:endParaRPr lang="en-US" dirty="0" smtClean="0"/>
          </a:p>
          <a:p>
            <a:r>
              <a:rPr lang="en-US" dirty="0" err="1" smtClean="0"/>
              <a:t>primary_key</a:t>
            </a:r>
            <a:endParaRPr lang="en-US" dirty="0" smtClean="0"/>
          </a:p>
          <a:p>
            <a:r>
              <a:rPr lang="en-US" dirty="0" smtClean="0"/>
              <a:t>unique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578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многое-к-одному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django.db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models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class Manufacturer(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models.Model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# ...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pass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class Car(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models.Model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manufacturer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models.ForeignKey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(Manufacturer,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on_delete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models.CASCADE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# ...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75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много-ко-многому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django.db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models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class Topping(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models.Model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# ...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pass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class Pizza(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models.Model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# ...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toppings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models.ManyToManyField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(Topping)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37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Мета-настройки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14914"/>
            <a:ext cx="10515600" cy="476204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Дополнительные настройки для модели можно определить через </a:t>
            </a: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Meta</a:t>
            </a:r>
            <a:r>
              <a:rPr lang="ru-RU" dirty="0"/>
              <a:t>, например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django.db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models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class Ox(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models.Model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horn_length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models.IntegerField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class Meta: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ordering = ["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horn_length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"]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verbose_name_plural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"oxen"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19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django.db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import models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class Person(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models.Model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first_name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models.CharField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max_length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=50)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models.CharField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max_length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=50)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birth_date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models.DateField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get_full_name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"Returns the person's full name."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return '%s %s' %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self.first_name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self.last_name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89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196" y="930476"/>
            <a:ext cx="10971997" cy="4892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baby_boomer_status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"Returns the person's baby-boomer status."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import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datetime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self.birth_date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datetime.date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(1945, 8, 1):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   return "Pre-boomer"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self.birth_date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datetime.date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(1965, 1, 1):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   return "Baby boomer"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   return "Post-boomer"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251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8950" y="0"/>
            <a:ext cx="10515600" cy="1325563"/>
          </a:xfrm>
        </p:spPr>
        <p:txBody>
          <a:bodyPr/>
          <a:lstStyle/>
          <a:p>
            <a:r>
              <a:rPr lang="ru-RU" dirty="0" smtClean="0"/>
              <a:t>Использование чистого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55032"/>
            <a:ext cx="10515600" cy="502193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class Person(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models.Model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models.CharField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(...)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models.CharField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(...)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birth_date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models.DateField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(...)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&gt;&gt;&gt; for p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Person.objects.raw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('SELECT *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myapp_person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...     print(p)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John Smith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Jane Jones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9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аттерн</a:t>
            </a:r>
            <a:r>
              <a:rPr lang="en-US" dirty="0" smtClean="0"/>
              <a:t> Model-View-Controller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схема </a:t>
            </a:r>
            <a:r>
              <a:rPr lang="ru-RU" dirty="0"/>
              <a:t>разделения данных приложения, пользовательского интерфейса и управляющей логики на три отдельных компонента: </a:t>
            </a:r>
            <a:r>
              <a:rPr lang="ru-RU" i="1" dirty="0"/>
              <a:t>модель</a:t>
            </a:r>
            <a:r>
              <a:rPr lang="ru-RU" dirty="0"/>
              <a:t>, </a:t>
            </a:r>
            <a:r>
              <a:rPr lang="ru-RU" i="1" dirty="0"/>
              <a:t>представление</a:t>
            </a:r>
            <a:r>
              <a:rPr lang="ru-RU" dirty="0"/>
              <a:t> и </a:t>
            </a:r>
            <a:r>
              <a:rPr lang="ru-RU" i="1" dirty="0"/>
              <a:t>контроллер</a:t>
            </a:r>
            <a:r>
              <a:rPr lang="ru-RU" dirty="0"/>
              <a:t> — таким образом, что модификация каждого компонента может осуществляться независимо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описана </a:t>
            </a:r>
            <a:r>
              <a:rPr lang="ru-RU" dirty="0" err="1"/>
              <a:t>Трюгве</a:t>
            </a:r>
            <a:r>
              <a:rPr lang="ru-RU" dirty="0"/>
              <a:t> </a:t>
            </a:r>
            <a:r>
              <a:rPr lang="ru-RU" dirty="0" err="1"/>
              <a:t>Реенскаугом</a:t>
            </a:r>
            <a:r>
              <a:rPr lang="ru-RU" dirty="0"/>
              <a:t> в 1978 </a:t>
            </a:r>
            <a:r>
              <a:rPr lang="ru-RU" dirty="0" smtClean="0"/>
              <a:t>году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Цель – отделение бизнес-логики(модель) от ее визуализации(представление)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4277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 моделей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Наследование моделей в </a:t>
            </a:r>
            <a:r>
              <a:rPr lang="ru-RU" dirty="0" err="1"/>
              <a:t>Django</a:t>
            </a:r>
            <a:r>
              <a:rPr lang="ru-RU" dirty="0"/>
              <a:t> работает почти так же, как и наследование классов в </a:t>
            </a:r>
            <a:r>
              <a:rPr lang="ru-RU" dirty="0" err="1"/>
              <a:t>Python</a:t>
            </a:r>
            <a:r>
              <a:rPr lang="ru-RU" dirty="0"/>
              <a:t>, но следует соблюдать правила, описанные выше. Это означает, что базовый класс должен наследоваться от </a:t>
            </a:r>
            <a:r>
              <a:rPr lang="ru-RU" dirty="0" err="1" smtClean="0"/>
              <a:t>django.db.models.Model</a:t>
            </a:r>
            <a:endParaRPr lang="ru-RU" dirty="0" smtClean="0"/>
          </a:p>
          <a:p>
            <a:r>
              <a:rPr lang="ru-RU" dirty="0"/>
              <a:t>Единственное, что вам нужно определить, это должна ли родительская модель быть независимой моделью (с собственной таблицей в базе данных), или же родительская модель просто контейнер для хранения информации, доступной только через дочерние модели.</a:t>
            </a:r>
          </a:p>
        </p:txBody>
      </p:sp>
    </p:spTree>
    <p:extLst>
      <p:ext uri="{BB962C8B-B14F-4D97-AF65-F5344CB8AC3E}">
        <p14:creationId xmlns:p14="http://schemas.microsoft.com/office/powerpoint/2010/main" val="3084159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Существует три вида наследования моделей в </a:t>
            </a:r>
            <a:r>
              <a:rPr lang="ru-RU" dirty="0" err="1"/>
              <a:t>Django</a:t>
            </a:r>
            <a:r>
              <a:rPr lang="ru-RU" dirty="0"/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 Абстрактные модели </a:t>
            </a:r>
            <a:endParaRPr lang="ru-RU" dirty="0" smtClean="0"/>
          </a:p>
          <a:p>
            <a:r>
              <a:rPr lang="en-US" dirty="0"/>
              <a:t> Multi-table </a:t>
            </a:r>
            <a:r>
              <a:rPr lang="ru-RU" dirty="0"/>
              <a:t>наследование </a:t>
            </a:r>
            <a:endParaRPr lang="ru-RU" dirty="0" smtClean="0"/>
          </a:p>
          <a:p>
            <a:r>
              <a:rPr lang="en-US" dirty="0"/>
              <a:t> Proxy-</a:t>
            </a:r>
            <a:r>
              <a:rPr lang="ru-RU" dirty="0"/>
              <a:t>модели</a:t>
            </a:r>
          </a:p>
        </p:txBody>
      </p:sp>
    </p:spTree>
    <p:extLst>
      <p:ext uri="{BB962C8B-B14F-4D97-AF65-F5344CB8AC3E}">
        <p14:creationId xmlns:p14="http://schemas.microsoft.com/office/powerpoint/2010/main" val="2440970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Абстрактные модели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django.db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models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CommonInfo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models.Model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name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models.CharField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=100)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age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models.PositiveIntegerField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class Meta: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abstract = True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class Student(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CommonInfo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home_group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models.CharField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=5)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71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Multi-table </a:t>
            </a:r>
            <a:r>
              <a:rPr lang="ru-RU" dirty="0"/>
              <a:t>наследование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2800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django.db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import models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class Place(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models.Model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name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models.CharField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max_length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=50)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address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models.CharField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max_length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=80)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class Restaurant(Place):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serves_hot_dogs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models.BooleanField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(default=False)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serves_pizza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models.BooleanField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(default=False)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801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8949" y="182245"/>
            <a:ext cx="10515600" cy="1325563"/>
          </a:xfrm>
        </p:spPr>
        <p:txBody>
          <a:bodyPr/>
          <a:lstStyle/>
          <a:p>
            <a:r>
              <a:rPr lang="en-US" dirty="0"/>
              <a:t>Proxy-</a:t>
            </a:r>
            <a:r>
              <a:rPr lang="ru-RU" dirty="0"/>
              <a:t>модели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07419"/>
            <a:ext cx="10515600" cy="48318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django.db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models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class Person(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models.Model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models.CharField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=30)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models.CharField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=30)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MyPerson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(Person):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class Meta: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proxy = True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do_something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# ...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pass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750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Чтобы </a:t>
            </a:r>
            <a:r>
              <a:rPr lang="ru-RU" dirty="0"/>
              <a:t>создать объект, создайте экземпляр класса модели, указав необходимые поля в аргументах и вызовите метод </a:t>
            </a:r>
            <a:r>
              <a:rPr lang="ru-RU" dirty="0" err="1"/>
              <a:t>save</a:t>
            </a:r>
            <a:r>
              <a:rPr lang="ru-RU" dirty="0"/>
              <a:t>() чтобы сохранить его в базе данных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&gt;&gt;&gt; b = Blog(name='Beatles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Blog')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b.save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результате выполнения этого кода будет создан INSERT SQL-запрос. </a:t>
            </a:r>
            <a:r>
              <a:rPr lang="ru-RU" dirty="0" err="1" smtClean="0"/>
              <a:t>Django</a:t>
            </a:r>
            <a:r>
              <a:rPr lang="ru-RU" dirty="0" smtClean="0"/>
              <a:t> не выполняет запросов к базе данных, пока не будет вызван метод </a:t>
            </a:r>
            <a:r>
              <a:rPr lang="en-US" dirty="0"/>
              <a:t>save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74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Для получения объектов из базы данных, создается </a:t>
            </a:r>
            <a:r>
              <a:rPr lang="ru-RU" b="1" dirty="0" err="1"/>
              <a:t>QuerySet</a:t>
            </a:r>
            <a:r>
              <a:rPr lang="ru-RU" dirty="0"/>
              <a:t> через </a:t>
            </a:r>
            <a:r>
              <a:rPr lang="ru-RU" b="1" dirty="0" err="1"/>
              <a:t>Manager</a:t>
            </a:r>
            <a:r>
              <a:rPr lang="ru-RU" dirty="0"/>
              <a:t> модели.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err="1"/>
              <a:t>QuerySet</a:t>
            </a:r>
            <a:r>
              <a:rPr lang="ru-RU" dirty="0"/>
              <a:t> представляет выборку объектов из базы данных. Он может не содержать, или содержать один или несколько фильтров – критерии для ограничения выборки по определенным параметрам. В терминах SQL, </a:t>
            </a:r>
            <a:r>
              <a:rPr lang="ru-RU" b="1" dirty="0" err="1"/>
              <a:t>QuerySet</a:t>
            </a:r>
            <a:r>
              <a:rPr lang="ru-RU" dirty="0"/>
              <a:t> - это оператор SELECT, а фильтры - условия такие, как WHERE или LIMIT.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Вы получаете </a:t>
            </a:r>
            <a:r>
              <a:rPr lang="ru-RU" b="1" dirty="0" err="1" smtClean="0"/>
              <a:t>QuerySet</a:t>
            </a:r>
            <a:r>
              <a:rPr lang="ru-RU" dirty="0" smtClean="0"/>
              <a:t>, используя </a:t>
            </a:r>
            <a:r>
              <a:rPr lang="ru-RU" b="1" dirty="0" err="1" smtClean="0"/>
              <a:t>Manager</a:t>
            </a:r>
            <a:r>
              <a:rPr lang="ru-RU" dirty="0" smtClean="0"/>
              <a:t>. Каждая модель содержит как минимум один </a:t>
            </a:r>
            <a:r>
              <a:rPr lang="ru-RU" b="1" dirty="0" err="1" smtClean="0"/>
              <a:t>Manager</a:t>
            </a:r>
            <a:r>
              <a:rPr lang="ru-RU" dirty="0" smtClean="0"/>
              <a:t>, и он называется </a:t>
            </a:r>
            <a:r>
              <a:rPr lang="ru-RU" b="1" dirty="0" err="1" smtClean="0"/>
              <a:t>objects</a:t>
            </a:r>
            <a:r>
              <a:rPr lang="ru-RU" dirty="0" smtClean="0"/>
              <a:t> по умолчанию. Обратиться к нему можно непосредственно через класс модели.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2389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всех 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Самый простой способ получить объекты из таблицы - это получить их всех. Для этого используйте метод </a:t>
            </a:r>
            <a:r>
              <a:rPr lang="en-US" dirty="0"/>
              <a:t>all()</a:t>
            </a:r>
            <a:r>
              <a:rPr lang="ru-RU" dirty="0"/>
              <a:t> менеджера(</a:t>
            </a:r>
            <a:r>
              <a:rPr lang="ru-RU" b="1" dirty="0" err="1"/>
              <a:t>Manager</a:t>
            </a:r>
            <a:r>
              <a:rPr lang="ru-RU" dirty="0" smtClean="0"/>
              <a:t>):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all_entries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Entry.objects.all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Метод </a:t>
            </a:r>
            <a:r>
              <a:rPr lang="en-US" dirty="0"/>
              <a:t>all()</a:t>
            </a:r>
            <a:r>
              <a:rPr lang="ru-RU" dirty="0"/>
              <a:t> возвращает </a:t>
            </a:r>
            <a:r>
              <a:rPr lang="en-US" b="1" dirty="0" err="1"/>
              <a:t>QuerySet</a:t>
            </a:r>
            <a:r>
              <a:rPr lang="ru-RU" dirty="0"/>
              <a:t> всех объектов в базе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914202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объектов через фильтры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Два самых простых метода изменить </a:t>
            </a:r>
            <a:r>
              <a:rPr lang="ru-RU" dirty="0" err="1"/>
              <a:t>QuerySet</a:t>
            </a:r>
            <a:r>
              <a:rPr lang="ru-RU" dirty="0"/>
              <a:t> - это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 err="1"/>
              <a:t>filter</a:t>
            </a:r>
            <a:r>
              <a:rPr lang="ru-RU" dirty="0"/>
              <a:t>(**</a:t>
            </a:r>
            <a:r>
              <a:rPr lang="ru-RU" dirty="0" err="1"/>
              <a:t>kwargs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Возвращает новый </a:t>
            </a:r>
            <a:r>
              <a:rPr lang="ru-RU" dirty="0" err="1"/>
              <a:t>QuerySet</a:t>
            </a:r>
            <a:r>
              <a:rPr lang="ru-RU" dirty="0"/>
              <a:t>, который содержит объекты удовлетворяющие параметрам фильтрации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err="1"/>
              <a:t>exclude</a:t>
            </a:r>
            <a:r>
              <a:rPr lang="ru-RU" dirty="0"/>
              <a:t>(**</a:t>
            </a:r>
            <a:r>
              <a:rPr lang="ru-RU" dirty="0" err="1"/>
              <a:t>kwargs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/>
              <a:t>Возвращает новый </a:t>
            </a:r>
            <a:r>
              <a:rPr lang="ru-RU" dirty="0" err="1"/>
              <a:t>QuerySet</a:t>
            </a:r>
            <a:r>
              <a:rPr lang="ru-RU" dirty="0"/>
              <a:t> содержащий объекты, которые не удовлетворяют </a:t>
            </a:r>
            <a:r>
              <a:rPr lang="ru-RU" dirty="0" smtClean="0"/>
              <a:t>параметрам </a:t>
            </a:r>
            <a:r>
              <a:rPr lang="ru-RU" dirty="0"/>
              <a:t>фильтрации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Entry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pub_date__year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2006)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942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Цепочка фильтров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Entry.objects.filter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...     headline__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='What'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... ).exclude(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...     pub_date__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datetime.date.today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... ).filter(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...     pub_date__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(2005, 1, 30)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... )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2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 одной </a:t>
            </a:r>
            <a:r>
              <a:rPr lang="ru-RU" i="1" dirty="0"/>
              <a:t>модели</a:t>
            </a:r>
            <a:r>
              <a:rPr lang="ru-RU" dirty="0"/>
              <a:t> можно присоединить несколько </a:t>
            </a:r>
            <a:r>
              <a:rPr lang="ru-RU" i="1" dirty="0" smtClean="0"/>
              <a:t>представлени</a:t>
            </a:r>
            <a:r>
              <a:rPr lang="ru-RU" i="1" dirty="0"/>
              <a:t>й</a:t>
            </a:r>
            <a:r>
              <a:rPr lang="ru-RU" dirty="0" smtClean="0"/>
              <a:t>, </a:t>
            </a:r>
            <a:r>
              <a:rPr lang="ru-RU" dirty="0"/>
              <a:t>при этом не затрагивая реализацию </a:t>
            </a:r>
            <a:r>
              <a:rPr lang="ru-RU" i="1" dirty="0" smtClean="0"/>
              <a:t>модели</a:t>
            </a:r>
          </a:p>
          <a:p>
            <a:endParaRPr lang="en-US" dirty="0"/>
          </a:p>
          <a:p>
            <a:r>
              <a:rPr lang="ru-RU" dirty="0"/>
              <a:t>Не затрагивая реализацию </a:t>
            </a:r>
            <a:r>
              <a:rPr lang="ru-RU" i="1" dirty="0" smtClean="0"/>
              <a:t>представлений</a:t>
            </a:r>
            <a:r>
              <a:rPr lang="ru-RU" dirty="0" smtClean="0"/>
              <a:t>, </a:t>
            </a:r>
            <a:r>
              <a:rPr lang="ru-RU" dirty="0"/>
              <a:t>можно изменить реакции на действия пользователя (использовать другой </a:t>
            </a:r>
            <a:r>
              <a:rPr lang="ru-RU" i="1" dirty="0"/>
              <a:t>контроллер</a:t>
            </a:r>
            <a:r>
              <a:rPr lang="ru-RU" dirty="0" smtClean="0"/>
              <a:t>)</a:t>
            </a:r>
          </a:p>
          <a:p>
            <a:endParaRPr lang="en-US" dirty="0"/>
          </a:p>
          <a:p>
            <a:r>
              <a:rPr lang="ru-RU" dirty="0"/>
              <a:t>Компоненты </a:t>
            </a:r>
            <a:r>
              <a:rPr lang="en-US" dirty="0"/>
              <a:t>MVC </a:t>
            </a:r>
            <a:r>
              <a:rPr lang="ru-RU" dirty="0"/>
              <a:t>можно разделить между программистами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256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одного объекта с помощью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get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вы знаете, что только один объект возвращается запросом, вы можете использовать метод </a:t>
            </a:r>
            <a:r>
              <a:rPr lang="ru-RU" dirty="0" err="1"/>
              <a:t>get</a:t>
            </a:r>
            <a:r>
              <a:rPr lang="ru-RU" dirty="0"/>
              <a:t>() менеджера(</a:t>
            </a:r>
            <a:r>
              <a:rPr lang="ru-RU" dirty="0" err="1"/>
              <a:t>Manager</a:t>
            </a:r>
            <a:r>
              <a:rPr lang="ru-RU" dirty="0"/>
              <a:t>), который возвращает непосредственно объект: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one_entry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Entry.objects.get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/>
              <a:t>Если результат пустой, </a:t>
            </a:r>
            <a:r>
              <a:rPr lang="en-US" dirty="0"/>
              <a:t>get()</a:t>
            </a:r>
            <a:r>
              <a:rPr lang="ru-RU" dirty="0"/>
              <a:t> вызовет исключение </a:t>
            </a:r>
            <a:r>
              <a:rPr lang="ru-RU" dirty="0" err="1"/>
              <a:t>DoesNotExist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477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сравнения двух экземпляров модели, используйте стандартный оператор сравнения </a:t>
            </a:r>
            <a:r>
              <a:rPr lang="ru-RU" dirty="0" err="1"/>
              <a:t>Python</a:t>
            </a:r>
            <a:r>
              <a:rPr lang="ru-RU" dirty="0"/>
              <a:t>, двойной знак равно: </a:t>
            </a:r>
            <a:r>
              <a:rPr lang="ru-RU" dirty="0" smtClean="0"/>
              <a:t>== </a:t>
            </a:r>
            <a:r>
              <a:rPr lang="ru-RU" dirty="0"/>
              <a:t>При этом будут сравнены первичные ключи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some_entry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other_entry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&gt;&gt;&gt; some_entry.id == other_entry.id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331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 удаления соответственно называется </a:t>
            </a:r>
            <a:r>
              <a:rPr lang="ru-RU" dirty="0" err="1"/>
              <a:t>delete</a:t>
            </a:r>
            <a:r>
              <a:rPr lang="ru-RU" dirty="0"/>
              <a:t>(). Этот метод сразу удаляет объект и возвращает количество удаленных объектов, и словарь с количеством удаленных объектов для каждого типа. Например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e.delete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(1, {'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weblog.Entry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': 1})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80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94461" y="898073"/>
            <a:ext cx="1534887" cy="840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MODEL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00210" y="2940501"/>
            <a:ext cx="1643744" cy="840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CONTROLLER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465610" y="2935060"/>
            <a:ext cx="1534887" cy="840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VIEW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59730" y="5012871"/>
            <a:ext cx="2432956" cy="102053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Пользователь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7" idx="1"/>
            <a:endCxn id="6" idx="2"/>
          </p:cNvCxnSpPr>
          <p:nvPr/>
        </p:nvCxnSpPr>
        <p:spPr>
          <a:xfrm flipH="1" flipV="1">
            <a:off x="3233054" y="3775980"/>
            <a:ext cx="1482974" cy="13863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7" idx="7"/>
            <a:endCxn id="5" idx="2"/>
          </p:cNvCxnSpPr>
          <p:nvPr/>
        </p:nvCxnSpPr>
        <p:spPr>
          <a:xfrm flipV="1">
            <a:off x="6436388" y="3781421"/>
            <a:ext cx="1485694" cy="13809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3"/>
          <p:cNvCxnSpPr>
            <a:stCxn id="4" idx="1"/>
            <a:endCxn id="6" idx="0"/>
          </p:cNvCxnSpPr>
          <p:nvPr/>
        </p:nvCxnSpPr>
        <p:spPr>
          <a:xfrm rot="10800000" flipV="1">
            <a:off x="3233055" y="1318532"/>
            <a:ext cx="1461407" cy="1616527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18821" y="4361946"/>
            <a:ext cx="82586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000" dirty="0"/>
              <a:t>в</a:t>
            </a:r>
            <a:r>
              <a:rPr lang="ru-RU" sz="2000" dirty="0" smtClean="0"/>
              <a:t>идит</a:t>
            </a:r>
            <a:endParaRPr lang="ru-RU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389183" y="4384295"/>
            <a:ext cx="139326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ru-RU"/>
            </a:defPPr>
          </a:lstStyle>
          <a:p>
            <a:r>
              <a:rPr lang="ru-RU" sz="2000" dirty="0"/>
              <a:t>использует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02772" y="1912375"/>
            <a:ext cx="132914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000" dirty="0" smtClean="0"/>
              <a:t>обновляет</a:t>
            </a:r>
            <a:endParaRPr lang="ru-RU" sz="2000" dirty="0"/>
          </a:p>
        </p:txBody>
      </p:sp>
      <p:cxnSp>
        <p:nvCxnSpPr>
          <p:cNvPr id="27" name="Скругленная соединительная линия 26"/>
          <p:cNvCxnSpPr>
            <a:stCxn id="5" idx="0"/>
            <a:endCxn id="4" idx="3"/>
          </p:cNvCxnSpPr>
          <p:nvPr/>
        </p:nvCxnSpPr>
        <p:spPr>
          <a:xfrm rot="16200000" flipV="1">
            <a:off x="6264731" y="1283150"/>
            <a:ext cx="1621968" cy="1692734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72992" y="1944850"/>
            <a:ext cx="129227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ru-RU"/>
            </a:defPPr>
          </a:lstStyle>
          <a:p>
            <a:r>
              <a:rPr lang="ru-RU" sz="2000" dirty="0"/>
              <a:t>управляет</a:t>
            </a:r>
          </a:p>
        </p:txBody>
      </p:sp>
    </p:spTree>
    <p:extLst>
      <p:ext uri="{BB962C8B-B14F-4D97-AF65-F5344CB8AC3E}">
        <p14:creationId xmlns:p14="http://schemas.microsoft.com/office/powerpoint/2010/main" val="357648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41" y="455160"/>
            <a:ext cx="11646580" cy="5959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1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«Толстая» модель лучше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пассивн</a:t>
            </a:r>
            <a:r>
              <a:rPr lang="ru-RU" dirty="0" smtClean="0"/>
              <a:t>ая</a:t>
            </a:r>
            <a:r>
              <a:rPr lang="ru-RU" dirty="0" smtClean="0"/>
              <a:t> </a:t>
            </a:r>
            <a:r>
              <a:rPr lang="ru-RU" dirty="0" smtClean="0"/>
              <a:t>модель</a:t>
            </a:r>
            <a:r>
              <a:rPr lang="ru-RU" baseline="30000" dirty="0"/>
              <a:t> </a:t>
            </a:r>
            <a:r>
              <a:rPr lang="en-US" dirty="0" smtClean="0"/>
              <a:t>MVC</a:t>
            </a:r>
            <a:r>
              <a:rPr lang="ru-RU" dirty="0" smtClean="0"/>
              <a:t>: </a:t>
            </a:r>
            <a:r>
              <a:rPr lang="ru-RU" i="1" dirty="0"/>
              <a:t>модель</a:t>
            </a:r>
            <a:r>
              <a:rPr lang="ru-RU" dirty="0"/>
              <a:t> выступает исключительно совокупностью функций для доступа к данным, а </a:t>
            </a:r>
            <a:r>
              <a:rPr lang="ru-RU" i="1" dirty="0"/>
              <a:t>контроллер</a:t>
            </a:r>
            <a:r>
              <a:rPr lang="ru-RU" dirty="0"/>
              <a:t> содержит </a:t>
            </a:r>
            <a:r>
              <a:rPr lang="ru-RU" dirty="0" smtClean="0"/>
              <a:t>бизнес-логику (неправильный подход)</a:t>
            </a:r>
          </a:p>
          <a:p>
            <a:endParaRPr lang="ru-RU" dirty="0"/>
          </a:p>
          <a:p>
            <a:r>
              <a:rPr lang="ru-RU" dirty="0"/>
              <a:t>активная </a:t>
            </a:r>
            <a:r>
              <a:rPr lang="ru-RU" dirty="0" smtClean="0"/>
              <a:t>модель</a:t>
            </a:r>
            <a:r>
              <a:rPr lang="ru-RU" dirty="0"/>
              <a:t> </a:t>
            </a:r>
            <a:r>
              <a:rPr lang="en-US" dirty="0" smtClean="0"/>
              <a:t>MVC</a:t>
            </a:r>
            <a:r>
              <a:rPr lang="ru-RU" dirty="0" smtClean="0"/>
              <a:t>: </a:t>
            </a:r>
            <a:r>
              <a:rPr lang="ru-RU" i="1" dirty="0"/>
              <a:t>модель </a:t>
            </a:r>
            <a:r>
              <a:rPr lang="ru-RU" dirty="0"/>
              <a:t>— это не только совокупность кода доступа к данным и СУБД, но и вся </a:t>
            </a:r>
            <a:r>
              <a:rPr lang="ru-RU" dirty="0" smtClean="0"/>
              <a:t>бизнес-логика.</a:t>
            </a:r>
          </a:p>
          <a:p>
            <a:pPr marL="457200" lvl="1" indent="0">
              <a:buNone/>
            </a:pPr>
            <a:r>
              <a:rPr lang="ru-RU" i="1" dirty="0" smtClean="0"/>
              <a:t>Контроллер</a:t>
            </a:r>
            <a:r>
              <a:rPr lang="ru-RU" dirty="0" smtClean="0"/>
              <a:t> в этом случае выполняет:</a:t>
            </a:r>
          </a:p>
          <a:p>
            <a:pPr lvl="1"/>
            <a:r>
              <a:rPr lang="ru-RU" dirty="0" smtClean="0"/>
              <a:t>приём </a:t>
            </a:r>
            <a:r>
              <a:rPr lang="ru-RU" dirty="0"/>
              <a:t>запроса от пользователя;</a:t>
            </a:r>
          </a:p>
          <a:p>
            <a:pPr lvl="1"/>
            <a:r>
              <a:rPr lang="ru-RU" dirty="0"/>
              <a:t>анализ запроса;</a:t>
            </a:r>
          </a:p>
          <a:p>
            <a:pPr lvl="1"/>
            <a:r>
              <a:rPr lang="ru-RU" dirty="0"/>
              <a:t>выбор следующего действия системы, соответственно результатам анализа</a:t>
            </a:r>
          </a:p>
        </p:txBody>
      </p:sp>
    </p:spTree>
    <p:extLst>
      <p:ext uri="{BB962C8B-B14F-4D97-AF65-F5344CB8AC3E}">
        <p14:creationId xmlns:p14="http://schemas.microsoft.com/office/powerpoint/2010/main" val="352025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ru-RU" dirty="0" smtClean="0"/>
              <a:t>во </a:t>
            </a:r>
            <a:r>
              <a:rPr lang="ru-RU" dirty="0" err="1" smtClean="0"/>
              <a:t>фреймворке</a:t>
            </a:r>
            <a:r>
              <a:rPr lang="ru-RU" dirty="0" smtClean="0"/>
              <a:t> </a:t>
            </a:r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MVT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Model – View – Template</a:t>
            </a:r>
          </a:p>
          <a:p>
            <a:endParaRPr lang="en-US" dirty="0" smtClean="0"/>
          </a:p>
          <a:p>
            <a:r>
              <a:rPr lang="ru-RU" dirty="0"/>
              <a:t>Модель </a:t>
            </a:r>
            <a:r>
              <a:rPr lang="en-US" sz="3600" b="1" dirty="0" smtClean="0"/>
              <a:t>M</a:t>
            </a:r>
            <a:r>
              <a:rPr lang="en-US" dirty="0" smtClean="0"/>
              <a:t>V</a:t>
            </a:r>
            <a:r>
              <a:rPr lang="en-US" dirty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ru-RU" dirty="0" smtClean="0"/>
              <a:t>Модель </a:t>
            </a:r>
            <a:r>
              <a:rPr lang="en-US" sz="3600" b="1" dirty="0" smtClean="0"/>
              <a:t>M</a:t>
            </a:r>
            <a:r>
              <a:rPr lang="en-US" dirty="0" smtClean="0"/>
              <a:t>VC</a:t>
            </a:r>
          </a:p>
          <a:p>
            <a:r>
              <a:rPr lang="ru-RU" dirty="0"/>
              <a:t>Шаблон </a:t>
            </a:r>
            <a:r>
              <a:rPr lang="en-US" dirty="0"/>
              <a:t>MV</a:t>
            </a:r>
            <a:r>
              <a:rPr lang="en-US" sz="3600" b="1" dirty="0"/>
              <a:t>T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/>
              <a:t>Представление</a:t>
            </a:r>
            <a:r>
              <a:rPr lang="ru-RU" sz="3600" dirty="0"/>
              <a:t> </a:t>
            </a:r>
            <a:r>
              <a:rPr lang="en-US" dirty="0"/>
              <a:t>M</a:t>
            </a:r>
            <a:r>
              <a:rPr lang="en-US" sz="3600" b="1" dirty="0"/>
              <a:t>V</a:t>
            </a:r>
            <a:r>
              <a:rPr lang="en-US" dirty="0"/>
              <a:t>C</a:t>
            </a:r>
            <a:r>
              <a:rPr lang="en-US" sz="3600" dirty="0"/>
              <a:t> </a:t>
            </a:r>
            <a:endParaRPr lang="en-US" sz="3600" b="1" dirty="0" smtClean="0"/>
          </a:p>
          <a:p>
            <a:r>
              <a:rPr lang="ru-RU" dirty="0"/>
              <a:t>Представление </a:t>
            </a:r>
            <a:r>
              <a:rPr lang="en-US" dirty="0"/>
              <a:t>M</a:t>
            </a:r>
            <a:r>
              <a:rPr lang="en-US" sz="3600" b="1" dirty="0"/>
              <a:t>V</a:t>
            </a:r>
            <a:r>
              <a:rPr lang="en-US" dirty="0"/>
              <a:t>T </a:t>
            </a:r>
            <a:r>
              <a:rPr lang="en-US" dirty="0" smtClean="0"/>
              <a:t>=</a:t>
            </a:r>
            <a:r>
              <a:rPr lang="ru-RU" dirty="0"/>
              <a:t> Контроллер </a:t>
            </a:r>
            <a:r>
              <a:rPr lang="en-US" dirty="0"/>
              <a:t>MV</a:t>
            </a:r>
            <a:r>
              <a:rPr lang="en-US" sz="3600" b="1" dirty="0"/>
              <a:t>C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Контроллер </a:t>
            </a:r>
            <a:r>
              <a:rPr lang="ru-RU" dirty="0" smtClean="0"/>
              <a:t>в </a:t>
            </a:r>
            <a:r>
              <a:rPr lang="en-US" dirty="0" err="1" smtClean="0"/>
              <a:t>django</a:t>
            </a:r>
            <a:r>
              <a:rPr lang="en-US" dirty="0" smtClean="0"/>
              <a:t> – </a:t>
            </a:r>
            <a:r>
              <a:rPr lang="ru-RU" dirty="0"/>
              <a:t>это </a:t>
            </a:r>
            <a:r>
              <a:rPr lang="ru-RU" dirty="0" smtClean="0"/>
              <a:t>встроенный </a:t>
            </a:r>
            <a:r>
              <a:rPr lang="ru-RU" dirty="0"/>
              <a:t>URL-маршрутизатор, который обеспечивает логику </a:t>
            </a:r>
            <a:r>
              <a:rPr lang="ru-RU" dirty="0" smtClean="0"/>
              <a:t>запрос-ответ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448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876" cy="1325563"/>
          </a:xfrm>
        </p:spPr>
        <p:txBody>
          <a:bodyPr/>
          <a:lstStyle/>
          <a:p>
            <a:r>
              <a:rPr lang="en-US" dirty="0" smtClean="0"/>
              <a:t>ORM – </a:t>
            </a:r>
            <a:r>
              <a:rPr lang="ru-RU" dirty="0" smtClean="0"/>
              <a:t>объектно-реляционное отображение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— технология программирования, которая связывает базы данных с концепциями объектно-ориентированных языков программирования, создавая «виртуальную объектную базу данных</a:t>
            </a:r>
            <a:r>
              <a:rPr lang="ru-RU" dirty="0" smtClean="0"/>
              <a:t>»</a:t>
            </a:r>
          </a:p>
          <a:p>
            <a:r>
              <a:rPr lang="en-US" dirty="0" smtClean="0"/>
              <a:t>ORM</a:t>
            </a:r>
            <a:r>
              <a:rPr lang="ru-RU" dirty="0" smtClean="0"/>
              <a:t> позволяет обеспечить </a:t>
            </a:r>
            <a:r>
              <a:rPr lang="ru-RU" dirty="0"/>
              <a:t>работу с данными в терминах классов, а не таблиц данных и напротив, преобразовать термины и данные классов в данные, пригодные для хранения в СУБД. Необходимо также обеспечить интерфейс для CRUD-операций над данными. В общем, необходимо избавиться от необходимости писать SQL-код для взаимодействия в СУБД</a:t>
            </a:r>
          </a:p>
        </p:txBody>
      </p:sp>
    </p:spTree>
    <p:extLst>
      <p:ext uri="{BB962C8B-B14F-4D97-AF65-F5344CB8AC3E}">
        <p14:creationId xmlns:p14="http://schemas.microsoft.com/office/powerpoint/2010/main" val="196905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в </a:t>
            </a:r>
            <a:r>
              <a:rPr lang="en-US" dirty="0" err="1" smtClean="0"/>
              <a:t>django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Модели отображают информацию о данных, с которыми вы работаете. Они содержат поля и поведение ваших данных. Обычно одна модель представляет одну таблицу в базе данных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Каждая модель это класс унаследованный от </a:t>
            </a:r>
            <a:r>
              <a:rPr lang="ru-RU" dirty="0" err="1">
                <a:hlinkClick r:id="rId2" tooltip="django.db.models.Model"/>
              </a:rPr>
              <a:t>django.db.models.Model</a:t>
            </a:r>
            <a:r>
              <a:rPr lang="ru-RU" dirty="0"/>
              <a:t>.</a:t>
            </a:r>
          </a:p>
          <a:p>
            <a:r>
              <a:rPr lang="ru-RU" dirty="0"/>
              <a:t>Атрибут модели представляет поле в базе данных.</a:t>
            </a:r>
          </a:p>
          <a:p>
            <a:r>
              <a:rPr lang="ru-RU" dirty="0" err="1"/>
              <a:t>Django</a:t>
            </a:r>
            <a:r>
              <a:rPr lang="ru-RU" dirty="0"/>
              <a:t> предоставляет автоматически созданное API для доступа к </a:t>
            </a:r>
            <a:r>
              <a:rPr lang="ru-RU" dirty="0" smtClean="0"/>
              <a:t>данным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19185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1284</Words>
  <Application>Microsoft Office PowerPoint</Application>
  <PresentationFormat>Широкоэкранный</PresentationFormat>
  <Paragraphs>268</Paragraphs>
  <Slides>32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Wingdings</vt:lpstr>
      <vt:lpstr>Тема Office</vt:lpstr>
      <vt:lpstr>Прикладное ПО 1</vt:lpstr>
      <vt:lpstr>Паттерн Model-View-Controller</vt:lpstr>
      <vt:lpstr>Презентация PowerPoint</vt:lpstr>
      <vt:lpstr>Презентация PowerPoint</vt:lpstr>
      <vt:lpstr>Презентация PowerPoint</vt:lpstr>
      <vt:lpstr>«Толстая» модель лучше</vt:lpstr>
      <vt:lpstr>MVC во фреймворке Django  MVT</vt:lpstr>
      <vt:lpstr>ORM – объектно-реляционное отображение</vt:lpstr>
      <vt:lpstr>Модели в django</vt:lpstr>
      <vt:lpstr>Презентация PowerPoint</vt:lpstr>
      <vt:lpstr>Поля модели</vt:lpstr>
      <vt:lpstr>Типы полей</vt:lpstr>
      <vt:lpstr>Настройка полей</vt:lpstr>
      <vt:lpstr>Связь многое-к-одному</vt:lpstr>
      <vt:lpstr>Связь много-ко-многому</vt:lpstr>
      <vt:lpstr>Мета-настройки</vt:lpstr>
      <vt:lpstr>Методы модели</vt:lpstr>
      <vt:lpstr>Презентация PowerPoint</vt:lpstr>
      <vt:lpstr>Использование чистого SQL</vt:lpstr>
      <vt:lpstr>Наследование моделей</vt:lpstr>
      <vt:lpstr>Существует три вида наследования моделей в Django.</vt:lpstr>
      <vt:lpstr>Абстрактные модели</vt:lpstr>
      <vt:lpstr>Multi-table наследование</vt:lpstr>
      <vt:lpstr>Proxy-модели</vt:lpstr>
      <vt:lpstr>Создание объектов</vt:lpstr>
      <vt:lpstr>Получение объектов</vt:lpstr>
      <vt:lpstr>Получение всех объектов</vt:lpstr>
      <vt:lpstr>Получение объектов через фильтры</vt:lpstr>
      <vt:lpstr>Цепочка фильтров</vt:lpstr>
      <vt:lpstr>Получение одного объекта с помощью get</vt:lpstr>
      <vt:lpstr>Сравнение объектов</vt:lpstr>
      <vt:lpstr>Удаление объектов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R_Usmanov</dc:creator>
  <cp:lastModifiedBy>R_Usmanov</cp:lastModifiedBy>
  <cp:revision>22</cp:revision>
  <dcterms:created xsi:type="dcterms:W3CDTF">2018-10-01T07:55:50Z</dcterms:created>
  <dcterms:modified xsi:type="dcterms:W3CDTF">2018-10-02T08:55:27Z</dcterms:modified>
</cp:coreProperties>
</file>