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dvent Pro SemiBold"/>
      <p:regular r:id="rId18"/>
      <p:bold r:id="rId19"/>
      <p:italic r:id="rId20"/>
      <p:boldItalic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3B700E-CE4D-45DA-BD94-E329BE76ADD0}">
  <a:tblStyle styleId="{7C3B700E-CE4D-45DA-BD94-E329BE76AD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dventProSemiBold-italic.fntdata"/><Relationship Id="rId22" Type="http://schemas.openxmlformats.org/officeDocument/2006/relationships/font" Target="fonts/FiraSansExtraCondensedMedium-regular.fntdata"/><Relationship Id="rId21" Type="http://schemas.openxmlformats.org/officeDocument/2006/relationships/font" Target="fonts/AdventProSemiBold-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hareTech-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Welcome address</a:t>
            </a:r>
            <a:endParaRPr/>
          </a:p>
          <a:p>
            <a:pPr indent="0" lvl="0" marL="0" rtl="0" algn="l">
              <a:spcBef>
                <a:spcPts val="0"/>
              </a:spcBef>
              <a:spcAft>
                <a:spcPts val="0"/>
              </a:spcAft>
              <a:buNone/>
            </a:pPr>
            <a:r>
              <a:rPr lang="en"/>
              <a:t>Are we all mainly first years again</a:t>
            </a:r>
            <a:endParaRPr/>
          </a:p>
          <a:p>
            <a:pPr indent="0" lvl="0" marL="0" rtl="0" algn="l">
              <a:spcBef>
                <a:spcPts val="0"/>
              </a:spcBef>
              <a:spcAft>
                <a:spcPts val="0"/>
              </a:spcAft>
              <a:buNone/>
            </a:pPr>
            <a:r>
              <a:rPr lang="en">
                <a:solidFill>
                  <a:schemeClr val="dk1"/>
                </a:solidFill>
              </a:rPr>
              <a:t>So before we get started can I please get a show of hands how many of you guys have taken FIT1043?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yes…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 lot of what we teach is gonna overlap with FIT1043, which I think isn’t designed too badly it's just unfortunate that the teaching team is horrible (welcome to Monash University)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6c60e245bf_1_3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6c60e245bf_1_3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432b2cf63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432b2cf63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“This quote by W. Edwards Deming — a pioneer in statistics and quality control — really sums up the power of data science.</a:t>
            </a:r>
            <a:br>
              <a:rPr lang="en">
                <a:solidFill>
                  <a:schemeClr val="dk1"/>
                </a:solidFill>
              </a:rPr>
            </a:br>
            <a:r>
              <a:rPr lang="en">
                <a:solidFill>
                  <a:schemeClr val="dk1"/>
                </a:solidFill>
              </a:rPr>
              <a:t>In a world full of guesses, biases, and assumptions, </a:t>
            </a:r>
            <a:r>
              <a:rPr b="1" lang="en">
                <a:solidFill>
                  <a:schemeClr val="dk1"/>
                </a:solidFill>
              </a:rPr>
              <a:t>data gives us clarity.</a:t>
            </a:r>
            <a:r>
              <a:rPr lang="en">
                <a:solidFill>
                  <a:schemeClr val="dk1"/>
                </a:solidFill>
              </a:rPr>
              <a:t> It lets us test ideas, challenge opinions, and make decisions based on evidence — not just gut feeling.</a:t>
            </a:r>
            <a:endParaRPr>
              <a:solidFill>
                <a:schemeClr val="dk1"/>
              </a:solidFill>
            </a:endParaRPr>
          </a:p>
          <a:p>
            <a:pPr indent="0" lvl="0" marL="381000" marR="381000" rtl="0" algn="l">
              <a:lnSpc>
                <a:spcPct val="115000"/>
              </a:lnSpc>
              <a:spcBef>
                <a:spcPts val="1200"/>
              </a:spcBef>
              <a:spcAft>
                <a:spcPts val="1200"/>
              </a:spcAft>
              <a:buNone/>
            </a:pPr>
            <a:r>
              <a:rPr lang="en">
                <a:solidFill>
                  <a:schemeClr val="dk1"/>
                </a:solidFill>
              </a:rPr>
              <a:t>Whether you're analyzing customer behavior, predicting stock prices, or improving public health, </a:t>
            </a:r>
            <a:r>
              <a:rPr b="1" lang="en">
                <a:solidFill>
                  <a:schemeClr val="dk1"/>
                </a:solidFill>
              </a:rPr>
              <a:t>data turns questions into answers</a:t>
            </a:r>
            <a:r>
              <a:rPr lang="en">
                <a:solidFill>
                  <a:schemeClr val="dk1"/>
                </a:solidFill>
              </a:rPr>
              <a:t>. And </a:t>
            </a:r>
            <a:r>
              <a:rPr i="1" lang="en">
                <a:solidFill>
                  <a:schemeClr val="dk1"/>
                </a:solidFill>
              </a:rPr>
              <a:t>that’s</a:t>
            </a:r>
            <a:r>
              <a:rPr lang="en">
                <a:solidFill>
                  <a:schemeClr val="dk1"/>
                </a:solidFill>
              </a:rPr>
              <a:t> what makes data science so powerful — it gives you the tools to turn noise into knowledge.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what it is</a:t>
            </a:r>
            <a:endParaRPr/>
          </a:p>
          <a:p>
            <a:pPr indent="0" lvl="0" marL="0" rtl="0" algn="l">
              <a:spcBef>
                <a:spcPts val="0"/>
              </a:spcBef>
              <a:spcAft>
                <a:spcPts val="0"/>
              </a:spcAft>
              <a:buNone/>
            </a:pPr>
            <a:r>
              <a:rPr lang="en"/>
              <a:t>What are libraries which is gonna open up a </a:t>
            </a:r>
            <a:r>
              <a:rPr lang="en"/>
              <a:t>complete</a:t>
            </a:r>
            <a:r>
              <a:rPr lang="en"/>
              <a:t> new world for you guys in your programming journey and thats when i think things get fun also</a:t>
            </a:r>
            <a:endParaRPr/>
          </a:p>
          <a:p>
            <a:pPr indent="0" lvl="0" marL="0" rtl="0" algn="l">
              <a:spcBef>
                <a:spcPts val="0"/>
              </a:spcBef>
              <a:spcAft>
                <a:spcPts val="0"/>
              </a:spcAft>
              <a:buNone/>
            </a:pPr>
            <a:r>
              <a:rPr lang="en"/>
              <a:t>We’re also gonna take you thru the steps we use to perform data analysis and visualisation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“Alright, so let’s start with the big question — </a:t>
            </a:r>
            <a:r>
              <a:rPr i="1" lang="en">
                <a:solidFill>
                  <a:schemeClr val="dk1"/>
                </a:solidFill>
              </a:rPr>
              <a:t>What actually is Data Science?</a:t>
            </a:r>
            <a:br>
              <a:rPr i="1" lang="en">
                <a:solidFill>
                  <a:schemeClr val="dk1"/>
                </a:solidFill>
              </a:rPr>
            </a:br>
            <a:r>
              <a:rPr lang="en">
                <a:solidFill>
                  <a:schemeClr val="dk1"/>
                </a:solidFill>
              </a:rPr>
              <a:t>In simple terms, </a:t>
            </a:r>
            <a:r>
              <a:rPr b="1" lang="en">
                <a:solidFill>
                  <a:schemeClr val="dk1"/>
                </a:solidFill>
              </a:rPr>
              <a:t>Data Science is all about using data to understand things, solve problems, and make better decisions.</a:t>
            </a:r>
            <a:r>
              <a:rPr lang="en">
                <a:solidFill>
                  <a:schemeClr val="dk1"/>
                </a:solidFill>
              </a:rPr>
              <a:t> It’s kind of like being a detective, but instead of solving crimes, you’re solving questions using data!</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Data Science brings together a mix of skills — programming (like Python), a bit of math and stats, and domain knowledge — which means understanding the field you’re working in, whether it’s finance, healthcare, or sports.</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There are four main things Data Scientists often do: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Data Analysis</a:t>
            </a:r>
            <a:r>
              <a:rPr lang="en">
                <a:solidFill>
                  <a:schemeClr val="dk1"/>
                </a:solidFill>
              </a:rPr>
              <a:t> — this is exploring the data and trying to understand what it tells us.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Machine Learning</a:t>
            </a:r>
            <a:r>
              <a:rPr lang="en">
                <a:solidFill>
                  <a:schemeClr val="dk1"/>
                </a:solidFill>
              </a:rPr>
              <a:t> — training models to make predictions, like predicting if someone will like a song.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Visualization</a:t>
            </a:r>
            <a:r>
              <a:rPr lang="en">
                <a:solidFill>
                  <a:schemeClr val="dk1"/>
                </a:solidFill>
              </a:rPr>
              <a:t> — turning numbers into charts so it’s easier to explain.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Engineering</a:t>
            </a:r>
            <a:r>
              <a:rPr lang="en">
                <a:solidFill>
                  <a:schemeClr val="dk1"/>
                </a:solidFill>
              </a:rPr>
              <a:t> — preparing and cleaning messy data so it’s ready to use.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Now some of you may ask well hang on, “I’ve seen these jobs advertised on their own before, whats the deal with that”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That’s a great question, so in industry, you’ll often hear ‘Data Science’ used as a big umbrella term. But depending on the company and the size of the team, these tasks — analysis, engineering, machine learning — can become </a:t>
            </a:r>
            <a:r>
              <a:rPr b="1" lang="en">
                <a:solidFill>
                  <a:schemeClr val="dk1"/>
                </a:solidFill>
              </a:rPr>
              <a:t>separate specialized jobs</a:t>
            </a:r>
            <a:r>
              <a:rPr lang="en">
                <a:solidFill>
                  <a:schemeClr val="dk1"/>
                </a:solidFill>
              </a:rPr>
              <a: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In smaller startups, one person might do everything. In big tech companies, each of these can be a full-time role with its own title: </a:t>
            </a:r>
            <a:r>
              <a:rPr i="1" lang="en">
                <a:solidFill>
                  <a:schemeClr val="dk1"/>
                </a:solidFill>
              </a:rPr>
              <a:t>data analyst, data engineer, machine learning engineer</a:t>
            </a:r>
            <a:r>
              <a:rPr lang="en">
                <a:solidFill>
                  <a:schemeClr val="dk1"/>
                </a:solidFill>
              </a:rPr>
              <a:t>, and so 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432b2cf639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432b2cf639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So what is this data science </a:t>
            </a:r>
            <a:r>
              <a:rPr lang="en">
                <a:solidFill>
                  <a:schemeClr val="dk1"/>
                </a:solidFill>
              </a:rPr>
              <a:t>process</a:t>
            </a:r>
            <a:r>
              <a:rPr lang="en">
                <a:solidFill>
                  <a:schemeClr val="dk1"/>
                </a:solidFill>
              </a:rPr>
              <a:t> thing</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It’s the </a:t>
            </a:r>
            <a:r>
              <a:rPr b="1" lang="en">
                <a:solidFill>
                  <a:schemeClr val="dk1"/>
                </a:solidFill>
              </a:rPr>
              <a:t>step-by-step journey/convention</a:t>
            </a:r>
            <a:r>
              <a:rPr lang="en">
                <a:solidFill>
                  <a:schemeClr val="dk1"/>
                </a:solidFill>
              </a:rPr>
              <a:t> we follow to turn raw data into meaningful insights and decisions.</a:t>
            </a:r>
            <a:endParaRPr>
              <a:solidFill>
                <a:schemeClr val="dk1"/>
              </a:solidFill>
            </a:endParaRPr>
          </a:p>
          <a:p>
            <a:pPr indent="-298450" lvl="0" marL="457200" marR="381000" rtl="0" algn="l">
              <a:lnSpc>
                <a:spcPct val="115000"/>
              </a:lnSpc>
              <a:spcBef>
                <a:spcPts val="1200"/>
              </a:spcBef>
              <a:spcAft>
                <a:spcPts val="0"/>
              </a:spcAft>
              <a:buClr>
                <a:schemeClr val="dk1"/>
              </a:buClr>
              <a:buSzPts val="1100"/>
              <a:buChar char="●"/>
            </a:pPr>
            <a:r>
              <a:rPr lang="en">
                <a:solidFill>
                  <a:schemeClr val="dk1"/>
                </a:solidFill>
              </a:rPr>
              <a:t>It all starts with a </a:t>
            </a:r>
            <a:r>
              <a:rPr b="1" lang="en">
                <a:solidFill>
                  <a:schemeClr val="dk1"/>
                </a:solidFill>
              </a:rPr>
              <a:t>question</a:t>
            </a:r>
            <a:r>
              <a:rPr lang="en">
                <a:solidFill>
                  <a:schemeClr val="dk1"/>
                </a:solidFill>
              </a:rPr>
              <a:t>.</a:t>
            </a:r>
            <a:br>
              <a:rPr lang="en">
                <a:solidFill>
                  <a:schemeClr val="dk1"/>
                </a:solidFill>
              </a:rPr>
            </a:br>
            <a:r>
              <a:rPr lang="en">
                <a:solidFill>
                  <a:schemeClr val="dk1"/>
                </a:solidFill>
              </a:rPr>
              <a:t>Maybe a business wants to know why sales are dropping, or you're wondering who’s most likely to survive on the Titanic.</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 Next, we </a:t>
            </a:r>
            <a:r>
              <a:rPr b="1" lang="en">
                <a:solidFill>
                  <a:schemeClr val="dk1"/>
                </a:solidFill>
              </a:rPr>
              <a:t>collect data</a:t>
            </a:r>
            <a:r>
              <a:rPr lang="en">
                <a:solidFill>
                  <a:schemeClr val="dk1"/>
                </a:solidFill>
              </a:rPr>
              <a:t> — this could come from a CSV file, a database, an API, or even scraping the web.</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Once we have the data, we need to </a:t>
            </a:r>
            <a:r>
              <a:rPr b="1" lang="en">
                <a:solidFill>
                  <a:schemeClr val="dk1"/>
                </a:solidFill>
              </a:rPr>
              <a:t>clean it</a:t>
            </a:r>
            <a:r>
              <a:rPr lang="en">
                <a:solidFill>
                  <a:schemeClr val="dk1"/>
                </a:solidFill>
              </a:rPr>
              <a:t>.</a:t>
            </a:r>
            <a:br>
              <a:rPr lang="en">
                <a:solidFill>
                  <a:schemeClr val="dk1"/>
                </a:solidFill>
              </a:rPr>
            </a:br>
            <a:r>
              <a:rPr lang="en">
                <a:solidFill>
                  <a:schemeClr val="dk1"/>
                </a:solidFill>
              </a:rPr>
              <a:t>Real-world data is messy — it might have missing values, errors, duplicates, or the wrong data types. Cleaning is often the most time-consuming step.</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Then comes </a:t>
            </a:r>
            <a:r>
              <a:rPr b="1" lang="en">
                <a:solidFill>
                  <a:schemeClr val="dk1"/>
                </a:solidFill>
              </a:rPr>
              <a:t>EDA</a:t>
            </a:r>
            <a:r>
              <a:rPr lang="en">
                <a:solidFill>
                  <a:schemeClr val="dk1"/>
                </a:solidFill>
              </a:rPr>
              <a:t> — or Exploratory Data Analysis.</a:t>
            </a:r>
            <a:br>
              <a:rPr lang="en">
                <a:solidFill>
                  <a:schemeClr val="dk1"/>
                </a:solidFill>
              </a:rPr>
            </a:br>
            <a:r>
              <a:rPr lang="en">
                <a:solidFill>
                  <a:schemeClr val="dk1"/>
                </a:solidFill>
              </a:rPr>
              <a:t>Here, we start playing with the data, using charts and summary stats to understand what’s going on. This step helps us figure out what features matter, and maybe even gives us some surprising insights.</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Once we understand the data, we may choose to </a:t>
            </a:r>
            <a:r>
              <a:rPr b="1" lang="en">
                <a:solidFill>
                  <a:schemeClr val="dk1"/>
                </a:solidFill>
              </a:rPr>
              <a:t>build a model</a:t>
            </a:r>
            <a:r>
              <a:rPr lang="en">
                <a:solidFill>
                  <a:schemeClr val="dk1"/>
                </a:solidFill>
              </a:rPr>
              <a:t> — especially if we want to predict something, like prices, survival, or customer churn.</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After building the model, we need to </a:t>
            </a:r>
            <a:r>
              <a:rPr b="1" lang="en">
                <a:solidFill>
                  <a:schemeClr val="dk1"/>
                </a:solidFill>
              </a:rPr>
              <a:t>evaluate</a:t>
            </a:r>
            <a:r>
              <a:rPr lang="en">
                <a:solidFill>
                  <a:schemeClr val="dk1"/>
                </a:solidFill>
              </a:rPr>
              <a:t> how good it is.</a:t>
            </a:r>
            <a:br>
              <a:rPr lang="en">
                <a:solidFill>
                  <a:schemeClr val="dk1"/>
                </a:solidFill>
              </a:rPr>
            </a:br>
            <a:r>
              <a:rPr lang="en">
                <a:solidFill>
                  <a:schemeClr val="dk1"/>
                </a:solidFill>
              </a:rPr>
              <a:t>Is it accurate? Is it overfitting? Do we trust it?</a:t>
            </a:r>
            <a:endParaRPr>
              <a:solidFill>
                <a:schemeClr val="dk1"/>
              </a:solidFill>
            </a:endParaRPr>
          </a:p>
          <a:p>
            <a:pPr indent="0" lvl="0" marL="457200" marR="381000" rtl="0" algn="l">
              <a:lnSpc>
                <a:spcPct val="115000"/>
              </a:lnSpc>
              <a:spcBef>
                <a:spcPts val="1200"/>
              </a:spcBef>
              <a:spcAft>
                <a:spcPts val="0"/>
              </a:spcAft>
              <a:buNone/>
            </a:pPr>
            <a:r>
              <a:rPr lang="en">
                <a:solidFill>
                  <a:schemeClr val="dk1"/>
                </a:solidFill>
              </a:rPr>
              <a:t>MISSED THIS STEP CBF FIXING</a:t>
            </a:r>
            <a:endParaRPr>
              <a:solidFill>
                <a:schemeClr val="dk1"/>
              </a:solidFill>
            </a:endParaRPr>
          </a:p>
          <a:p>
            <a:pPr indent="-298450" lvl="0" marL="457200" marR="381000" rtl="0" algn="l">
              <a:lnSpc>
                <a:spcPct val="115000"/>
              </a:lnSpc>
              <a:spcBef>
                <a:spcPts val="1200"/>
              </a:spcBef>
              <a:spcAft>
                <a:spcPts val="0"/>
              </a:spcAft>
              <a:buClr>
                <a:schemeClr val="dk1"/>
              </a:buClr>
              <a:buSzPts val="1100"/>
              <a:buChar char="●"/>
            </a:pPr>
            <a:r>
              <a:rPr lang="en">
                <a:solidFill>
                  <a:schemeClr val="dk1"/>
                </a:solidFill>
              </a:rPr>
              <a:t> Now here’s a step many beginners skip — </a:t>
            </a:r>
            <a:r>
              <a:rPr b="1" lang="en">
                <a:solidFill>
                  <a:schemeClr val="dk1"/>
                </a:solidFill>
              </a:rPr>
              <a:t>deployment</a:t>
            </a:r>
            <a:r>
              <a:rPr lang="en">
                <a:solidFill>
                  <a:schemeClr val="dk1"/>
                </a:solidFill>
              </a:rPr>
              <a:t>.</a:t>
            </a:r>
            <a:br>
              <a:rPr lang="en">
                <a:solidFill>
                  <a:schemeClr val="dk1"/>
                </a:solidFill>
              </a:rPr>
            </a:br>
            <a:r>
              <a:rPr lang="en">
                <a:solidFill>
                  <a:schemeClr val="dk1"/>
                </a:solidFill>
              </a:rPr>
              <a:t>This is about taking your model and putting it into the real world.</a:t>
            </a:r>
            <a:br>
              <a:rPr lang="en">
                <a:solidFill>
                  <a:schemeClr val="dk1"/>
                </a:solidFill>
              </a:rPr>
            </a:br>
            <a:r>
              <a:rPr lang="en">
                <a:solidFill>
                  <a:schemeClr val="dk1"/>
                </a:solidFill>
              </a:rPr>
              <a:t>Maybe it's powering recommendations on a website, or it’s exposed through an API. It’s how your model becomes useful — not just something that runs in a notebook.</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Finally, we </a:t>
            </a:r>
            <a:r>
              <a:rPr b="1" lang="en">
                <a:solidFill>
                  <a:schemeClr val="dk1"/>
                </a:solidFill>
              </a:rPr>
              <a:t>communicate our results</a:t>
            </a:r>
            <a:r>
              <a:rPr lang="en">
                <a:solidFill>
                  <a:schemeClr val="dk1"/>
                </a:solidFill>
              </a:rPr>
              <a:t> — maybe through visualizations, dashboards, or a summary report — and we </a:t>
            </a:r>
            <a:r>
              <a:rPr b="1" lang="en">
                <a:solidFill>
                  <a:schemeClr val="dk1"/>
                </a:solidFill>
              </a:rPr>
              <a:t>iterate</a:t>
            </a:r>
            <a:r>
              <a:rPr lang="en">
                <a:solidFill>
                  <a:schemeClr val="dk1"/>
                </a:solidFill>
              </a:rPr>
              <a:t>.</a:t>
            </a:r>
            <a:br>
              <a:rPr lang="en">
                <a:solidFill>
                  <a:schemeClr val="dk1"/>
                </a:solidFill>
              </a:rPr>
            </a:br>
            <a:r>
              <a:rPr lang="en">
                <a:solidFill>
                  <a:schemeClr val="dk1"/>
                </a:solidFill>
              </a:rPr>
              <a:t>You get feedback, retrain with new data, improve your approach, and repeat.</a:t>
            </a:r>
            <a:endParaRPr>
              <a:solidFill>
                <a:schemeClr val="dk1"/>
              </a:solidFill>
            </a:endParaRPr>
          </a:p>
          <a:p>
            <a:pPr indent="0" lvl="0" marL="0" marR="381000" rtl="0" algn="l">
              <a:lnSpc>
                <a:spcPct val="115000"/>
              </a:lnSpc>
              <a:spcBef>
                <a:spcPts val="1200"/>
              </a:spcBef>
              <a:spcAft>
                <a:spcPts val="1200"/>
              </a:spcAft>
              <a:buNone/>
            </a:pPr>
            <a:r>
              <a:rPr lang="en">
                <a:solidFill>
                  <a:schemeClr val="dk1"/>
                </a:solidFill>
              </a:rPr>
              <a:t>The key thing to remember is — </a:t>
            </a:r>
            <a:r>
              <a:rPr b="1" lang="en">
                <a:solidFill>
                  <a:schemeClr val="dk1"/>
                </a:solidFill>
              </a:rPr>
              <a:t>data science isn’t just about code or math — it’s about solving real problems, and making sure your solution is actually usable.</a:t>
            </a:r>
            <a:r>
              <a:rPr lang="en">
                <a:solidFill>
                  <a:schemeClr val="dk1"/>
                </a:solidFill>
              </a:rPr>
              <a:t> That’s why deployment is such an important piece.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432b2cf6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432b2cf6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“Now let’s take a quick look at something everyone’s curious about — </a:t>
            </a:r>
            <a:r>
              <a:rPr b="1" lang="en">
                <a:solidFill>
                  <a:schemeClr val="dk1"/>
                </a:solidFill>
              </a:rPr>
              <a:t>salaries.</a:t>
            </a:r>
            <a:endParaRPr b="1">
              <a:solidFill>
                <a:schemeClr val="dk1"/>
              </a:solidFill>
            </a:endParaRPr>
          </a:p>
          <a:p>
            <a:pPr indent="0" lvl="0" marL="0" marR="381000" rtl="0" algn="l">
              <a:lnSpc>
                <a:spcPct val="115000"/>
              </a:lnSpc>
              <a:spcBef>
                <a:spcPts val="1200"/>
              </a:spcBef>
              <a:spcAft>
                <a:spcPts val="0"/>
              </a:spcAft>
              <a:buNone/>
            </a:pPr>
            <a:r>
              <a:rPr lang="en">
                <a:solidFill>
                  <a:schemeClr val="dk1"/>
                </a:solidFill>
              </a:rPr>
              <a:t>Now knowing that many of you guys are first years and probably still </a:t>
            </a:r>
            <a:r>
              <a:rPr lang="en">
                <a:solidFill>
                  <a:schemeClr val="dk1"/>
                </a:solidFill>
              </a:rPr>
              <a:t>somewhat</a:t>
            </a:r>
            <a:r>
              <a:rPr lang="en">
                <a:solidFill>
                  <a:schemeClr val="dk1"/>
                </a:solidFill>
              </a:rPr>
              <a:t> making your decision between the different majors, disclaimer that’s not to say that if you major in one thing you can’t do the other thing. Ultimately its about how qualified you are for the role which you demonstrate through your interests and effort outside of class. You’ll soon realise that what you do in your course ultimately matters very little in getting you through the door.</a:t>
            </a:r>
            <a:endParaRPr>
              <a:solidFill>
                <a:schemeClr val="dk1"/>
              </a:solidFill>
            </a:endParaRPr>
          </a:p>
          <a:p>
            <a:pPr indent="0" lvl="0" marL="0" marR="381000" rtl="0" algn="l">
              <a:lnSpc>
                <a:spcPct val="115000"/>
              </a:lnSpc>
              <a:spcBef>
                <a:spcPts val="1200"/>
              </a:spcBef>
              <a:spcAft>
                <a:spcPts val="0"/>
              </a:spcAft>
              <a:buClr>
                <a:schemeClr val="dk1"/>
              </a:buClr>
              <a:buSzPts val="1100"/>
              <a:buFont typeface="Arial"/>
              <a:buNone/>
            </a:pPr>
            <a:r>
              <a:rPr lang="en">
                <a:solidFill>
                  <a:schemeClr val="dk1"/>
                </a:solidFill>
              </a:rPr>
              <a:t>Again not saying that money should determine what major you choose, in fact it shouldn’t. But then again anyone that says they don’t care about money in their job is lying straight to your face!</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Starting with </a:t>
            </a:r>
            <a:r>
              <a:rPr b="1" lang="en">
                <a:solidFill>
                  <a:schemeClr val="dk1"/>
                </a:solidFill>
              </a:rPr>
              <a:t>Australia</a:t>
            </a:r>
            <a:r>
              <a:rPr lang="en">
                <a:solidFill>
                  <a:schemeClr val="dk1"/>
                </a:solidFill>
              </a:rPr>
              <a:t> — interestingly, here, </a:t>
            </a:r>
            <a:r>
              <a:rPr b="1" lang="en">
                <a:solidFill>
                  <a:schemeClr val="dk1"/>
                </a:solidFill>
              </a:rPr>
              <a:t>Data Scientists often earn slightly more</a:t>
            </a:r>
            <a:r>
              <a:rPr lang="en">
                <a:solidFill>
                  <a:schemeClr val="dk1"/>
                </a:solidFill>
              </a:rPr>
              <a:t> on average.</a:t>
            </a:r>
            <a:br>
              <a:rPr lang="en">
                <a:solidFill>
                  <a:schemeClr val="dk1"/>
                </a:solidFill>
              </a:rPr>
            </a:br>
            <a:r>
              <a:rPr lang="en">
                <a:solidFill>
                  <a:schemeClr val="dk1"/>
                </a:solidFill>
              </a:rPr>
              <a:t>The average base salary for a Data Scientist is around </a:t>
            </a:r>
            <a:r>
              <a:rPr b="1" lang="en">
                <a:solidFill>
                  <a:schemeClr val="dk1"/>
                </a:solidFill>
              </a:rPr>
              <a:t>$115K to $135K</a:t>
            </a:r>
            <a:r>
              <a:rPr lang="en">
                <a:solidFill>
                  <a:schemeClr val="dk1"/>
                </a:solidFill>
              </a:rPr>
              <a:t>, and in Melbourne, it can go up to </a:t>
            </a:r>
            <a:r>
              <a:rPr b="1" lang="en">
                <a:solidFill>
                  <a:schemeClr val="dk1"/>
                </a:solidFill>
              </a:rPr>
              <a:t>$150K</a:t>
            </a:r>
            <a:r>
              <a:rPr lang="en">
                <a:solidFill>
                  <a:schemeClr val="dk1"/>
                </a:solidFill>
              </a:rPr>
              <a:t>.</a:t>
            </a:r>
            <a:br>
              <a:rPr lang="en">
                <a:solidFill>
                  <a:schemeClr val="dk1"/>
                </a:solidFill>
              </a:rPr>
            </a:br>
            <a:r>
              <a:rPr lang="en">
                <a:solidFill>
                  <a:schemeClr val="dk1"/>
                </a:solidFill>
              </a:rPr>
              <a:t>For Software Engineers, the national average is a bit lower, around </a:t>
            </a:r>
            <a:r>
              <a:rPr b="1" lang="en">
                <a:solidFill>
                  <a:schemeClr val="dk1"/>
                </a:solidFill>
              </a:rPr>
              <a:t>$100K to $120K</a:t>
            </a:r>
            <a:r>
              <a:rPr lang="en">
                <a:solidFill>
                  <a:schemeClr val="dk1"/>
                </a:solidFill>
              </a:rPr>
              <a:t>, though of course it depends on your level and the company.</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The trend is flipped in the US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So why this difference?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US, software engineering is deeply tied to product development and scalable systems — it’s the engine room of most tech companies. But in Australia, data science is still a growing field, and skilled professionals are in shorter supply — so they can command slightly higher salaries on average.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432b2cf639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432b2cf63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Clr>
                <a:schemeClr val="dk1"/>
              </a:buClr>
              <a:buSzPts val="1100"/>
              <a:buFont typeface="Arial"/>
              <a:buNone/>
            </a:pPr>
            <a:r>
              <a:rPr lang="en">
                <a:solidFill>
                  <a:schemeClr val="dk1"/>
                </a:solidFill>
              </a:rPr>
              <a:t>Now before we really get into the data science pt of the workshop, lets what’s gonna start making python useful.</a:t>
            </a:r>
            <a:br>
              <a:rPr b="1" lang="en">
                <a:solidFill>
                  <a:schemeClr val="dk1"/>
                </a:solidFill>
              </a:rPr>
            </a:br>
            <a:r>
              <a:rPr lang="en">
                <a:solidFill>
                  <a:schemeClr val="dk1"/>
                </a:solidFill>
              </a:rPr>
              <a:t>You can think of a library as a </a:t>
            </a:r>
            <a:r>
              <a:rPr b="1" lang="en">
                <a:solidFill>
                  <a:schemeClr val="dk1"/>
                </a:solidFill>
              </a:rPr>
              <a:t>toolbox</a:t>
            </a:r>
            <a:r>
              <a:rPr lang="en">
                <a:solidFill>
                  <a:schemeClr val="dk1"/>
                </a:solidFill>
              </a:rPr>
              <a:t>. It comes with ready-made tools — like functions or objects — that save you time and effort. Instead of writing everything from scratch, you import a library and start building right away. We use them because it’ll be way too tedious and complication to implement everything from the ground up/scratch. So often we’ll just use these functions provided by the library and take it for granted (ensures that the code is well tested and optimized the ppl that build these things are smart!!) </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In this workshop, we’ll be focusing on some essential </a:t>
            </a:r>
            <a:r>
              <a:rPr b="1" lang="en">
                <a:solidFill>
                  <a:schemeClr val="dk1"/>
                </a:solidFill>
              </a:rPr>
              <a:t>data science libraries</a:t>
            </a:r>
            <a:r>
              <a:rPr lang="en">
                <a:solidFill>
                  <a:schemeClr val="dk1"/>
                </a:solidFill>
              </a:rPr>
              <a:t>: NumPy for arrays, Pandas for data tables, and Matplotlib or Seaborn for visualizations.</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These libraries are what make Python </a:t>
            </a:r>
            <a:r>
              <a:rPr i="1" lang="en">
                <a:solidFill>
                  <a:schemeClr val="dk1"/>
                </a:solidFill>
              </a:rPr>
              <a:t>super powerful</a:t>
            </a:r>
            <a:r>
              <a:rPr lang="en">
                <a:solidFill>
                  <a:schemeClr val="dk1"/>
                </a:solidFill>
              </a:rPr>
              <a:t> for data science — and by the end of this session, you’ll be using them confidently!”</a:t>
            </a:r>
            <a:endParaRPr>
              <a:solidFill>
                <a:schemeClr val="dk1"/>
              </a:solidFill>
            </a:endParaRPr>
          </a:p>
          <a:p>
            <a:pPr indent="0" lvl="0" marL="381000" marR="3810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Module = Brick</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smallest building block in software is the module. Just like a single brick, it's a small piece of code that performs a specific task. Modules can be functions or methods, and they can be reused throughout your program.</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Package = Wall</a:t>
            </a:r>
            <a:endParaRPr>
              <a:solidFill>
                <a:schemeClr val="dk1"/>
              </a:solidFill>
            </a:endParaRPr>
          </a:p>
          <a:p>
            <a:pPr indent="0" lvl="0" marL="0" rtl="0" algn="l">
              <a:lnSpc>
                <a:spcPct val="115000"/>
              </a:lnSpc>
              <a:spcBef>
                <a:spcPts val="0"/>
              </a:spcBef>
              <a:spcAft>
                <a:spcPts val="0"/>
              </a:spcAft>
              <a:buNone/>
            </a:pPr>
            <a:r>
              <a:rPr lang="en">
                <a:solidFill>
                  <a:schemeClr val="dk1"/>
                </a:solidFill>
              </a:rPr>
              <a:t>A package is like a wall – a collection of bricks working together.  It a folder of related modules that perform similar tasks. Packages help organize your code and make it easier to manage.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Library = House Plans</a:t>
            </a:r>
            <a:endParaRPr>
              <a:solidFill>
                <a:schemeClr val="dk1"/>
              </a:solidFill>
            </a:endParaRPr>
          </a:p>
          <a:p>
            <a:pPr indent="0" lvl="0" marL="0" rtl="0" algn="l">
              <a:spcBef>
                <a:spcPts val="0"/>
              </a:spcBef>
              <a:spcAft>
                <a:spcPts val="0"/>
              </a:spcAft>
              <a:buNone/>
            </a:pPr>
            <a:r>
              <a:rPr lang="en"/>
              <a:t>📦 Package vs Library (Simple Explanation)</a:t>
            </a:r>
            <a:endParaRPr/>
          </a:p>
          <a:p>
            <a:pPr indent="-298450" lvl="0" marL="457200" rtl="0" algn="l">
              <a:spcBef>
                <a:spcPts val="0"/>
              </a:spcBef>
              <a:spcAft>
                <a:spcPts val="0"/>
              </a:spcAft>
              <a:buSzPts val="1100"/>
              <a:buChar char="●"/>
            </a:pPr>
            <a:r>
              <a:rPr lang="en"/>
              <a:t>📦 Package = A folder of related Python files (called modules) that you can install and use.</a:t>
            </a:r>
            <a:endParaRPr/>
          </a:p>
          <a:p>
            <a:pPr indent="-298450" lvl="0" marL="457200" rtl="0" algn="l">
              <a:spcBef>
                <a:spcPts val="0"/>
              </a:spcBef>
              <a:spcAft>
                <a:spcPts val="0"/>
              </a:spcAft>
              <a:buSzPts val="1100"/>
              <a:buChar char="●"/>
            </a:pPr>
            <a:r>
              <a:rPr lang="en"/>
              <a:t>📚 Library = A collection of packages or modules, usually designed for a specific 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Think of it like this:</a:t>
            </a:r>
            <a:endParaRPr/>
          </a:p>
          <a:p>
            <a:pPr indent="0" lvl="0" marL="0" rtl="0" algn="l">
              <a:spcBef>
                <a:spcPts val="0"/>
              </a:spcBef>
              <a:spcAft>
                <a:spcPts val="0"/>
              </a:spcAft>
              <a:buNone/>
            </a:pPr>
            <a:r>
              <a:rPr lang="en"/>
              <a:t>A package is like a single app on your phone.</a:t>
            </a:r>
            <a:br>
              <a:rPr lang="en"/>
            </a:br>
            <a:r>
              <a:rPr lang="en"/>
              <a:t>A library is like a whole toolkit with multiple apps that work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Example:</a:t>
            </a:r>
            <a:endParaRPr/>
          </a:p>
          <a:p>
            <a:pPr indent="-298450" lvl="0" marL="457200" rtl="0" algn="l">
              <a:spcBef>
                <a:spcPts val="0"/>
              </a:spcBef>
              <a:spcAft>
                <a:spcPts val="0"/>
              </a:spcAft>
              <a:buSzPts val="1100"/>
              <a:buChar char="●"/>
            </a:pPr>
            <a:r>
              <a:rPr lang="en"/>
              <a:t>pandas → is a package for data analysis</a:t>
            </a:r>
            <a:endParaRPr/>
          </a:p>
          <a:p>
            <a:pPr indent="-298450" lvl="0" marL="457200" rtl="0" algn="l">
              <a:spcBef>
                <a:spcPts val="0"/>
              </a:spcBef>
              <a:spcAft>
                <a:spcPts val="0"/>
              </a:spcAft>
              <a:buSzPts val="1100"/>
              <a:buChar char="●"/>
            </a:pPr>
            <a:r>
              <a:rPr lang="en"/>
              <a:t>scikit-learn → is a library made up of many packages for machine learning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Framework = Pre-Built 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Think of a framework as a pre-built house. It provides a complete structure with predefined walls, plumbing, and electrical systems (think core functionalities). While you can't change the overall layout, you can customize the interior (your specific program logic) to fit your needs. Frameworks enforce certain design principles and offer a faster way to build applications.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432b2cf63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432b2cf63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let’s talk about </a:t>
            </a:r>
            <a:r>
              <a:rPr b="1" lang="en">
                <a:solidFill>
                  <a:schemeClr val="dk1"/>
                </a:solidFill>
              </a:rPr>
              <a:t>NumPy</a:t>
            </a:r>
            <a:r>
              <a:rPr lang="en">
                <a:solidFill>
                  <a:schemeClr val="dk1"/>
                </a:solidFill>
              </a:rPr>
              <a:t>, which stands for </a:t>
            </a:r>
            <a:r>
              <a:rPr b="1" lang="en">
                <a:solidFill>
                  <a:schemeClr val="dk1"/>
                </a:solidFill>
              </a:rPr>
              <a:t>Numerical Python</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NumPy is one of the most important libraries in data science because it lets us work with </a:t>
            </a:r>
            <a:r>
              <a:rPr b="1" lang="en">
                <a:solidFill>
                  <a:schemeClr val="dk1"/>
                </a:solidFill>
              </a:rPr>
              <a:t>large arrays of numbers efficiently</a:t>
            </a:r>
            <a:r>
              <a:rPr lang="en">
                <a:solidFill>
                  <a:schemeClr val="dk1"/>
                </a:solidFill>
              </a:rPr>
              <a:t> — way faster than using Python lists.</a:t>
            </a:r>
            <a:endParaRPr>
              <a:solidFill>
                <a:schemeClr val="dk1"/>
              </a:solidFill>
            </a:endParaRPr>
          </a:p>
          <a:p>
            <a:pPr indent="0" lvl="0" marL="0" rtl="0" algn="l">
              <a:spcBef>
                <a:spcPts val="0"/>
              </a:spcBef>
              <a:spcAft>
                <a:spcPts val="0"/>
              </a:spcAft>
              <a:buNone/>
            </a:pPr>
            <a:r>
              <a:rPr lang="en">
                <a:solidFill>
                  <a:schemeClr val="dk1"/>
                </a:solidFill>
              </a:rPr>
              <a:t>NumPy is also the </a:t>
            </a:r>
            <a:r>
              <a:rPr b="1" lang="en">
                <a:solidFill>
                  <a:schemeClr val="dk1"/>
                </a:solidFill>
              </a:rPr>
              <a:t>foundation</a:t>
            </a:r>
            <a:r>
              <a:rPr lang="en">
                <a:solidFill>
                  <a:schemeClr val="dk1"/>
                </a:solidFill>
              </a:rPr>
              <a:t> of many other data science libraries — Pandas, SciPy, scikit-learn — they all use NumPy under the hood.</a:t>
            </a:r>
            <a:endParaRPr>
              <a:solidFill>
                <a:schemeClr val="dk1"/>
              </a:solidFill>
            </a:endParaRPr>
          </a:p>
          <a:p>
            <a:pPr indent="0" lvl="0" marL="0" rtl="0" algn="l">
              <a:spcBef>
                <a:spcPts val="0"/>
              </a:spcBef>
              <a:spcAft>
                <a:spcPts val="0"/>
              </a:spcAft>
              <a:buNone/>
            </a:pPr>
            <a:r>
              <a:rPr lang="en">
                <a:solidFill>
                  <a:schemeClr val="dk1"/>
                </a:solidFill>
              </a:rPr>
              <a:t>So even if you don’t use it directly all the time, understanding how NumPy works will help you understand how all the other tools work too.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Vectorization</a:t>
            </a:r>
            <a:r>
              <a:rPr lang="en">
                <a:solidFill>
                  <a:schemeClr val="dk1"/>
                </a:solidFill>
              </a:rPr>
              <a:t> means doing operations on </a:t>
            </a:r>
            <a:r>
              <a:rPr b="1" lang="en">
                <a:solidFill>
                  <a:schemeClr val="dk1"/>
                </a:solidFill>
              </a:rPr>
              <a:t>entire arrays</a:t>
            </a:r>
            <a:r>
              <a:rPr lang="en">
                <a:solidFill>
                  <a:schemeClr val="dk1"/>
                </a:solidFill>
              </a:rPr>
              <a:t> or </a:t>
            </a:r>
            <a:r>
              <a:rPr b="1" lang="en">
                <a:solidFill>
                  <a:schemeClr val="dk1"/>
                </a:solidFill>
              </a:rPr>
              <a:t>lists of data</a:t>
            </a:r>
            <a:r>
              <a:rPr lang="en">
                <a:solidFill>
                  <a:schemeClr val="dk1"/>
                </a:solidFill>
              </a:rPr>
              <a:t> </a:t>
            </a:r>
            <a:r>
              <a:rPr b="1" lang="en">
                <a:solidFill>
                  <a:schemeClr val="dk1"/>
                </a:solidFill>
              </a:rPr>
              <a:t>all at once</a:t>
            </a:r>
            <a:r>
              <a:rPr lang="en">
                <a:solidFill>
                  <a:schemeClr val="dk1"/>
                </a:solidFill>
              </a:rPr>
              <a:t>, instead of using a loop to go through one item at a time.</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Real-Life Analogy:</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a:solidFill>
                  <a:schemeClr val="dk1"/>
                </a:solidFill>
              </a:rPr>
              <a:t>Imagine giving </a:t>
            </a:r>
            <a:r>
              <a:rPr b="1" lang="en">
                <a:solidFill>
                  <a:schemeClr val="dk1"/>
                </a:solidFill>
              </a:rPr>
              <a:t>everyone in a classroom</a:t>
            </a:r>
            <a:r>
              <a:rPr lang="en">
                <a:solidFill>
                  <a:schemeClr val="dk1"/>
                </a:solidFill>
              </a:rPr>
              <a:t> a 10-mark bonus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Non-vectorized way:</a:t>
            </a:r>
            <a:r>
              <a:rPr lang="en">
                <a:solidFill>
                  <a:schemeClr val="dk1"/>
                </a:solidFill>
              </a:rPr>
              <a:t> Go to each person one by one and add 10.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Vectorized way:</a:t>
            </a:r>
            <a:r>
              <a:rPr lang="en">
                <a:solidFill>
                  <a:schemeClr val="dk1"/>
                </a:solidFill>
              </a:rPr>
              <a:t> Announce “+10 for everyone!” — and it’s done instantly.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“Vectorization is one of the reasons </a:t>
            </a:r>
            <a:r>
              <a:rPr b="1" lang="en">
                <a:solidFill>
                  <a:schemeClr val="dk1"/>
                </a:solidFill>
              </a:rPr>
              <a:t>NumPy is so fast</a:t>
            </a:r>
            <a:r>
              <a:rPr lang="en">
                <a:solidFill>
                  <a:schemeClr val="dk1"/>
                </a:solidFill>
              </a:rPr>
              <a:t>. Instead of looping through data, it applies operations to the </a:t>
            </a:r>
            <a:r>
              <a:rPr b="1" lang="en">
                <a:solidFill>
                  <a:schemeClr val="dk1"/>
                </a:solidFill>
              </a:rPr>
              <a:t>whole array at once</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rPr lang="en">
                <a:solidFill>
                  <a:schemeClr val="dk1"/>
                </a:solidFill>
              </a:rPr>
              <a:t>It’s like upgrading from manual to automatic—and that’s why we love NumPy!”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432b2cf639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432b2cf639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up, we’ve got </a:t>
            </a:r>
            <a:r>
              <a:rPr b="1" lang="en">
                <a:solidFill>
                  <a:schemeClr val="dk1"/>
                </a:solidFill>
              </a:rPr>
              <a:t>Pandas</a:t>
            </a:r>
            <a:r>
              <a:rPr lang="en">
                <a:solidFill>
                  <a:schemeClr val="dk1"/>
                </a:solidFill>
              </a:rPr>
              <a:t> — one of the most popular libraries in Python for </a:t>
            </a:r>
            <a:r>
              <a:rPr b="1" lang="en">
                <a:solidFill>
                  <a:schemeClr val="dk1"/>
                </a:solidFill>
              </a:rPr>
              <a:t>working with structured data</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Think of Pandas as your </a:t>
            </a:r>
            <a:r>
              <a:rPr b="1" lang="en">
                <a:solidFill>
                  <a:schemeClr val="dk1"/>
                </a:solidFill>
              </a:rPr>
              <a:t>Python-powered spreadsheet tool</a:t>
            </a:r>
            <a:r>
              <a:rPr lang="en">
                <a:solidFill>
                  <a:schemeClr val="dk1"/>
                </a:solidFill>
              </a:rPr>
              <a:t> — it lets you load, explore, clean, and analyze tabular data really easily.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core idea in Pandas is the </a:t>
            </a:r>
            <a:r>
              <a:rPr b="1" lang="en">
                <a:solidFill>
                  <a:schemeClr val="dk1"/>
                </a:solidFill>
              </a:rPr>
              <a:t>DataFrame</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 DataFrame looks like an Excel table — rows and columns, labeled and easy to work with.</a:t>
            </a:r>
            <a:endParaRPr>
              <a:solidFill>
                <a:schemeClr val="dk1"/>
              </a:solidFill>
            </a:endParaRPr>
          </a:p>
          <a:p>
            <a:pPr indent="0" lvl="0" marL="0" rtl="0" algn="l">
              <a:spcBef>
                <a:spcPts val="0"/>
              </a:spcBef>
              <a:spcAft>
                <a:spcPts val="0"/>
              </a:spcAft>
              <a:buNone/>
            </a:pPr>
            <a:r>
              <a:rPr lang="en">
                <a:solidFill>
                  <a:schemeClr val="dk1"/>
                </a:solidFill>
              </a:rPr>
              <a:t>One of the best things about Pandas is that it’s </a:t>
            </a:r>
            <a:r>
              <a:rPr b="1" lang="en">
                <a:solidFill>
                  <a:schemeClr val="dk1"/>
                </a:solidFill>
              </a:rPr>
              <a:t>built on top of NumPy</a:t>
            </a:r>
            <a:r>
              <a:rPr lang="en">
                <a:solidFill>
                  <a:schemeClr val="dk1"/>
                </a:solidFill>
              </a:rPr>
              <a:t>, so it’s fast, and it plays really well with other libraries like Matplotlib and scikit-learn.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You’ll be using Pandas in almost every data science project, from beginner to advanced.</a:t>
            </a:r>
            <a:endParaRPr>
              <a:solidFill>
                <a:schemeClr val="dk1"/>
              </a:solidFill>
            </a:endParaRPr>
          </a:p>
          <a:p>
            <a:pPr indent="0" lvl="0" marL="0" rtl="0" algn="l">
              <a:spcBef>
                <a:spcPts val="0"/>
              </a:spcBef>
              <a:spcAft>
                <a:spcPts val="0"/>
              </a:spcAft>
              <a:buNone/>
            </a:pPr>
            <a:r>
              <a:rPr lang="en">
                <a:solidFill>
                  <a:schemeClr val="dk1"/>
                </a:solidFill>
              </a:rPr>
              <a:t>So once you get comfortable with it, you’ll feel way more confident working with real-world datasets.”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432b2cf639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432b2cf63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Matplotlib</a:t>
            </a:r>
            <a:r>
              <a:rPr lang="en">
                <a:solidFill>
                  <a:schemeClr val="dk1"/>
                </a:solidFill>
              </a:rPr>
              <a:t> is Python’s most popular library for </a:t>
            </a:r>
            <a:r>
              <a:rPr b="1" lang="en">
                <a:solidFill>
                  <a:schemeClr val="dk1"/>
                </a:solidFill>
              </a:rPr>
              <a:t>creating charts and graphs</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It lets you </a:t>
            </a:r>
            <a:r>
              <a:rPr b="1" lang="en">
                <a:solidFill>
                  <a:schemeClr val="dk1"/>
                </a:solidFill>
              </a:rPr>
              <a:t>visualize your data</a:t>
            </a:r>
            <a:r>
              <a:rPr lang="en">
                <a:solidFill>
                  <a:schemeClr val="dk1"/>
                </a:solidFill>
              </a:rPr>
              <a:t> so you can better understand it — or explain it to others.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Create all kinds of plots: </a:t>
            </a:r>
            <a:r>
              <a:rPr b="1" lang="en">
                <a:solidFill>
                  <a:schemeClr val="dk1"/>
                </a:solidFill>
              </a:rPr>
              <a:t>line, bar, scatter, histogram, pie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Fully customizable: colors, labels, titles, gridlines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Works great with </a:t>
            </a:r>
            <a:r>
              <a:rPr b="1" lang="en">
                <a:solidFill>
                  <a:schemeClr val="dk1"/>
                </a:solidFill>
              </a:rPr>
              <a:t>Pandas</a:t>
            </a:r>
            <a:r>
              <a:rPr lang="en">
                <a:solidFill>
                  <a:schemeClr val="dk1"/>
                </a:solidFill>
              </a:rPr>
              <a:t> and </a:t>
            </a:r>
            <a:r>
              <a:rPr b="1" lang="en">
                <a:solidFill>
                  <a:schemeClr val="dk1"/>
                </a:solidFill>
              </a:rPr>
              <a:t>NumPy</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Foundation for libraries like </a:t>
            </a:r>
            <a:r>
              <a:rPr b="1" lang="en">
                <a:solidFill>
                  <a:schemeClr val="dk1"/>
                </a:solidFill>
              </a:rPr>
              <a:t>Seaborn</a:t>
            </a:r>
            <a:r>
              <a:rPr lang="en">
                <a:solidFill>
                  <a:schemeClr val="dk1"/>
                </a:solidFill>
              </a:rPr>
              <a:t> and </a:t>
            </a:r>
            <a:r>
              <a:rPr b="1" lang="en">
                <a:solidFill>
                  <a:schemeClr val="dk1"/>
                </a:solidFill>
              </a:rPr>
              <a:t>Plotly</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idx="1" type="subTitle"/>
          </p:nvPr>
        </p:nvSpPr>
        <p:spPr>
          <a:xfrm>
            <a:off x="2924250" y="2367470"/>
            <a:ext cx="3295500" cy="4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WIRED Monash</a:t>
            </a:r>
            <a:endParaRPr/>
          </a:p>
        </p:txBody>
      </p:sp>
      <p:sp>
        <p:nvSpPr>
          <p:cNvPr id="432" name="Google Shape;432;p23"/>
          <p:cNvSpPr txBox="1"/>
          <p:nvPr>
            <p:ph type="ctrTitle"/>
          </p:nvPr>
        </p:nvSpPr>
        <p:spPr>
          <a:xfrm>
            <a:off x="1561650" y="729123"/>
            <a:ext cx="6020700" cy="17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4 </a:t>
            </a:r>
            <a:endParaRPr/>
          </a:p>
          <a:p>
            <a:pPr indent="0" lvl="0" marL="0" rtl="0" algn="ctr">
              <a:spcBef>
                <a:spcPts val="0"/>
              </a:spcBef>
              <a:spcAft>
                <a:spcPts val="0"/>
              </a:spcAft>
              <a:buNone/>
            </a:pPr>
            <a:r>
              <a:rPr lang="en"/>
              <a:t>DATA </a:t>
            </a:r>
            <a:r>
              <a:rPr lang="en">
                <a:solidFill>
                  <a:schemeClr val="accent2"/>
                </a:solidFill>
              </a:rPr>
              <a:t>SCIENCE</a:t>
            </a:r>
            <a:r>
              <a:rPr lang="en"/>
              <a:t> </a:t>
            </a:r>
            <a:endParaRPr/>
          </a:p>
        </p:txBody>
      </p:sp>
      <p:sp>
        <p:nvSpPr>
          <p:cNvPr id="433" name="Google Shape;433;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3"/>
          <p:cNvGrpSpPr/>
          <p:nvPr/>
        </p:nvGrpSpPr>
        <p:grpSpPr>
          <a:xfrm>
            <a:off x="6232314" y="3696331"/>
            <a:ext cx="121434" cy="1073147"/>
            <a:chOff x="6232314" y="3696331"/>
            <a:chExt cx="121434" cy="1073147"/>
          </a:xfrm>
        </p:grpSpPr>
        <p:sp>
          <p:nvSpPr>
            <p:cNvPr id="440" name="Google Shape;440;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6780548" y="337714"/>
            <a:ext cx="133252" cy="1952377"/>
            <a:chOff x="6780548" y="337714"/>
            <a:chExt cx="133252" cy="1952377"/>
          </a:xfrm>
        </p:grpSpPr>
        <p:sp>
          <p:nvSpPr>
            <p:cNvPr id="443" name="Google Shape;443;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3"/>
          <p:cNvGrpSpPr/>
          <p:nvPr/>
        </p:nvGrpSpPr>
        <p:grpSpPr>
          <a:xfrm>
            <a:off x="1608717" y="1280046"/>
            <a:ext cx="199237" cy="2828935"/>
            <a:chOff x="1608717" y="1280046"/>
            <a:chExt cx="199237" cy="2828935"/>
          </a:xfrm>
        </p:grpSpPr>
        <p:sp>
          <p:nvSpPr>
            <p:cNvPr id="446" name="Google Shape;446;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3"/>
          <p:cNvGrpSpPr/>
          <p:nvPr/>
        </p:nvGrpSpPr>
        <p:grpSpPr>
          <a:xfrm>
            <a:off x="8008096" y="2108910"/>
            <a:ext cx="199001" cy="2139769"/>
            <a:chOff x="8008096" y="2108910"/>
            <a:chExt cx="199001" cy="2139769"/>
          </a:xfrm>
        </p:grpSpPr>
        <p:sp>
          <p:nvSpPr>
            <p:cNvPr id="452" name="Google Shape;452;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3"/>
          <p:cNvGrpSpPr/>
          <p:nvPr/>
        </p:nvGrpSpPr>
        <p:grpSpPr>
          <a:xfrm>
            <a:off x="4472500" y="3928605"/>
            <a:ext cx="199001" cy="867198"/>
            <a:chOff x="4475150" y="4052605"/>
            <a:chExt cx="199001" cy="867198"/>
          </a:xfrm>
        </p:grpSpPr>
        <p:sp>
          <p:nvSpPr>
            <p:cNvPr id="455" name="Google Shape;455;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8" name="Google Shape;458;p23"/>
          <p:cNvPicPr preferRelativeResize="0"/>
          <p:nvPr/>
        </p:nvPicPr>
        <p:blipFill>
          <a:blip r:embed="rId3">
            <a:alphaModFix/>
          </a:blip>
          <a:stretch>
            <a:fillRect/>
          </a:stretch>
        </p:blipFill>
        <p:spPr>
          <a:xfrm>
            <a:off x="3945588" y="2897700"/>
            <a:ext cx="1252800" cy="12528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2"/>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a:t>
            </a:r>
            <a:endParaRPr/>
          </a:p>
          <a:p>
            <a:pPr indent="0" lvl="0" marL="0" rtl="0" algn="ctr">
              <a:spcBef>
                <a:spcPts val="0"/>
              </a:spcBef>
              <a:spcAft>
                <a:spcPts val="0"/>
              </a:spcAft>
              <a:buNone/>
            </a:pPr>
            <a:r>
              <a:rPr lang="en">
                <a:solidFill>
                  <a:schemeClr val="accent3"/>
                </a:solidFill>
              </a:rPr>
              <a:t>DEMO</a:t>
            </a:r>
            <a:endParaRPr>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RESOURCES</a:t>
            </a:r>
            <a:endParaRPr/>
          </a:p>
        </p:txBody>
      </p:sp>
      <p:pic>
        <p:nvPicPr>
          <p:cNvPr id="688" name="Google Shape;688;p33" title="Devices-cuate.png"/>
          <p:cNvPicPr preferRelativeResize="0"/>
          <p:nvPr/>
        </p:nvPicPr>
        <p:blipFill>
          <a:blip r:embed="rId3">
            <a:alphaModFix/>
          </a:blip>
          <a:stretch>
            <a:fillRect/>
          </a:stretch>
        </p:blipFill>
        <p:spPr>
          <a:xfrm>
            <a:off x="4641550" y="647138"/>
            <a:ext cx="3849225" cy="3849225"/>
          </a:xfrm>
          <a:prstGeom prst="rect">
            <a:avLst/>
          </a:prstGeom>
          <a:noFill/>
          <a:ln>
            <a:noFill/>
          </a:ln>
        </p:spPr>
      </p:pic>
      <p:sp>
        <p:nvSpPr>
          <p:cNvPr id="689" name="Google Shape;689;p33"/>
          <p:cNvSpPr txBox="1"/>
          <p:nvPr/>
        </p:nvSpPr>
        <p:spPr>
          <a:xfrm>
            <a:off x="789050" y="1393025"/>
            <a:ext cx="3555600" cy="2795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Kaggle</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Library </a:t>
            </a:r>
            <a:r>
              <a:rPr lang="en" sz="1500">
                <a:solidFill>
                  <a:schemeClr val="lt1"/>
                </a:solidFill>
                <a:latin typeface="Maven Pro"/>
                <a:ea typeface="Maven Pro"/>
                <a:cs typeface="Maven Pro"/>
                <a:sym typeface="Maven Pro"/>
              </a:rPr>
              <a:t>official</a:t>
            </a:r>
            <a:r>
              <a:rPr lang="en" sz="1500">
                <a:solidFill>
                  <a:schemeClr val="lt1"/>
                </a:solidFill>
                <a:latin typeface="Maven Pro"/>
                <a:ea typeface="Maven Pro"/>
                <a:cs typeface="Maven Pro"/>
                <a:sym typeface="Maven Pro"/>
              </a:rPr>
              <a:t> documentation</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W3Schools</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Python tutor</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freeCodeCamp</a:t>
            </a:r>
            <a:endParaRPr sz="15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4"/>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-Ronald H. Coase</a:t>
            </a:r>
            <a:endParaRPr/>
          </a:p>
        </p:txBody>
      </p:sp>
      <p:sp>
        <p:nvSpPr>
          <p:cNvPr id="695" name="Google Shape;695;p34"/>
          <p:cNvSpPr txBox="1"/>
          <p:nvPr>
            <p:ph idx="1" type="subTitle"/>
          </p:nvPr>
        </p:nvSpPr>
        <p:spPr>
          <a:xfrm>
            <a:off x="1571250" y="1745925"/>
            <a:ext cx="6001500" cy="103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"Torture the</a:t>
            </a:r>
            <a:r>
              <a:rPr lang="en" sz="3000"/>
              <a:t> data, and it will confess to anything.</a:t>
            </a:r>
            <a:r>
              <a:rPr lang="en" sz="3000"/>
              <a: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4"/>
          <p:cNvSpPr txBox="1"/>
          <p:nvPr>
            <p:ph idx="13" type="ctrTitle"/>
          </p:nvPr>
        </p:nvSpPr>
        <p:spPr>
          <a:xfrm>
            <a:off x="6640946" y="310516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464" name="Google Shape;464;p24"/>
          <p:cNvSpPr txBox="1"/>
          <p:nvPr>
            <p:ph idx="1" type="subTitle"/>
          </p:nvPr>
        </p:nvSpPr>
        <p:spPr>
          <a:xfrm>
            <a:off x="6644898" y="3538038"/>
            <a:ext cx="1753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 basic data analysis and visualization using real world datasets</a:t>
            </a:r>
            <a:endParaRPr/>
          </a:p>
        </p:txBody>
      </p:sp>
      <p:sp>
        <p:nvSpPr>
          <p:cNvPr id="465" name="Google Shape;465;p24"/>
          <p:cNvSpPr txBox="1"/>
          <p:nvPr>
            <p:ph idx="4" type="ctrTitle"/>
          </p:nvPr>
        </p:nvSpPr>
        <p:spPr>
          <a:xfrm>
            <a:off x="3922034" y="3105163"/>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Libraries</a:t>
            </a:r>
            <a:endParaRPr/>
          </a:p>
        </p:txBody>
      </p:sp>
      <p:sp>
        <p:nvSpPr>
          <p:cNvPr id="466" name="Google Shape;466;p24"/>
          <p:cNvSpPr txBox="1"/>
          <p:nvPr>
            <p:ph type="ctrTitle"/>
          </p:nvPr>
        </p:nvSpPr>
        <p:spPr>
          <a:xfrm>
            <a:off x="1201900" y="3105163"/>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467" name="Google Shape;467;p24"/>
          <p:cNvSpPr txBox="1"/>
          <p:nvPr>
            <p:ph idx="2" type="subTitle"/>
          </p:nvPr>
        </p:nvSpPr>
        <p:spPr>
          <a:xfrm>
            <a:off x="1201900" y="3538042"/>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what is Data Science and the role of Python in Data Science</a:t>
            </a:r>
            <a:endParaRPr/>
          </a:p>
        </p:txBody>
      </p:sp>
      <p:sp>
        <p:nvSpPr>
          <p:cNvPr id="468" name="Google Shape;468;p24"/>
          <p:cNvSpPr txBox="1"/>
          <p:nvPr>
            <p:ph idx="3" type="title"/>
          </p:nvPr>
        </p:nvSpPr>
        <p:spPr>
          <a:xfrm>
            <a:off x="1201900" y="235425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9" name="Google Shape;469;p24"/>
          <p:cNvSpPr txBox="1"/>
          <p:nvPr>
            <p:ph idx="5" type="subTitle"/>
          </p:nvPr>
        </p:nvSpPr>
        <p:spPr>
          <a:xfrm>
            <a:off x="3921427" y="3538042"/>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familiar with key Python libraries like NumPy, Pandas, and Matplotlib</a:t>
            </a:r>
            <a:endParaRPr/>
          </a:p>
        </p:txBody>
      </p:sp>
      <p:sp>
        <p:nvSpPr>
          <p:cNvPr id="470" name="Google Shape;470;p24"/>
          <p:cNvSpPr txBox="1"/>
          <p:nvPr>
            <p:ph idx="6" type="title"/>
          </p:nvPr>
        </p:nvSpPr>
        <p:spPr>
          <a:xfrm>
            <a:off x="3921427" y="235425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71" name="Google Shape;471;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Workshop Objectives</a:t>
            </a:r>
            <a:endParaRPr/>
          </a:p>
        </p:txBody>
      </p:sp>
      <p:sp>
        <p:nvSpPr>
          <p:cNvPr id="472" name="Google Shape;472;p24"/>
          <p:cNvSpPr txBox="1"/>
          <p:nvPr>
            <p:ph idx="9" type="title"/>
          </p:nvPr>
        </p:nvSpPr>
        <p:spPr>
          <a:xfrm>
            <a:off x="6644304" y="235425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73" name="Google Shape;473;p24"/>
          <p:cNvSpPr/>
          <p:nvPr/>
        </p:nvSpPr>
        <p:spPr>
          <a:xfrm>
            <a:off x="1201900" y="1271113"/>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3921427" y="1271113"/>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6644304" y="1271113"/>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24"/>
          <p:cNvCxnSpPr>
            <a:stCxn id="473" idx="1"/>
            <a:endCxn id="468" idx="1"/>
          </p:cNvCxnSpPr>
          <p:nvPr/>
        </p:nvCxnSpPr>
        <p:spPr>
          <a:xfrm>
            <a:off x="1201900" y="1683163"/>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7" name="Google Shape;477;p24"/>
          <p:cNvCxnSpPr>
            <a:stCxn id="474" idx="1"/>
            <a:endCxn id="470" idx="1"/>
          </p:cNvCxnSpPr>
          <p:nvPr/>
        </p:nvCxnSpPr>
        <p:spPr>
          <a:xfrm>
            <a:off x="3921427" y="1683163"/>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8" name="Google Shape;478;p24"/>
          <p:cNvCxnSpPr>
            <a:stCxn id="475" idx="1"/>
            <a:endCxn id="472" idx="1"/>
          </p:cNvCxnSpPr>
          <p:nvPr/>
        </p:nvCxnSpPr>
        <p:spPr>
          <a:xfrm>
            <a:off x="6644304" y="1683163"/>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9" name="Google Shape;479;p24"/>
          <p:cNvSpPr/>
          <p:nvPr/>
        </p:nvSpPr>
        <p:spPr>
          <a:xfrm>
            <a:off x="2254600" y="1033074"/>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7468408" y="2095224"/>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1325349" y="1377630"/>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4"/>
          <p:cNvGrpSpPr/>
          <p:nvPr/>
        </p:nvGrpSpPr>
        <p:grpSpPr>
          <a:xfrm>
            <a:off x="4054158" y="1393023"/>
            <a:ext cx="577210" cy="580282"/>
            <a:chOff x="3095745" y="3805393"/>
            <a:chExt cx="352840" cy="354717"/>
          </a:xfrm>
        </p:grpSpPr>
        <p:sp>
          <p:nvSpPr>
            <p:cNvPr id="483" name="Google Shape;483;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4"/>
          <p:cNvGrpSpPr/>
          <p:nvPr/>
        </p:nvGrpSpPr>
        <p:grpSpPr>
          <a:xfrm>
            <a:off x="6767768" y="1393010"/>
            <a:ext cx="583817" cy="580314"/>
            <a:chOff x="3541011" y="3367320"/>
            <a:chExt cx="348257" cy="346188"/>
          </a:xfrm>
        </p:grpSpPr>
        <p:sp>
          <p:nvSpPr>
            <p:cNvPr id="490" name="Google Shape;490;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5"/>
          <p:cNvSpPr txBox="1"/>
          <p:nvPr>
            <p:ph idx="1" type="body"/>
          </p:nvPr>
        </p:nvSpPr>
        <p:spPr>
          <a:xfrm>
            <a:off x="618825" y="1022550"/>
            <a:ext cx="3534300" cy="15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ield of using data to extract insights, solve problems, and make decisions using programming, math, and domain knowledge.</a:t>
            </a:r>
            <a:endParaRPr/>
          </a:p>
        </p:txBody>
      </p:sp>
      <p:sp>
        <p:nvSpPr>
          <p:cNvPr id="499" name="Google Shape;499;p25"/>
          <p:cNvSpPr txBox="1"/>
          <p:nvPr>
            <p:ph type="ctrTitle"/>
          </p:nvPr>
        </p:nvSpPr>
        <p:spPr>
          <a:xfrm>
            <a:off x="652425" y="406050"/>
            <a:ext cx="34671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Data Science?</a:t>
            </a:r>
            <a:endParaRPr/>
          </a:p>
        </p:txBody>
      </p:sp>
      <p:grpSp>
        <p:nvGrpSpPr>
          <p:cNvPr id="500" name="Google Shape;500;p25"/>
          <p:cNvGrpSpPr/>
          <p:nvPr/>
        </p:nvGrpSpPr>
        <p:grpSpPr>
          <a:xfrm>
            <a:off x="4834661" y="989482"/>
            <a:ext cx="2851442" cy="3213988"/>
            <a:chOff x="2501950" y="1507050"/>
            <a:chExt cx="2392350" cy="2696525"/>
          </a:xfrm>
        </p:grpSpPr>
        <p:sp>
          <p:nvSpPr>
            <p:cNvPr id="501" name="Google Shape;501;p25"/>
            <p:cNvSpPr/>
            <p:nvPr/>
          </p:nvSpPr>
          <p:spPr>
            <a:xfrm>
              <a:off x="4032450" y="3778325"/>
              <a:ext cx="0" cy="25"/>
            </a:xfrm>
            <a:custGeom>
              <a:rect b="b" l="l" r="r" t="t"/>
              <a:pathLst>
                <a:path extrusionOk="0" h="1" w="0">
                  <a:moveTo>
                    <a:pt x="0"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5"/>
          <p:cNvGrpSpPr/>
          <p:nvPr/>
        </p:nvGrpSpPr>
        <p:grpSpPr>
          <a:xfrm>
            <a:off x="7686104" y="-476250"/>
            <a:ext cx="2291257" cy="2922300"/>
            <a:chOff x="4882900" y="-64350"/>
            <a:chExt cx="2493750" cy="2922300"/>
          </a:xfrm>
        </p:grpSpPr>
        <p:sp>
          <p:nvSpPr>
            <p:cNvPr id="521" name="Google Shape;521;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6" name="Google Shape;526;p25" title="Research paper-rafiki.png"/>
          <p:cNvPicPr preferRelativeResize="0"/>
          <p:nvPr/>
        </p:nvPicPr>
        <p:blipFill>
          <a:blip r:embed="rId3">
            <a:alphaModFix/>
          </a:blip>
          <a:stretch>
            <a:fillRect/>
          </a:stretch>
        </p:blipFill>
        <p:spPr>
          <a:xfrm>
            <a:off x="4936175" y="1063375"/>
            <a:ext cx="2922300" cy="2922300"/>
          </a:xfrm>
          <a:prstGeom prst="rect">
            <a:avLst/>
          </a:prstGeom>
          <a:noFill/>
          <a:ln>
            <a:noFill/>
          </a:ln>
        </p:spPr>
      </p:pic>
      <p:sp>
        <p:nvSpPr>
          <p:cNvPr id="527" name="Google Shape;527;p25"/>
          <p:cNvSpPr txBox="1"/>
          <p:nvPr>
            <p:ph type="ctrTitle"/>
          </p:nvPr>
        </p:nvSpPr>
        <p:spPr>
          <a:xfrm>
            <a:off x="652425" y="2738350"/>
            <a:ext cx="3467100" cy="40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Key Components</a:t>
            </a:r>
            <a:endParaRPr sz="1500"/>
          </a:p>
        </p:txBody>
      </p:sp>
      <p:sp>
        <p:nvSpPr>
          <p:cNvPr id="528" name="Google Shape;528;p25"/>
          <p:cNvSpPr txBox="1"/>
          <p:nvPr>
            <p:ph idx="1" type="body"/>
          </p:nvPr>
        </p:nvSpPr>
        <p:spPr>
          <a:xfrm>
            <a:off x="618825" y="3143651"/>
            <a:ext cx="3534300" cy="162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Data Analysis – Understanding and interpreting data</a:t>
            </a:r>
            <a:endParaRPr sz="1200"/>
          </a:p>
          <a:p>
            <a:pPr indent="-304800" lvl="0" marL="457200" rtl="0" algn="l">
              <a:spcBef>
                <a:spcPts val="0"/>
              </a:spcBef>
              <a:spcAft>
                <a:spcPts val="0"/>
              </a:spcAft>
              <a:buSzPts val="1200"/>
              <a:buChar char="●"/>
            </a:pPr>
            <a:r>
              <a:rPr lang="en" sz="1200"/>
              <a:t>🤖 Machine Learning – Making predictions and automating decisions</a:t>
            </a:r>
            <a:endParaRPr sz="1200"/>
          </a:p>
          <a:p>
            <a:pPr indent="-304800" lvl="0" marL="457200" rtl="0" algn="l">
              <a:spcBef>
                <a:spcPts val="0"/>
              </a:spcBef>
              <a:spcAft>
                <a:spcPts val="0"/>
              </a:spcAft>
              <a:buSzPts val="1200"/>
              <a:buChar char="●"/>
            </a:pPr>
            <a:r>
              <a:rPr lang="en" sz="1200"/>
              <a:t>📈 Visualization – Creating graphs and dashboards to explain data</a:t>
            </a:r>
            <a:endParaRPr sz="1200"/>
          </a:p>
          <a:p>
            <a:pPr indent="-304800" lvl="0" marL="457200" rtl="0" algn="l">
              <a:spcBef>
                <a:spcPts val="0"/>
              </a:spcBef>
              <a:spcAft>
                <a:spcPts val="0"/>
              </a:spcAft>
              <a:buSzPts val="1200"/>
              <a:buChar char="●"/>
            </a:pPr>
            <a:r>
              <a:rPr lang="en" sz="1200"/>
              <a:t>💾 Data Engineering – Preparing and cleaning data for analysis</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cxnSp>
        <p:nvCxnSpPr>
          <p:cNvPr id="533" name="Google Shape;533;p26"/>
          <p:cNvCxnSpPr/>
          <p:nvPr/>
        </p:nvCxnSpPr>
        <p:spPr>
          <a:xfrm>
            <a:off x="1135275" y="2456013"/>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4" name="Google Shape;534;p26"/>
          <p:cNvCxnSpPr/>
          <p:nvPr/>
        </p:nvCxnSpPr>
        <p:spPr>
          <a:xfrm>
            <a:off x="3190563" y="2472025"/>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5" name="Google Shape;535;p26"/>
          <p:cNvCxnSpPr/>
          <p:nvPr/>
        </p:nvCxnSpPr>
        <p:spPr>
          <a:xfrm>
            <a:off x="4227988" y="302800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6" name="Google Shape;536;p26"/>
          <p:cNvCxnSpPr/>
          <p:nvPr/>
        </p:nvCxnSpPr>
        <p:spPr>
          <a:xfrm>
            <a:off x="6306500" y="3018225"/>
            <a:ext cx="0" cy="455100"/>
          </a:xfrm>
          <a:prstGeom prst="straightConnector1">
            <a:avLst/>
          </a:prstGeom>
          <a:noFill/>
          <a:ln cap="flat" cmpd="sng" w="19050">
            <a:solidFill>
              <a:schemeClr val="lt2"/>
            </a:solidFill>
            <a:prstDash val="solid"/>
            <a:round/>
            <a:headEnd len="med" w="med" type="none"/>
            <a:tailEnd len="med" w="med" type="none"/>
          </a:ln>
        </p:spPr>
      </p:cxnSp>
      <p:sp>
        <p:nvSpPr>
          <p:cNvPr id="537" name="Google Shape;537;p26"/>
          <p:cNvSpPr txBox="1"/>
          <p:nvPr>
            <p:ph idx="4294967295" type="ctrTitle"/>
          </p:nvPr>
        </p:nvSpPr>
        <p:spPr>
          <a:xfrm>
            <a:off x="418488" y="627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Process</a:t>
            </a:r>
            <a:endParaRPr/>
          </a:p>
        </p:txBody>
      </p:sp>
      <p:cxnSp>
        <p:nvCxnSpPr>
          <p:cNvPr id="538" name="Google Shape;538;p26"/>
          <p:cNvCxnSpPr/>
          <p:nvPr/>
        </p:nvCxnSpPr>
        <p:spPr>
          <a:xfrm>
            <a:off x="287363" y="2988925"/>
            <a:ext cx="8668800" cy="6900"/>
          </a:xfrm>
          <a:prstGeom prst="straightConnector1">
            <a:avLst/>
          </a:prstGeom>
          <a:noFill/>
          <a:ln cap="flat" cmpd="sng" w="19050">
            <a:solidFill>
              <a:schemeClr val="lt2"/>
            </a:solidFill>
            <a:prstDash val="solid"/>
            <a:round/>
            <a:headEnd len="med" w="med" type="none"/>
            <a:tailEnd len="med" w="med" type="none"/>
          </a:ln>
        </p:spPr>
      </p:cxnSp>
      <p:grpSp>
        <p:nvGrpSpPr>
          <p:cNvPr id="539" name="Google Shape;539;p26"/>
          <p:cNvGrpSpPr/>
          <p:nvPr/>
        </p:nvGrpSpPr>
        <p:grpSpPr>
          <a:xfrm>
            <a:off x="956913" y="2782813"/>
            <a:ext cx="373500" cy="373500"/>
            <a:chOff x="1372725" y="1912500"/>
            <a:chExt cx="373500" cy="373500"/>
          </a:xfrm>
        </p:grpSpPr>
        <p:sp>
          <p:nvSpPr>
            <p:cNvPr id="540" name="Google Shape;540;p26"/>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1372725" y="1912500"/>
              <a:ext cx="373500" cy="373500"/>
            </a:xfrm>
            <a:prstGeom prst="donut">
              <a:avLst>
                <a:gd fmla="val 10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6"/>
          <p:cNvGrpSpPr/>
          <p:nvPr/>
        </p:nvGrpSpPr>
        <p:grpSpPr>
          <a:xfrm>
            <a:off x="3003817" y="2798825"/>
            <a:ext cx="373500" cy="373500"/>
            <a:chOff x="3212675" y="1912500"/>
            <a:chExt cx="373500" cy="373500"/>
          </a:xfrm>
        </p:grpSpPr>
        <p:sp>
          <p:nvSpPr>
            <p:cNvPr id="543" name="Google Shape;543;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6"/>
          <p:cNvGrpSpPr/>
          <p:nvPr/>
        </p:nvGrpSpPr>
        <p:grpSpPr>
          <a:xfrm>
            <a:off x="4041233" y="2782800"/>
            <a:ext cx="373500" cy="373500"/>
            <a:chOff x="5557850" y="1912500"/>
            <a:chExt cx="373500" cy="373500"/>
          </a:xfrm>
        </p:grpSpPr>
        <p:sp>
          <p:nvSpPr>
            <p:cNvPr id="546" name="Google Shape;546;p26"/>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6"/>
          <p:cNvGrpSpPr/>
          <p:nvPr/>
        </p:nvGrpSpPr>
        <p:grpSpPr>
          <a:xfrm>
            <a:off x="6119763" y="2798863"/>
            <a:ext cx="373500" cy="373500"/>
            <a:chOff x="7457825" y="1912500"/>
            <a:chExt cx="373500" cy="373500"/>
          </a:xfrm>
        </p:grpSpPr>
        <p:sp>
          <p:nvSpPr>
            <p:cNvPr id="549" name="Google Shape;549;p26"/>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6"/>
          <p:cNvSpPr txBox="1"/>
          <p:nvPr>
            <p:ph idx="4294967295" type="ctrTitle"/>
          </p:nvPr>
        </p:nvSpPr>
        <p:spPr>
          <a:xfrm>
            <a:off x="203013" y="2008451"/>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Understanding</a:t>
            </a:r>
            <a:endParaRPr sz="1800"/>
          </a:p>
        </p:txBody>
      </p:sp>
      <p:sp>
        <p:nvSpPr>
          <p:cNvPr id="552" name="Google Shape;552;p26"/>
          <p:cNvSpPr txBox="1"/>
          <p:nvPr>
            <p:ph idx="4294967295" type="ctrTitle"/>
          </p:nvPr>
        </p:nvSpPr>
        <p:spPr>
          <a:xfrm>
            <a:off x="5365853" y="3461335"/>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Evaluate Model</a:t>
            </a:r>
            <a:endParaRPr sz="1800"/>
          </a:p>
        </p:txBody>
      </p:sp>
      <p:sp>
        <p:nvSpPr>
          <p:cNvPr id="553" name="Google Shape;553;p26"/>
          <p:cNvSpPr txBox="1"/>
          <p:nvPr>
            <p:ph idx="4294967295" type="ctrTitle"/>
          </p:nvPr>
        </p:nvSpPr>
        <p:spPr>
          <a:xfrm>
            <a:off x="2249913" y="2074035"/>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Data Cleaning</a:t>
            </a:r>
            <a:endParaRPr sz="1800"/>
          </a:p>
        </p:txBody>
      </p:sp>
      <p:sp>
        <p:nvSpPr>
          <p:cNvPr id="554" name="Google Shape;554;p26"/>
          <p:cNvSpPr txBox="1"/>
          <p:nvPr>
            <p:ph idx="4294967295" type="ctrTitle"/>
          </p:nvPr>
        </p:nvSpPr>
        <p:spPr>
          <a:xfrm>
            <a:off x="3629763" y="3461338"/>
            <a:ext cx="11964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EDA</a:t>
            </a:r>
            <a:endParaRPr sz="1800"/>
          </a:p>
        </p:txBody>
      </p:sp>
      <p:cxnSp>
        <p:nvCxnSpPr>
          <p:cNvPr id="555" name="Google Shape;555;p26"/>
          <p:cNvCxnSpPr/>
          <p:nvPr/>
        </p:nvCxnSpPr>
        <p:spPr>
          <a:xfrm>
            <a:off x="2142688" y="3044013"/>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556" name="Google Shape;556;p26"/>
          <p:cNvGrpSpPr/>
          <p:nvPr/>
        </p:nvGrpSpPr>
        <p:grpSpPr>
          <a:xfrm>
            <a:off x="1955942" y="2798813"/>
            <a:ext cx="373500" cy="373500"/>
            <a:chOff x="3212675" y="1912500"/>
            <a:chExt cx="373500" cy="373500"/>
          </a:xfrm>
        </p:grpSpPr>
        <p:sp>
          <p:nvSpPr>
            <p:cNvPr id="557" name="Google Shape;557;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8" name="Google Shape;558;p26"/>
            <p:cNvSpPr/>
            <p:nvPr/>
          </p:nvSpPr>
          <p:spPr>
            <a:xfrm>
              <a:off x="321267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cxnSp>
        <p:nvCxnSpPr>
          <p:cNvPr id="559" name="Google Shape;559;p26"/>
          <p:cNvCxnSpPr/>
          <p:nvPr/>
        </p:nvCxnSpPr>
        <p:spPr>
          <a:xfrm>
            <a:off x="5265375" y="2485638"/>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560" name="Google Shape;560;p26"/>
          <p:cNvGrpSpPr/>
          <p:nvPr/>
        </p:nvGrpSpPr>
        <p:grpSpPr>
          <a:xfrm>
            <a:off x="5078629" y="2796388"/>
            <a:ext cx="373500" cy="373500"/>
            <a:chOff x="3212675" y="1912500"/>
            <a:chExt cx="373500" cy="373500"/>
          </a:xfrm>
        </p:grpSpPr>
        <p:sp>
          <p:nvSpPr>
            <p:cNvPr id="561" name="Google Shape;561;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3212675" y="1912500"/>
              <a:ext cx="373500" cy="373500"/>
            </a:xfrm>
            <a:prstGeom prst="donut">
              <a:avLst>
                <a:gd fmla="val 10193" name="adj"/>
              </a:avLst>
            </a:pr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26"/>
          <p:cNvSpPr txBox="1"/>
          <p:nvPr>
            <p:ph idx="4294967295" type="ctrTitle"/>
          </p:nvPr>
        </p:nvSpPr>
        <p:spPr>
          <a:xfrm>
            <a:off x="1202025" y="348537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Data Collection</a:t>
            </a:r>
            <a:endParaRPr sz="1800"/>
          </a:p>
        </p:txBody>
      </p:sp>
      <p:sp>
        <p:nvSpPr>
          <p:cNvPr id="564" name="Google Shape;564;p26"/>
          <p:cNvSpPr txBox="1"/>
          <p:nvPr>
            <p:ph idx="4294967295" type="ctrTitle"/>
          </p:nvPr>
        </p:nvSpPr>
        <p:spPr>
          <a:xfrm>
            <a:off x="4324728" y="208764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Build Model</a:t>
            </a:r>
            <a:endParaRPr sz="1800"/>
          </a:p>
        </p:txBody>
      </p:sp>
      <p:cxnSp>
        <p:nvCxnSpPr>
          <p:cNvPr id="565" name="Google Shape;565;p26"/>
          <p:cNvCxnSpPr/>
          <p:nvPr/>
        </p:nvCxnSpPr>
        <p:spPr>
          <a:xfrm>
            <a:off x="7383238" y="2480075"/>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566" name="Google Shape;566;p26"/>
          <p:cNvGrpSpPr/>
          <p:nvPr/>
        </p:nvGrpSpPr>
        <p:grpSpPr>
          <a:xfrm>
            <a:off x="7196492" y="2790825"/>
            <a:ext cx="373500" cy="373500"/>
            <a:chOff x="3212675" y="1912500"/>
            <a:chExt cx="373500" cy="373500"/>
          </a:xfrm>
        </p:grpSpPr>
        <p:sp>
          <p:nvSpPr>
            <p:cNvPr id="567" name="Google Shape;567;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3212675" y="1912500"/>
              <a:ext cx="373500" cy="373500"/>
            </a:xfrm>
            <a:prstGeom prst="donut">
              <a:avLst>
                <a:gd fmla="val 10193" name="adj"/>
              </a:avLst>
            </a:pr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6"/>
          <p:cNvSpPr txBox="1"/>
          <p:nvPr>
            <p:ph idx="4294967295" type="ctrTitle"/>
          </p:nvPr>
        </p:nvSpPr>
        <p:spPr>
          <a:xfrm>
            <a:off x="6989837" y="3461338"/>
            <a:ext cx="22536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Communicate Result</a:t>
            </a:r>
            <a:endParaRPr sz="1800"/>
          </a:p>
        </p:txBody>
      </p:sp>
      <p:grpSp>
        <p:nvGrpSpPr>
          <p:cNvPr id="570" name="Google Shape;570;p26"/>
          <p:cNvGrpSpPr/>
          <p:nvPr/>
        </p:nvGrpSpPr>
        <p:grpSpPr>
          <a:xfrm>
            <a:off x="950245" y="1638466"/>
            <a:ext cx="508732" cy="455097"/>
            <a:chOff x="1749728" y="2894777"/>
            <a:chExt cx="386927" cy="363438"/>
          </a:xfrm>
        </p:grpSpPr>
        <p:sp>
          <p:nvSpPr>
            <p:cNvPr id="571" name="Google Shape;571;p26"/>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6"/>
          <p:cNvGrpSpPr/>
          <p:nvPr/>
        </p:nvGrpSpPr>
        <p:grpSpPr>
          <a:xfrm>
            <a:off x="1869758" y="3891175"/>
            <a:ext cx="545846" cy="427805"/>
            <a:chOff x="7500054" y="2934735"/>
            <a:chExt cx="350576" cy="280454"/>
          </a:xfrm>
        </p:grpSpPr>
        <p:sp>
          <p:nvSpPr>
            <p:cNvPr id="579" name="Google Shape;579;p26"/>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26"/>
          <p:cNvGrpSpPr/>
          <p:nvPr/>
        </p:nvGrpSpPr>
        <p:grpSpPr>
          <a:xfrm>
            <a:off x="2900002" y="1692329"/>
            <a:ext cx="581130" cy="455087"/>
            <a:chOff x="2611458" y="3816374"/>
            <a:chExt cx="426329" cy="332375"/>
          </a:xfrm>
        </p:grpSpPr>
        <p:sp>
          <p:nvSpPr>
            <p:cNvPr id="588" name="Google Shape;588;p26"/>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26"/>
          <p:cNvSpPr/>
          <p:nvPr/>
        </p:nvSpPr>
        <p:spPr>
          <a:xfrm>
            <a:off x="3980100" y="3861537"/>
            <a:ext cx="508746" cy="455092"/>
          </a:xfrm>
          <a:custGeom>
            <a:rect b="b" l="l" r="r" t="t"/>
            <a:pathLst>
              <a:path extrusionOk="0" h="11183" w="12228">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5031750" y="1697901"/>
            <a:ext cx="508745" cy="455088"/>
          </a:xfrm>
          <a:custGeom>
            <a:rect b="b" l="l" r="r" t="t"/>
            <a:pathLst>
              <a:path extrusionOk="0" h="11443" w="11419">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6"/>
          <p:cNvGrpSpPr/>
          <p:nvPr/>
        </p:nvGrpSpPr>
        <p:grpSpPr>
          <a:xfrm>
            <a:off x="7110322" y="1705999"/>
            <a:ext cx="545832" cy="427788"/>
            <a:chOff x="854332" y="2447736"/>
            <a:chExt cx="376358" cy="330109"/>
          </a:xfrm>
        </p:grpSpPr>
        <p:sp>
          <p:nvSpPr>
            <p:cNvPr id="601" name="Google Shape;601;p26"/>
            <p:cNvSpPr/>
            <p:nvPr/>
          </p:nvSpPr>
          <p:spPr>
            <a:xfrm>
              <a:off x="854332" y="2483353"/>
              <a:ext cx="376358" cy="294491"/>
            </a:xfrm>
            <a:custGeom>
              <a:rect b="b" l="l" r="r" t="t"/>
              <a:pathLst>
                <a:path extrusionOk="0" h="9252" w="11824">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983561" y="2677389"/>
              <a:ext cx="23140" cy="11395"/>
            </a:xfrm>
            <a:custGeom>
              <a:rect b="b" l="l" r="r" t="t"/>
              <a:pathLst>
                <a:path extrusionOk="0" h="358" w="727">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1030925" y="2447736"/>
              <a:ext cx="187638" cy="183086"/>
            </a:xfrm>
            <a:custGeom>
              <a:rect b="b" l="l" r="r" t="t"/>
              <a:pathLst>
                <a:path extrusionOk="0" h="5752" w="5895">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066574" y="2483353"/>
              <a:ext cx="28806" cy="11045"/>
            </a:xfrm>
            <a:custGeom>
              <a:rect b="b" l="l" r="r" t="t"/>
              <a:pathLst>
                <a:path extrusionOk="0" h="347" w="905">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107126" y="2483353"/>
              <a:ext cx="76201" cy="11045"/>
            </a:xfrm>
            <a:custGeom>
              <a:rect b="b" l="l" r="r" t="t"/>
              <a:pathLst>
                <a:path extrusionOk="0" h="347" w="2394">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1065810" y="2512542"/>
              <a:ext cx="117516" cy="11395"/>
            </a:xfrm>
            <a:custGeom>
              <a:rect b="b" l="l" r="r" t="t"/>
              <a:pathLst>
                <a:path extrusionOk="0" h="358" w="3692">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1065810" y="2542112"/>
              <a:ext cx="76583" cy="11395"/>
            </a:xfrm>
            <a:custGeom>
              <a:rect b="b" l="l" r="r" t="t"/>
              <a:pathLst>
                <a:path extrusionOk="0" h="358" w="2406">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1154489" y="2542112"/>
              <a:ext cx="28838" cy="11395"/>
            </a:xfrm>
            <a:custGeom>
              <a:rect b="b" l="l" r="r" t="t"/>
              <a:pathLst>
                <a:path extrusionOk="0" h="358" w="906">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6"/>
          <p:cNvGrpSpPr/>
          <p:nvPr/>
        </p:nvGrpSpPr>
        <p:grpSpPr>
          <a:xfrm>
            <a:off x="6052139" y="3826860"/>
            <a:ext cx="508749" cy="524435"/>
            <a:chOff x="2206122" y="3360748"/>
            <a:chExt cx="308183" cy="347561"/>
          </a:xfrm>
        </p:grpSpPr>
        <p:sp>
          <p:nvSpPr>
            <p:cNvPr id="610" name="Google Shape;610;p26"/>
            <p:cNvSpPr/>
            <p:nvPr/>
          </p:nvSpPr>
          <p:spPr>
            <a:xfrm>
              <a:off x="2206122" y="3543859"/>
              <a:ext cx="199932" cy="164451"/>
            </a:xfrm>
            <a:custGeom>
              <a:rect b="b" l="l" r="r" t="t"/>
              <a:pathLst>
                <a:path extrusionOk="0" h="5191" w="6311">
                  <a:moveTo>
                    <a:pt x="289" y="1"/>
                  </a:moveTo>
                  <a:cubicBezTo>
                    <a:pt x="219" y="1"/>
                    <a:pt x="162" y="52"/>
                    <a:pt x="143" y="118"/>
                  </a:cubicBezTo>
                  <a:cubicBezTo>
                    <a:pt x="48" y="476"/>
                    <a:pt x="0" y="845"/>
                    <a:pt x="0" y="1214"/>
                  </a:cubicBezTo>
                  <a:cubicBezTo>
                    <a:pt x="0" y="3405"/>
                    <a:pt x="1786" y="5191"/>
                    <a:pt x="3977" y="5191"/>
                  </a:cubicBezTo>
                  <a:cubicBezTo>
                    <a:pt x="4787" y="5191"/>
                    <a:pt x="5584" y="4941"/>
                    <a:pt x="6251" y="4476"/>
                  </a:cubicBezTo>
                  <a:cubicBezTo>
                    <a:pt x="6275" y="4429"/>
                    <a:pt x="6311" y="4321"/>
                    <a:pt x="6251" y="4250"/>
                  </a:cubicBezTo>
                  <a:cubicBezTo>
                    <a:pt x="6221" y="4204"/>
                    <a:pt x="6166" y="4183"/>
                    <a:pt x="6111" y="4183"/>
                  </a:cubicBezTo>
                  <a:cubicBezTo>
                    <a:pt x="6081" y="4183"/>
                    <a:pt x="6050" y="4189"/>
                    <a:pt x="6025" y="4202"/>
                  </a:cubicBezTo>
                  <a:cubicBezTo>
                    <a:pt x="5418" y="4643"/>
                    <a:pt x="4691" y="4857"/>
                    <a:pt x="3941" y="4857"/>
                  </a:cubicBezTo>
                  <a:cubicBezTo>
                    <a:pt x="1929" y="4857"/>
                    <a:pt x="298" y="3226"/>
                    <a:pt x="298" y="1214"/>
                  </a:cubicBezTo>
                  <a:cubicBezTo>
                    <a:pt x="298" y="869"/>
                    <a:pt x="346" y="535"/>
                    <a:pt x="441" y="202"/>
                  </a:cubicBezTo>
                  <a:cubicBezTo>
                    <a:pt x="477" y="118"/>
                    <a:pt x="417" y="23"/>
                    <a:pt x="346" y="11"/>
                  </a:cubicBezTo>
                  <a:cubicBezTo>
                    <a:pt x="326" y="4"/>
                    <a:pt x="307" y="1"/>
                    <a:pt x="28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2216291" y="3360748"/>
              <a:ext cx="298014" cy="312872"/>
            </a:xfrm>
            <a:custGeom>
              <a:rect b="b" l="l" r="r" t="t"/>
              <a:pathLst>
                <a:path extrusionOk="0" h="9876" w="9407">
                  <a:moveTo>
                    <a:pt x="6830" y="0"/>
                  </a:moveTo>
                  <a:cubicBezTo>
                    <a:pt x="6032" y="0"/>
                    <a:pt x="5248" y="384"/>
                    <a:pt x="4763" y="1100"/>
                  </a:cubicBezTo>
                  <a:cubicBezTo>
                    <a:pt x="4632" y="1315"/>
                    <a:pt x="4513" y="1529"/>
                    <a:pt x="4454" y="1791"/>
                  </a:cubicBezTo>
                  <a:cubicBezTo>
                    <a:pt x="4418" y="1874"/>
                    <a:pt x="4478" y="1969"/>
                    <a:pt x="4561" y="1981"/>
                  </a:cubicBezTo>
                  <a:cubicBezTo>
                    <a:pt x="4574" y="1985"/>
                    <a:pt x="4587" y="1987"/>
                    <a:pt x="4600" y="1987"/>
                  </a:cubicBezTo>
                  <a:cubicBezTo>
                    <a:pt x="4671" y="1987"/>
                    <a:pt x="4741" y="1935"/>
                    <a:pt x="4751" y="1874"/>
                  </a:cubicBezTo>
                  <a:cubicBezTo>
                    <a:pt x="4811" y="1672"/>
                    <a:pt x="4894" y="1469"/>
                    <a:pt x="5037" y="1279"/>
                  </a:cubicBezTo>
                  <a:cubicBezTo>
                    <a:pt x="5455" y="652"/>
                    <a:pt x="6135" y="315"/>
                    <a:pt x="6830" y="315"/>
                  </a:cubicBezTo>
                  <a:cubicBezTo>
                    <a:pt x="7244" y="315"/>
                    <a:pt x="7664" y="435"/>
                    <a:pt x="8037" y="684"/>
                  </a:cubicBezTo>
                  <a:cubicBezTo>
                    <a:pt x="8514" y="1017"/>
                    <a:pt x="8847" y="1481"/>
                    <a:pt x="8966" y="2065"/>
                  </a:cubicBezTo>
                  <a:cubicBezTo>
                    <a:pt x="9085" y="2636"/>
                    <a:pt x="8966" y="3220"/>
                    <a:pt x="8633" y="3684"/>
                  </a:cubicBezTo>
                  <a:cubicBezTo>
                    <a:pt x="8230" y="4289"/>
                    <a:pt x="7574" y="4641"/>
                    <a:pt x="6873" y="4641"/>
                  </a:cubicBezTo>
                  <a:cubicBezTo>
                    <a:pt x="6829" y="4641"/>
                    <a:pt x="6784" y="4639"/>
                    <a:pt x="6740" y="4636"/>
                  </a:cubicBezTo>
                  <a:lnTo>
                    <a:pt x="6716" y="4636"/>
                  </a:lnTo>
                  <a:cubicBezTo>
                    <a:pt x="6549" y="4625"/>
                    <a:pt x="6406" y="4613"/>
                    <a:pt x="6240" y="4565"/>
                  </a:cubicBezTo>
                  <a:cubicBezTo>
                    <a:pt x="6220" y="4560"/>
                    <a:pt x="6204" y="4557"/>
                    <a:pt x="6189" y="4557"/>
                  </a:cubicBezTo>
                  <a:cubicBezTo>
                    <a:pt x="6168" y="4557"/>
                    <a:pt x="6148" y="4563"/>
                    <a:pt x="6121" y="4577"/>
                  </a:cubicBezTo>
                  <a:lnTo>
                    <a:pt x="5120" y="5053"/>
                  </a:lnTo>
                  <a:lnTo>
                    <a:pt x="5168" y="3958"/>
                  </a:lnTo>
                  <a:cubicBezTo>
                    <a:pt x="5168" y="3910"/>
                    <a:pt x="5156" y="3886"/>
                    <a:pt x="5144" y="3851"/>
                  </a:cubicBezTo>
                  <a:cubicBezTo>
                    <a:pt x="4823" y="3470"/>
                    <a:pt x="4668" y="2993"/>
                    <a:pt x="4680" y="2481"/>
                  </a:cubicBezTo>
                  <a:cubicBezTo>
                    <a:pt x="4680" y="2398"/>
                    <a:pt x="4608" y="2315"/>
                    <a:pt x="4513" y="2315"/>
                  </a:cubicBezTo>
                  <a:cubicBezTo>
                    <a:pt x="4418" y="2315"/>
                    <a:pt x="4347" y="2398"/>
                    <a:pt x="4347" y="2481"/>
                  </a:cubicBezTo>
                  <a:cubicBezTo>
                    <a:pt x="4347" y="2708"/>
                    <a:pt x="4382" y="2934"/>
                    <a:pt x="4442" y="3136"/>
                  </a:cubicBezTo>
                  <a:cubicBezTo>
                    <a:pt x="4168" y="3077"/>
                    <a:pt x="3894" y="3053"/>
                    <a:pt x="3620" y="3053"/>
                  </a:cubicBezTo>
                  <a:cubicBezTo>
                    <a:pt x="2858" y="3053"/>
                    <a:pt x="2132" y="3255"/>
                    <a:pt x="1489" y="3660"/>
                  </a:cubicBezTo>
                  <a:cubicBezTo>
                    <a:pt x="882" y="4041"/>
                    <a:pt x="370" y="4601"/>
                    <a:pt x="48" y="5256"/>
                  </a:cubicBezTo>
                  <a:cubicBezTo>
                    <a:pt x="1" y="5327"/>
                    <a:pt x="48" y="5434"/>
                    <a:pt x="120" y="5458"/>
                  </a:cubicBezTo>
                  <a:cubicBezTo>
                    <a:pt x="156" y="5470"/>
                    <a:pt x="167" y="5470"/>
                    <a:pt x="191" y="5470"/>
                  </a:cubicBezTo>
                  <a:cubicBezTo>
                    <a:pt x="251" y="5470"/>
                    <a:pt x="322" y="5446"/>
                    <a:pt x="346" y="5387"/>
                  </a:cubicBezTo>
                  <a:cubicBezTo>
                    <a:pt x="965" y="4136"/>
                    <a:pt x="2227" y="3362"/>
                    <a:pt x="3620" y="3362"/>
                  </a:cubicBezTo>
                  <a:cubicBezTo>
                    <a:pt x="3942" y="3362"/>
                    <a:pt x="4263" y="3410"/>
                    <a:pt x="4573" y="3482"/>
                  </a:cubicBezTo>
                  <a:cubicBezTo>
                    <a:pt x="4644" y="3660"/>
                    <a:pt x="4751" y="3827"/>
                    <a:pt x="4859" y="3970"/>
                  </a:cubicBezTo>
                  <a:lnTo>
                    <a:pt x="4799" y="5279"/>
                  </a:lnTo>
                  <a:cubicBezTo>
                    <a:pt x="4799" y="5339"/>
                    <a:pt x="4823" y="5387"/>
                    <a:pt x="4870" y="5410"/>
                  </a:cubicBezTo>
                  <a:cubicBezTo>
                    <a:pt x="4894" y="5434"/>
                    <a:pt x="4930" y="5446"/>
                    <a:pt x="4954" y="5446"/>
                  </a:cubicBezTo>
                  <a:cubicBezTo>
                    <a:pt x="4989" y="5446"/>
                    <a:pt x="5001" y="5446"/>
                    <a:pt x="5037" y="5434"/>
                  </a:cubicBezTo>
                  <a:lnTo>
                    <a:pt x="6228" y="4875"/>
                  </a:lnTo>
                  <a:cubicBezTo>
                    <a:pt x="6359" y="4910"/>
                    <a:pt x="6502" y="4934"/>
                    <a:pt x="6644" y="4958"/>
                  </a:cubicBezTo>
                  <a:cubicBezTo>
                    <a:pt x="7061" y="5565"/>
                    <a:pt x="7264" y="6268"/>
                    <a:pt x="7264" y="7006"/>
                  </a:cubicBezTo>
                  <a:cubicBezTo>
                    <a:pt x="7264" y="7994"/>
                    <a:pt x="6883" y="8911"/>
                    <a:pt x="6180" y="9613"/>
                  </a:cubicBezTo>
                  <a:cubicBezTo>
                    <a:pt x="6121" y="9673"/>
                    <a:pt x="6121" y="9780"/>
                    <a:pt x="6180" y="9839"/>
                  </a:cubicBezTo>
                  <a:cubicBezTo>
                    <a:pt x="6204" y="9863"/>
                    <a:pt x="6252" y="9875"/>
                    <a:pt x="6299" y="9875"/>
                  </a:cubicBezTo>
                  <a:cubicBezTo>
                    <a:pt x="6347" y="9875"/>
                    <a:pt x="6371" y="9863"/>
                    <a:pt x="6418" y="9839"/>
                  </a:cubicBezTo>
                  <a:cubicBezTo>
                    <a:pt x="7192" y="9077"/>
                    <a:pt x="7609" y="8077"/>
                    <a:pt x="7609" y="7006"/>
                  </a:cubicBezTo>
                  <a:cubicBezTo>
                    <a:pt x="7609" y="6279"/>
                    <a:pt x="7418" y="5577"/>
                    <a:pt x="7037" y="4958"/>
                  </a:cubicBezTo>
                  <a:cubicBezTo>
                    <a:pt x="7787" y="4898"/>
                    <a:pt x="8490" y="4505"/>
                    <a:pt x="8930" y="3851"/>
                  </a:cubicBezTo>
                  <a:cubicBezTo>
                    <a:pt x="9276" y="3303"/>
                    <a:pt x="9407" y="2648"/>
                    <a:pt x="9276" y="1993"/>
                  </a:cubicBezTo>
                  <a:cubicBezTo>
                    <a:pt x="9145" y="1338"/>
                    <a:pt x="8776" y="791"/>
                    <a:pt x="8216" y="422"/>
                  </a:cubicBezTo>
                  <a:cubicBezTo>
                    <a:pt x="7789" y="137"/>
                    <a:pt x="7307" y="0"/>
                    <a:pt x="683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2392812" y="3401615"/>
              <a:ext cx="83033" cy="80372"/>
            </a:xfrm>
            <a:custGeom>
              <a:rect b="b" l="l" r="r" t="t"/>
              <a:pathLst>
                <a:path extrusionOk="0" h="2537" w="2621">
                  <a:moveTo>
                    <a:pt x="1608" y="334"/>
                  </a:moveTo>
                  <a:cubicBezTo>
                    <a:pt x="1775" y="334"/>
                    <a:pt x="1918" y="394"/>
                    <a:pt x="2037" y="513"/>
                  </a:cubicBezTo>
                  <a:cubicBezTo>
                    <a:pt x="2275" y="739"/>
                    <a:pt x="2275" y="1132"/>
                    <a:pt x="2037" y="1370"/>
                  </a:cubicBezTo>
                  <a:cubicBezTo>
                    <a:pt x="1918" y="1489"/>
                    <a:pt x="1763" y="1549"/>
                    <a:pt x="1608" y="1549"/>
                  </a:cubicBezTo>
                  <a:cubicBezTo>
                    <a:pt x="1453" y="1549"/>
                    <a:pt x="1299" y="1489"/>
                    <a:pt x="1180" y="1370"/>
                  </a:cubicBezTo>
                  <a:cubicBezTo>
                    <a:pt x="941" y="1132"/>
                    <a:pt x="941" y="751"/>
                    <a:pt x="1180" y="513"/>
                  </a:cubicBezTo>
                  <a:cubicBezTo>
                    <a:pt x="1299" y="394"/>
                    <a:pt x="1442" y="334"/>
                    <a:pt x="1608" y="334"/>
                  </a:cubicBezTo>
                  <a:close/>
                  <a:moveTo>
                    <a:pt x="1608" y="1"/>
                  </a:moveTo>
                  <a:cubicBezTo>
                    <a:pt x="1358" y="1"/>
                    <a:pt x="1120" y="108"/>
                    <a:pt x="953" y="275"/>
                  </a:cubicBezTo>
                  <a:cubicBezTo>
                    <a:pt x="620" y="596"/>
                    <a:pt x="596" y="1108"/>
                    <a:pt x="846" y="1477"/>
                  </a:cubicBezTo>
                  <a:lnTo>
                    <a:pt x="60" y="2263"/>
                  </a:lnTo>
                  <a:cubicBezTo>
                    <a:pt x="1" y="2322"/>
                    <a:pt x="1" y="2430"/>
                    <a:pt x="60" y="2489"/>
                  </a:cubicBezTo>
                  <a:cubicBezTo>
                    <a:pt x="84" y="2525"/>
                    <a:pt x="132" y="2537"/>
                    <a:pt x="179" y="2537"/>
                  </a:cubicBezTo>
                  <a:cubicBezTo>
                    <a:pt x="227" y="2537"/>
                    <a:pt x="263" y="2525"/>
                    <a:pt x="299" y="2489"/>
                  </a:cubicBezTo>
                  <a:lnTo>
                    <a:pt x="1084" y="1703"/>
                  </a:lnTo>
                  <a:cubicBezTo>
                    <a:pt x="1251" y="1822"/>
                    <a:pt x="1430" y="1870"/>
                    <a:pt x="1620" y="1870"/>
                  </a:cubicBezTo>
                  <a:cubicBezTo>
                    <a:pt x="1858" y="1870"/>
                    <a:pt x="2096" y="1775"/>
                    <a:pt x="2275" y="1596"/>
                  </a:cubicBezTo>
                  <a:cubicBezTo>
                    <a:pt x="2620" y="1227"/>
                    <a:pt x="2620" y="644"/>
                    <a:pt x="2263" y="275"/>
                  </a:cubicBezTo>
                  <a:cubicBezTo>
                    <a:pt x="2084" y="96"/>
                    <a:pt x="1846"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2229502" y="3535147"/>
              <a:ext cx="201833" cy="94723"/>
            </a:xfrm>
            <a:custGeom>
              <a:rect b="b" l="l" r="r" t="t"/>
              <a:pathLst>
                <a:path extrusionOk="0" h="2990" w="6371">
                  <a:moveTo>
                    <a:pt x="3191" y="310"/>
                  </a:moveTo>
                  <a:cubicBezTo>
                    <a:pt x="3477" y="310"/>
                    <a:pt x="3751" y="346"/>
                    <a:pt x="4025" y="393"/>
                  </a:cubicBezTo>
                  <a:cubicBezTo>
                    <a:pt x="4191" y="584"/>
                    <a:pt x="4275" y="834"/>
                    <a:pt x="4275" y="1084"/>
                  </a:cubicBezTo>
                  <a:cubicBezTo>
                    <a:pt x="4275" y="1703"/>
                    <a:pt x="3787" y="2191"/>
                    <a:pt x="3179" y="2191"/>
                  </a:cubicBezTo>
                  <a:cubicBezTo>
                    <a:pt x="2560" y="2191"/>
                    <a:pt x="2072" y="1703"/>
                    <a:pt x="2072" y="1084"/>
                  </a:cubicBezTo>
                  <a:cubicBezTo>
                    <a:pt x="2108" y="846"/>
                    <a:pt x="2191" y="596"/>
                    <a:pt x="2358" y="393"/>
                  </a:cubicBezTo>
                  <a:cubicBezTo>
                    <a:pt x="2620" y="346"/>
                    <a:pt x="2906" y="310"/>
                    <a:pt x="3191" y="310"/>
                  </a:cubicBezTo>
                  <a:close/>
                  <a:moveTo>
                    <a:pt x="1905" y="489"/>
                  </a:moveTo>
                  <a:lnTo>
                    <a:pt x="1905" y="489"/>
                  </a:lnTo>
                  <a:cubicBezTo>
                    <a:pt x="1822" y="691"/>
                    <a:pt x="1775" y="894"/>
                    <a:pt x="1775" y="1108"/>
                  </a:cubicBezTo>
                  <a:cubicBezTo>
                    <a:pt x="1775" y="1894"/>
                    <a:pt x="2417" y="2513"/>
                    <a:pt x="3191" y="2513"/>
                  </a:cubicBezTo>
                  <a:cubicBezTo>
                    <a:pt x="3965" y="2513"/>
                    <a:pt x="4608" y="1882"/>
                    <a:pt x="4608" y="1108"/>
                  </a:cubicBezTo>
                  <a:cubicBezTo>
                    <a:pt x="4608" y="894"/>
                    <a:pt x="4561" y="691"/>
                    <a:pt x="4465" y="489"/>
                  </a:cubicBezTo>
                  <a:lnTo>
                    <a:pt x="4465" y="489"/>
                  </a:lnTo>
                  <a:cubicBezTo>
                    <a:pt x="5180" y="691"/>
                    <a:pt x="5751" y="1060"/>
                    <a:pt x="6001" y="1489"/>
                  </a:cubicBezTo>
                  <a:cubicBezTo>
                    <a:pt x="5620" y="2191"/>
                    <a:pt x="4465" y="2668"/>
                    <a:pt x="3203" y="2668"/>
                  </a:cubicBezTo>
                  <a:cubicBezTo>
                    <a:pt x="1929" y="2668"/>
                    <a:pt x="798" y="2191"/>
                    <a:pt x="381" y="1489"/>
                  </a:cubicBezTo>
                  <a:cubicBezTo>
                    <a:pt x="632" y="1060"/>
                    <a:pt x="1191" y="691"/>
                    <a:pt x="1905" y="489"/>
                  </a:cubicBezTo>
                  <a:close/>
                  <a:moveTo>
                    <a:pt x="3191" y="1"/>
                  </a:moveTo>
                  <a:cubicBezTo>
                    <a:pt x="2858" y="1"/>
                    <a:pt x="2548" y="36"/>
                    <a:pt x="2239" y="96"/>
                  </a:cubicBezTo>
                  <a:cubicBezTo>
                    <a:pt x="1179" y="286"/>
                    <a:pt x="358" y="786"/>
                    <a:pt x="36" y="1429"/>
                  </a:cubicBezTo>
                  <a:cubicBezTo>
                    <a:pt x="0" y="1477"/>
                    <a:pt x="0" y="1536"/>
                    <a:pt x="36" y="1584"/>
                  </a:cubicBezTo>
                  <a:cubicBezTo>
                    <a:pt x="465" y="2429"/>
                    <a:pt x="1727" y="2989"/>
                    <a:pt x="3191" y="2989"/>
                  </a:cubicBezTo>
                  <a:cubicBezTo>
                    <a:pt x="4644" y="2989"/>
                    <a:pt x="5918" y="2429"/>
                    <a:pt x="6347" y="1584"/>
                  </a:cubicBezTo>
                  <a:cubicBezTo>
                    <a:pt x="6370" y="1525"/>
                    <a:pt x="6370" y="1477"/>
                    <a:pt x="6347" y="1429"/>
                  </a:cubicBezTo>
                  <a:cubicBezTo>
                    <a:pt x="6013" y="786"/>
                    <a:pt x="5204" y="286"/>
                    <a:pt x="4144" y="96"/>
                  </a:cubicBezTo>
                  <a:cubicBezTo>
                    <a:pt x="3822" y="36"/>
                    <a:pt x="3513" y="1"/>
                    <a:pt x="31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2236281" y="3609215"/>
              <a:ext cx="81893" cy="38364"/>
            </a:xfrm>
            <a:custGeom>
              <a:rect b="b" l="l" r="r" t="t"/>
              <a:pathLst>
                <a:path extrusionOk="0" h="1211" w="2585">
                  <a:moveTo>
                    <a:pt x="180" y="1"/>
                  </a:moveTo>
                  <a:cubicBezTo>
                    <a:pt x="140" y="1"/>
                    <a:pt x="101" y="15"/>
                    <a:pt x="72" y="44"/>
                  </a:cubicBezTo>
                  <a:cubicBezTo>
                    <a:pt x="1" y="103"/>
                    <a:pt x="1" y="211"/>
                    <a:pt x="60" y="270"/>
                  </a:cubicBezTo>
                  <a:cubicBezTo>
                    <a:pt x="525" y="818"/>
                    <a:pt x="1418" y="1175"/>
                    <a:pt x="2406" y="1211"/>
                  </a:cubicBezTo>
                  <a:cubicBezTo>
                    <a:pt x="2501" y="1211"/>
                    <a:pt x="2573" y="1127"/>
                    <a:pt x="2573" y="1056"/>
                  </a:cubicBezTo>
                  <a:cubicBezTo>
                    <a:pt x="2584" y="949"/>
                    <a:pt x="2513" y="877"/>
                    <a:pt x="2430" y="877"/>
                  </a:cubicBezTo>
                  <a:cubicBezTo>
                    <a:pt x="1513" y="853"/>
                    <a:pt x="703" y="532"/>
                    <a:pt x="298" y="56"/>
                  </a:cubicBezTo>
                  <a:cubicBezTo>
                    <a:pt x="267" y="18"/>
                    <a:pt x="223" y="1"/>
                    <a:pt x="18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5" name="Google Shape;615;p26"/>
          <p:cNvCxnSpPr/>
          <p:nvPr/>
        </p:nvCxnSpPr>
        <p:spPr>
          <a:xfrm>
            <a:off x="8459963" y="3018225"/>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616" name="Google Shape;616;p26"/>
          <p:cNvGrpSpPr/>
          <p:nvPr/>
        </p:nvGrpSpPr>
        <p:grpSpPr>
          <a:xfrm>
            <a:off x="8273213" y="2798863"/>
            <a:ext cx="373500" cy="373500"/>
            <a:chOff x="1372725" y="1912500"/>
            <a:chExt cx="373500" cy="373500"/>
          </a:xfrm>
        </p:grpSpPr>
        <p:sp>
          <p:nvSpPr>
            <p:cNvPr id="617" name="Google Shape;617;p26"/>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1372725" y="1912500"/>
              <a:ext cx="373500" cy="373500"/>
            </a:xfrm>
            <a:prstGeom prst="donut">
              <a:avLst>
                <a:gd fmla="val 10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6"/>
          <p:cNvGrpSpPr/>
          <p:nvPr/>
        </p:nvGrpSpPr>
        <p:grpSpPr>
          <a:xfrm>
            <a:off x="8339995" y="3826841"/>
            <a:ext cx="508732" cy="455097"/>
            <a:chOff x="1749728" y="2894777"/>
            <a:chExt cx="386927" cy="363438"/>
          </a:xfrm>
        </p:grpSpPr>
        <p:sp>
          <p:nvSpPr>
            <p:cNvPr id="620" name="Google Shape;620;p26"/>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26"/>
          <p:cNvSpPr txBox="1"/>
          <p:nvPr>
            <p:ph idx="4294967295" type="ctrTitle"/>
          </p:nvPr>
        </p:nvSpPr>
        <p:spPr>
          <a:xfrm>
            <a:off x="6399528" y="213379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Deployment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7"/>
          <p:cNvSpPr txBox="1"/>
          <p:nvPr>
            <p:ph type="ctrTitle"/>
          </p:nvPr>
        </p:nvSpPr>
        <p:spPr>
          <a:xfrm>
            <a:off x="5139475" y="2020525"/>
            <a:ext cx="3221400" cy="25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latin typeface="Maven Pro"/>
                <a:ea typeface="Maven Pro"/>
                <a:cs typeface="Maven Pro"/>
                <a:sym typeface="Maven Pro"/>
              </a:rPr>
              <a:t>⏳ </a:t>
            </a:r>
            <a:r>
              <a:rPr lang="en" sz="1100">
                <a:latin typeface="Maven Pro"/>
                <a:ea typeface="Maven Pro"/>
                <a:cs typeface="Maven Pro"/>
                <a:sym typeface="Maven Pro"/>
              </a:rPr>
              <a:t>Experience Level: Salaries tend to increase with experience. For instance, a Senior Data Scientist can expect higher compensation compared to an entry level position.​</a:t>
            </a:r>
            <a:endParaRPr sz="1100">
              <a:latin typeface="Maven Pro"/>
              <a:ea typeface="Maven Pro"/>
              <a:cs typeface="Maven Pro"/>
              <a:sym typeface="Maven Pro"/>
            </a:endParaRPr>
          </a:p>
          <a:p>
            <a:pPr indent="0" lvl="0" marL="0" rtl="0" algn="l">
              <a:spcBef>
                <a:spcPts val="0"/>
              </a:spcBef>
              <a:spcAft>
                <a:spcPts val="0"/>
              </a:spcAft>
              <a:buNone/>
            </a:pPr>
            <a:r>
              <a:t/>
            </a:r>
            <a:endParaRPr sz="1100">
              <a:latin typeface="Maven Pro"/>
              <a:ea typeface="Maven Pro"/>
              <a:cs typeface="Maven Pro"/>
              <a:sym typeface="Maven Pro"/>
            </a:endParaRPr>
          </a:p>
          <a:p>
            <a:pPr indent="0" lvl="0" marL="0" rtl="0" algn="l">
              <a:spcBef>
                <a:spcPts val="0"/>
              </a:spcBef>
              <a:spcAft>
                <a:spcPts val="0"/>
              </a:spcAft>
              <a:buNone/>
            </a:pPr>
            <a:r>
              <a:rPr lang="en" sz="1100">
                <a:latin typeface="Maven Pro"/>
                <a:ea typeface="Maven Pro"/>
                <a:cs typeface="Maven Pro"/>
                <a:sym typeface="Maven Pro"/>
              </a:rPr>
              <a:t>🏢Industry and Company Size: Larger organizations or those in high demand industries may offer higher salaries.​</a:t>
            </a:r>
            <a:endParaRPr sz="1100">
              <a:latin typeface="Maven Pro"/>
              <a:ea typeface="Maven Pro"/>
              <a:cs typeface="Maven Pro"/>
              <a:sym typeface="Maven Pro"/>
            </a:endParaRPr>
          </a:p>
          <a:p>
            <a:pPr indent="0" lvl="0" marL="0" rtl="0" algn="l">
              <a:spcBef>
                <a:spcPts val="0"/>
              </a:spcBef>
              <a:spcAft>
                <a:spcPts val="0"/>
              </a:spcAft>
              <a:buNone/>
            </a:pPr>
            <a:r>
              <a:t/>
            </a:r>
            <a:endParaRPr sz="1100">
              <a:latin typeface="Maven Pro"/>
              <a:ea typeface="Maven Pro"/>
              <a:cs typeface="Maven Pro"/>
              <a:sym typeface="Maven Pro"/>
            </a:endParaRPr>
          </a:p>
          <a:p>
            <a:pPr indent="0" lvl="0" marL="0" rtl="0" algn="l">
              <a:spcBef>
                <a:spcPts val="0"/>
              </a:spcBef>
              <a:spcAft>
                <a:spcPts val="0"/>
              </a:spcAft>
              <a:buNone/>
            </a:pPr>
            <a:r>
              <a:rPr lang="en" sz="1100">
                <a:latin typeface="Maven Pro"/>
                <a:ea typeface="Maven Pro"/>
                <a:cs typeface="Maven Pro"/>
                <a:sym typeface="Maven Pro"/>
              </a:rPr>
              <a:t>🌍Location: Salaries can vary between cities and states (Melbourne offers higher average salaries compared rest of Australia).​</a:t>
            </a:r>
            <a:endParaRPr sz="1100">
              <a:latin typeface="Maven Pro"/>
              <a:ea typeface="Maven Pro"/>
              <a:cs typeface="Maven Pro"/>
              <a:sym typeface="Maven Pro"/>
            </a:endParaRPr>
          </a:p>
          <a:p>
            <a:pPr indent="0" lvl="0" marL="0" rtl="0" algn="l">
              <a:spcBef>
                <a:spcPts val="0"/>
              </a:spcBef>
              <a:spcAft>
                <a:spcPts val="0"/>
              </a:spcAft>
              <a:buNone/>
            </a:pPr>
            <a:r>
              <a:t/>
            </a:r>
            <a:endParaRPr sz="1100">
              <a:latin typeface="Maven Pro"/>
              <a:ea typeface="Maven Pro"/>
              <a:cs typeface="Maven Pro"/>
              <a:sym typeface="Maven Pro"/>
            </a:endParaRPr>
          </a:p>
        </p:txBody>
      </p:sp>
      <p:sp>
        <p:nvSpPr>
          <p:cNvPr id="633" name="Google Shape;633;p27"/>
          <p:cNvSpPr txBox="1"/>
          <p:nvPr>
            <p:ph idx="3" type="title"/>
          </p:nvPr>
        </p:nvSpPr>
        <p:spPr>
          <a:xfrm>
            <a:off x="5200233" y="1442725"/>
            <a:ext cx="30999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Influencing factors</a:t>
            </a:r>
            <a:endParaRPr sz="3000"/>
          </a:p>
        </p:txBody>
      </p:sp>
      <p:sp>
        <p:nvSpPr>
          <p:cNvPr id="634" name="Google Shape;634;p27"/>
          <p:cNvSpPr txBox="1"/>
          <p:nvPr>
            <p:ph idx="6" type="title"/>
          </p:nvPr>
        </p:nvSpPr>
        <p:spPr>
          <a:xfrm>
            <a:off x="699350" y="2259875"/>
            <a:ext cx="2002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Comparison</a:t>
            </a:r>
            <a:endParaRPr sz="3000"/>
          </a:p>
        </p:txBody>
      </p:sp>
      <p:sp>
        <p:nvSpPr>
          <p:cNvPr id="635" name="Google Shape;635;p27"/>
          <p:cNvSpPr txBox="1"/>
          <p:nvPr>
            <p:ph idx="7" type="ctrTitle"/>
          </p:nvPr>
        </p:nvSpPr>
        <p:spPr>
          <a:xfrm>
            <a:off x="618825" y="411675"/>
            <a:ext cx="4825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Salary in Data Science</a:t>
            </a:r>
            <a:endParaRPr/>
          </a:p>
        </p:txBody>
      </p:sp>
      <p:sp>
        <p:nvSpPr>
          <p:cNvPr id="636" name="Google Shape;636;p27"/>
          <p:cNvSpPr txBox="1"/>
          <p:nvPr>
            <p:ph idx="8" type="ctrTitle"/>
          </p:nvPr>
        </p:nvSpPr>
        <p:spPr>
          <a:xfrm>
            <a:off x="699361" y="1619025"/>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$115-135/yr - Seek</a:t>
            </a:r>
            <a:endParaRPr/>
          </a:p>
        </p:txBody>
      </p:sp>
      <p:sp>
        <p:nvSpPr>
          <p:cNvPr id="637" name="Google Shape;637;p27"/>
          <p:cNvSpPr txBox="1"/>
          <p:nvPr>
            <p:ph idx="9" type="title"/>
          </p:nvPr>
        </p:nvSpPr>
        <p:spPr>
          <a:xfrm>
            <a:off x="699350" y="989475"/>
            <a:ext cx="2607600" cy="7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Average Salary</a:t>
            </a:r>
            <a:endParaRPr sz="3000"/>
          </a:p>
        </p:txBody>
      </p:sp>
      <p:pic>
        <p:nvPicPr>
          <p:cNvPr id="638" name="Google Shape;638;p27" title="Coins-amico.png"/>
          <p:cNvPicPr preferRelativeResize="0"/>
          <p:nvPr/>
        </p:nvPicPr>
        <p:blipFill>
          <a:blip r:embed="rId3">
            <a:alphaModFix/>
          </a:blip>
          <a:stretch>
            <a:fillRect/>
          </a:stretch>
        </p:blipFill>
        <p:spPr>
          <a:xfrm>
            <a:off x="3398875" y="1149300"/>
            <a:ext cx="1517265" cy="1517265"/>
          </a:xfrm>
          <a:prstGeom prst="rect">
            <a:avLst/>
          </a:prstGeom>
          <a:noFill/>
          <a:ln>
            <a:noFill/>
          </a:ln>
        </p:spPr>
      </p:pic>
      <p:pic>
        <p:nvPicPr>
          <p:cNvPr id="639" name="Google Shape;639;p27" title="Screenshot 2025-03-25 at 9.53.36 am.png"/>
          <p:cNvPicPr preferRelativeResize="0"/>
          <p:nvPr/>
        </p:nvPicPr>
        <p:blipFill>
          <a:blip r:embed="rId4">
            <a:alphaModFix/>
          </a:blip>
          <a:stretch>
            <a:fillRect/>
          </a:stretch>
        </p:blipFill>
        <p:spPr>
          <a:xfrm>
            <a:off x="699350" y="2900727"/>
            <a:ext cx="4216800" cy="16617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8"/>
          <p:cNvSpPr txBox="1"/>
          <p:nvPr>
            <p:ph idx="1" type="body"/>
          </p:nvPr>
        </p:nvSpPr>
        <p:spPr>
          <a:xfrm>
            <a:off x="618825" y="1005100"/>
            <a:ext cx="4709700" cy="10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of modules — reusable code that you can import into your programs to avoid writing everything from scratch.</a:t>
            </a:r>
            <a:endParaRPr/>
          </a:p>
        </p:txBody>
      </p:sp>
      <p:sp>
        <p:nvSpPr>
          <p:cNvPr id="645" name="Google Shape;645;p28"/>
          <p:cNvSpPr txBox="1"/>
          <p:nvPr>
            <p:ph type="ctrTitle"/>
          </p:nvPr>
        </p:nvSpPr>
        <p:spPr>
          <a:xfrm>
            <a:off x="618825" y="344275"/>
            <a:ext cx="2981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Libraries</a:t>
            </a:r>
            <a:endParaRPr/>
          </a:p>
        </p:txBody>
      </p:sp>
      <p:pic>
        <p:nvPicPr>
          <p:cNvPr id="646" name="Google Shape;646;p28" title="Innovation-bro.png"/>
          <p:cNvPicPr preferRelativeResize="0"/>
          <p:nvPr/>
        </p:nvPicPr>
        <p:blipFill>
          <a:blip r:embed="rId3">
            <a:alphaModFix/>
          </a:blip>
          <a:stretch>
            <a:fillRect/>
          </a:stretch>
        </p:blipFill>
        <p:spPr>
          <a:xfrm>
            <a:off x="5744400" y="1081200"/>
            <a:ext cx="2981100" cy="2981100"/>
          </a:xfrm>
          <a:prstGeom prst="rect">
            <a:avLst/>
          </a:prstGeom>
          <a:noFill/>
          <a:ln>
            <a:noFill/>
          </a:ln>
        </p:spPr>
      </p:pic>
      <p:graphicFrame>
        <p:nvGraphicFramePr>
          <p:cNvPr id="647" name="Google Shape;647;p28"/>
          <p:cNvGraphicFramePr/>
          <p:nvPr/>
        </p:nvGraphicFramePr>
        <p:xfrm>
          <a:off x="618825" y="2175025"/>
          <a:ext cx="3000000" cy="3000000"/>
        </p:xfrm>
        <a:graphic>
          <a:graphicData uri="http://schemas.openxmlformats.org/drawingml/2006/table">
            <a:tbl>
              <a:tblPr>
                <a:noFill/>
                <a:tableStyleId>{7C3B700E-CE4D-45DA-BD94-E329BE76ADD0}</a:tableStyleId>
              </a:tblPr>
              <a:tblGrid>
                <a:gridCol w="1598250"/>
                <a:gridCol w="1598250"/>
                <a:gridCol w="1598250"/>
              </a:tblGrid>
              <a:tr h="322850">
                <a:tc>
                  <a:txBody>
                    <a:bodyPr/>
                    <a:lstStyle/>
                    <a:p>
                      <a:pPr indent="0" lvl="0" marL="0" rtl="0" algn="l">
                        <a:spcBef>
                          <a:spcPts val="0"/>
                        </a:spcBef>
                        <a:spcAft>
                          <a:spcPts val="0"/>
                        </a:spcAft>
                        <a:buNone/>
                      </a:pPr>
                      <a:r>
                        <a:rPr lang="en" sz="1100">
                          <a:solidFill>
                            <a:schemeClr val="lt1"/>
                          </a:solidFill>
                        </a:rPr>
                        <a:t>Term</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Description</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Example</a:t>
                      </a:r>
                      <a:endParaRPr sz="1100">
                        <a:solidFill>
                          <a:schemeClr val="lt1"/>
                        </a:solidFill>
                      </a:endParaRPr>
                    </a:p>
                  </a:txBody>
                  <a:tcPr marT="91425" marB="91425" marR="91425" marL="91425"/>
                </a:tc>
              </a:tr>
              <a:tr h="477300">
                <a:tc>
                  <a:txBody>
                    <a:bodyPr/>
                    <a:lstStyle/>
                    <a:p>
                      <a:pPr indent="0" lvl="0" marL="0" rtl="0" algn="l">
                        <a:spcBef>
                          <a:spcPts val="0"/>
                        </a:spcBef>
                        <a:spcAft>
                          <a:spcPts val="0"/>
                        </a:spcAft>
                        <a:buNone/>
                      </a:pPr>
                      <a:r>
                        <a:rPr lang="en" sz="1100">
                          <a:solidFill>
                            <a:schemeClr val="lt1"/>
                          </a:solidFill>
                        </a:rPr>
                        <a:t>Modules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A single Python file with functions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math, random</a:t>
                      </a:r>
                      <a:endParaRPr sz="1100">
                        <a:solidFill>
                          <a:schemeClr val="lt1"/>
                        </a:solidFill>
                      </a:endParaRPr>
                    </a:p>
                  </a:txBody>
                  <a:tcPr marT="91425" marB="91425" marR="91425" marL="91425"/>
                </a:tc>
              </a:tr>
              <a:tr h="477300">
                <a:tc>
                  <a:txBody>
                    <a:bodyPr/>
                    <a:lstStyle/>
                    <a:p>
                      <a:pPr indent="0" lvl="0" marL="0" rtl="0" algn="l">
                        <a:spcBef>
                          <a:spcPts val="0"/>
                        </a:spcBef>
                        <a:spcAft>
                          <a:spcPts val="0"/>
                        </a:spcAft>
                        <a:buNone/>
                      </a:pPr>
                      <a:r>
                        <a:rPr lang="en" sz="1100">
                          <a:solidFill>
                            <a:schemeClr val="lt1"/>
                          </a:solidFill>
                        </a:rPr>
                        <a:t>Packages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A collection of modules in a folder</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pandas, numpy</a:t>
                      </a:r>
                      <a:endParaRPr sz="1100">
                        <a:solidFill>
                          <a:schemeClr val="lt1"/>
                        </a:solidFill>
                      </a:endParaRPr>
                    </a:p>
                  </a:txBody>
                  <a:tcPr marT="91425" marB="91425" marR="91425" marL="91425"/>
                </a:tc>
              </a:tr>
              <a:tr h="631725">
                <a:tc>
                  <a:txBody>
                    <a:bodyPr/>
                    <a:lstStyle/>
                    <a:p>
                      <a:pPr indent="0" lvl="0" marL="0" rtl="0" algn="l">
                        <a:spcBef>
                          <a:spcPts val="0"/>
                        </a:spcBef>
                        <a:spcAft>
                          <a:spcPts val="0"/>
                        </a:spcAft>
                        <a:buNone/>
                      </a:pPr>
                      <a:r>
                        <a:rPr lang="en" sz="1100">
                          <a:solidFill>
                            <a:schemeClr val="lt1"/>
                          </a:solidFill>
                        </a:rPr>
                        <a:t>Libraries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multiple packages/modules that work together</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scikit-learn, matplotlib</a:t>
                      </a:r>
                      <a:endParaRPr sz="1100">
                        <a:solidFill>
                          <a:schemeClr val="lt1"/>
                        </a:solidFill>
                      </a:endParaRPr>
                    </a:p>
                  </a:txBody>
                  <a:tcPr marT="91425" marB="91425" marR="91425" marL="91425"/>
                </a:tc>
              </a:tr>
              <a:tr h="477300">
                <a:tc>
                  <a:txBody>
                    <a:bodyPr/>
                    <a:lstStyle/>
                    <a:p>
                      <a:pPr indent="0" lvl="0" marL="0" rtl="0" algn="l">
                        <a:spcBef>
                          <a:spcPts val="0"/>
                        </a:spcBef>
                        <a:spcAft>
                          <a:spcPts val="0"/>
                        </a:spcAft>
                        <a:buNone/>
                      </a:pPr>
                      <a:r>
                        <a:rPr lang="en" sz="1100">
                          <a:solidFill>
                            <a:schemeClr val="lt1"/>
                          </a:solidFill>
                        </a:rPr>
                        <a:t>Frameworks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A full structure for building apps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en" sz="1100">
                          <a:solidFill>
                            <a:schemeClr val="lt1"/>
                          </a:solidFill>
                        </a:rPr>
                        <a:t>django, flask</a:t>
                      </a:r>
                      <a:endParaRPr sz="11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9"/>
          <p:cNvSpPr txBox="1"/>
          <p:nvPr>
            <p:ph idx="1" type="body"/>
          </p:nvPr>
        </p:nvSpPr>
        <p:spPr>
          <a:xfrm>
            <a:off x="618825" y="1185925"/>
            <a:ext cx="35343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library used for numerical computing, especially with multi dimensional arrays </a:t>
            </a:r>
            <a:endParaRPr/>
          </a:p>
          <a:p>
            <a:pPr indent="0" lvl="0" marL="0" rtl="0" algn="l">
              <a:spcBef>
                <a:spcPts val="0"/>
              </a:spcBef>
              <a:spcAft>
                <a:spcPts val="0"/>
              </a:spcAft>
              <a:buNone/>
            </a:pPr>
            <a:r>
              <a:rPr lang="en"/>
              <a:t>(ndarrays)</a:t>
            </a:r>
            <a:endParaRPr/>
          </a:p>
        </p:txBody>
      </p:sp>
      <p:sp>
        <p:nvSpPr>
          <p:cNvPr id="653" name="Google Shape;653;p29"/>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NumPy</a:t>
            </a:r>
            <a:endParaRPr/>
          </a:p>
        </p:txBody>
      </p:sp>
      <p:sp>
        <p:nvSpPr>
          <p:cNvPr id="654" name="Google Shape;654;p29"/>
          <p:cNvSpPr txBox="1"/>
          <p:nvPr/>
        </p:nvSpPr>
        <p:spPr>
          <a:xfrm>
            <a:off x="618825" y="2679875"/>
            <a:ext cx="40077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Much faster than Python lists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Great for matrix operations, statistics, and linear algebra</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Backbone for many other libraries (Pandas, SciPy, Scikit-learn)</a:t>
            </a:r>
            <a:endParaRPr sz="1800">
              <a:solidFill>
                <a:schemeClr val="lt1"/>
              </a:solidFill>
              <a:latin typeface="Maven Pro"/>
              <a:ea typeface="Maven Pro"/>
              <a:cs typeface="Maven Pro"/>
              <a:sym typeface="Maven Pro"/>
            </a:endParaRPr>
          </a:p>
        </p:txBody>
      </p:sp>
      <p:pic>
        <p:nvPicPr>
          <p:cNvPr id="655" name="Google Shape;655;p29"/>
          <p:cNvPicPr preferRelativeResize="0"/>
          <p:nvPr/>
        </p:nvPicPr>
        <p:blipFill>
          <a:blip r:embed="rId3">
            <a:alphaModFix/>
          </a:blip>
          <a:stretch>
            <a:fillRect/>
          </a:stretch>
        </p:blipFill>
        <p:spPr>
          <a:xfrm>
            <a:off x="5042825" y="411675"/>
            <a:ext cx="3190800" cy="1428900"/>
          </a:xfrm>
          <a:prstGeom prst="roundRect">
            <a:avLst>
              <a:gd fmla="val 16667" name="adj"/>
            </a:avLst>
          </a:prstGeom>
          <a:noFill/>
          <a:ln>
            <a:noFill/>
          </a:ln>
        </p:spPr>
      </p:pic>
      <p:pic>
        <p:nvPicPr>
          <p:cNvPr id="656" name="Google Shape;656;p29"/>
          <p:cNvPicPr preferRelativeResize="0"/>
          <p:nvPr/>
        </p:nvPicPr>
        <p:blipFill rotWithShape="1">
          <a:blip r:embed="rId4">
            <a:alphaModFix/>
          </a:blip>
          <a:srcRect b="0" l="3642" r="0" t="0"/>
          <a:stretch/>
        </p:blipFill>
        <p:spPr>
          <a:xfrm>
            <a:off x="4919075" y="2279200"/>
            <a:ext cx="3378300" cy="2058000"/>
          </a:xfrm>
          <a:prstGeom prst="roundRect">
            <a:avLst>
              <a:gd fmla="val 16667" name="adj"/>
            </a:avLst>
          </a:prstGeom>
          <a:noFill/>
          <a:ln>
            <a:noFill/>
          </a:ln>
        </p:spPr>
      </p:pic>
      <p:sp>
        <p:nvSpPr>
          <p:cNvPr id="657" name="Google Shape;657;p29"/>
          <p:cNvSpPr txBox="1"/>
          <p:nvPr/>
        </p:nvSpPr>
        <p:spPr>
          <a:xfrm>
            <a:off x="5012975" y="2353625"/>
            <a:ext cx="3250500" cy="20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import numpy as np</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a = np.array([1, 2, 3])</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print(a + 10)        # Output: [11 12 13]</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b = np.array([[1, 2], [3, 4]])</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print(np.mean(b))    # Output: 2.5</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0"/>
          <p:cNvSpPr txBox="1"/>
          <p:nvPr>
            <p:ph idx="1" type="body"/>
          </p:nvPr>
        </p:nvSpPr>
        <p:spPr>
          <a:xfrm>
            <a:off x="618825" y="1185925"/>
            <a:ext cx="35343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a:t>
            </a:r>
            <a:r>
              <a:rPr lang="en"/>
              <a:t>to Python library for working with structured data, like spreadsheets or CSV files. It provides two main structures:</a:t>
            </a:r>
            <a:endParaRPr/>
          </a:p>
        </p:txBody>
      </p:sp>
      <p:sp>
        <p:nvSpPr>
          <p:cNvPr id="663" name="Google Shape;663;p30"/>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a:t>
            </a:r>
            <a:endParaRPr/>
          </a:p>
        </p:txBody>
      </p:sp>
      <p:sp>
        <p:nvSpPr>
          <p:cNvPr id="664" name="Google Shape;664;p30"/>
          <p:cNvSpPr txBox="1"/>
          <p:nvPr/>
        </p:nvSpPr>
        <p:spPr>
          <a:xfrm>
            <a:off x="618825" y="2679875"/>
            <a:ext cx="40077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Easy data loading (CSV, Excel, SQL, JSON)</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Powerful tools to clean, filter, and group data</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Supports missing values and datetime types</a:t>
            </a:r>
            <a:endParaRPr sz="1800">
              <a:solidFill>
                <a:schemeClr val="lt1"/>
              </a:solidFill>
              <a:latin typeface="Maven Pro"/>
              <a:ea typeface="Maven Pro"/>
              <a:cs typeface="Maven Pro"/>
              <a:sym typeface="Maven Pro"/>
            </a:endParaRPr>
          </a:p>
        </p:txBody>
      </p:sp>
      <p:pic>
        <p:nvPicPr>
          <p:cNvPr id="665" name="Google Shape;665;p30"/>
          <p:cNvPicPr preferRelativeResize="0"/>
          <p:nvPr/>
        </p:nvPicPr>
        <p:blipFill rotWithShape="1">
          <a:blip r:embed="rId3">
            <a:alphaModFix/>
          </a:blip>
          <a:srcRect b="0" l="3642" r="0" t="0"/>
          <a:stretch/>
        </p:blipFill>
        <p:spPr>
          <a:xfrm>
            <a:off x="4762500" y="2172500"/>
            <a:ext cx="3899700" cy="2119500"/>
          </a:xfrm>
          <a:prstGeom prst="roundRect">
            <a:avLst>
              <a:gd fmla="val 16667" name="adj"/>
            </a:avLst>
          </a:prstGeom>
          <a:noFill/>
          <a:ln>
            <a:noFill/>
          </a:ln>
        </p:spPr>
      </p:pic>
      <p:sp>
        <p:nvSpPr>
          <p:cNvPr id="666" name="Google Shape;666;p30"/>
          <p:cNvSpPr txBox="1"/>
          <p:nvPr/>
        </p:nvSpPr>
        <p:spPr>
          <a:xfrm>
            <a:off x="4833600" y="2263100"/>
            <a:ext cx="3828600" cy="19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import pandas as pd</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df = pd.read_csv("titanic.csv")</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print(df.head())                  # First 5 rows</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print(df["Age"].mean())          # Average age</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print(df.groupby("Sex").Survived.mean())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 Survival rate by gender</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pic>
        <p:nvPicPr>
          <p:cNvPr id="667" name="Google Shape;667;p30"/>
          <p:cNvPicPr preferRelativeResize="0"/>
          <p:nvPr/>
        </p:nvPicPr>
        <p:blipFill>
          <a:blip r:embed="rId4">
            <a:alphaModFix/>
          </a:blip>
          <a:stretch>
            <a:fillRect/>
          </a:stretch>
        </p:blipFill>
        <p:spPr>
          <a:xfrm>
            <a:off x="4957050" y="411663"/>
            <a:ext cx="3362400" cy="13620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1"/>
          <p:cNvSpPr txBox="1"/>
          <p:nvPr>
            <p:ph idx="1" type="body"/>
          </p:nvPr>
        </p:nvSpPr>
        <p:spPr>
          <a:xfrm>
            <a:off x="618825" y="1133538"/>
            <a:ext cx="35343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ata visualization library.</a:t>
            </a:r>
            <a:endParaRPr/>
          </a:p>
          <a:p>
            <a:pPr indent="0" lvl="0" marL="0" rtl="0" algn="l">
              <a:spcBef>
                <a:spcPts val="0"/>
              </a:spcBef>
              <a:spcAft>
                <a:spcPts val="0"/>
              </a:spcAft>
              <a:buNone/>
            </a:pPr>
            <a:r>
              <a:rPr lang="en"/>
              <a:t>It lets you create charts and graphs — just like Excel, but with code.</a:t>
            </a:r>
            <a:endParaRPr/>
          </a:p>
        </p:txBody>
      </p:sp>
      <p:sp>
        <p:nvSpPr>
          <p:cNvPr id="673" name="Google Shape;673;p31"/>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Matplotlib</a:t>
            </a:r>
            <a:endParaRPr/>
          </a:p>
        </p:txBody>
      </p:sp>
      <p:sp>
        <p:nvSpPr>
          <p:cNvPr id="674" name="Google Shape;674;p31"/>
          <p:cNvSpPr txBox="1"/>
          <p:nvPr/>
        </p:nvSpPr>
        <p:spPr>
          <a:xfrm>
            <a:off x="618825" y="2575100"/>
            <a:ext cx="4007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Create custom plots: line charts, bar charts, scatterplots, etc.</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Control every part of your chart — colors, labels, titles, axes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 Base for other libraries like Seaborn and Plotly</a:t>
            </a:r>
            <a:endParaRPr sz="1800">
              <a:solidFill>
                <a:schemeClr val="lt1"/>
              </a:solidFill>
              <a:latin typeface="Maven Pro"/>
              <a:ea typeface="Maven Pro"/>
              <a:cs typeface="Maven Pro"/>
              <a:sym typeface="Maven Pro"/>
            </a:endParaRPr>
          </a:p>
        </p:txBody>
      </p:sp>
      <p:pic>
        <p:nvPicPr>
          <p:cNvPr id="675" name="Google Shape;675;p31"/>
          <p:cNvPicPr preferRelativeResize="0"/>
          <p:nvPr/>
        </p:nvPicPr>
        <p:blipFill rotWithShape="1">
          <a:blip r:embed="rId3">
            <a:alphaModFix/>
          </a:blip>
          <a:srcRect b="0" l="3642" r="0" t="0"/>
          <a:stretch/>
        </p:blipFill>
        <p:spPr>
          <a:xfrm>
            <a:off x="4762500" y="2172500"/>
            <a:ext cx="3899700" cy="2803800"/>
          </a:xfrm>
          <a:prstGeom prst="roundRect">
            <a:avLst>
              <a:gd fmla="val 16667" name="adj"/>
            </a:avLst>
          </a:prstGeom>
          <a:noFill/>
          <a:ln>
            <a:noFill/>
          </a:ln>
        </p:spPr>
      </p:pic>
      <p:sp>
        <p:nvSpPr>
          <p:cNvPr id="676" name="Google Shape;676;p31"/>
          <p:cNvSpPr txBox="1"/>
          <p:nvPr/>
        </p:nvSpPr>
        <p:spPr>
          <a:xfrm>
            <a:off x="4833600" y="2263100"/>
            <a:ext cx="3828600" cy="19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import matplotlib.pyplot as plt</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x = [1, 2, 3, 4]</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y = [10, 20, 25, 30]</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plt.plot(x, y)</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plt.title("Simple Line Plot")</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plt.xlabel("X-axis")</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plt.ylabel("Y-axis")</a:t>
            </a:r>
            <a:endParaRPr>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a:solidFill>
                  <a:schemeClr val="lt1"/>
                </a:solidFill>
                <a:latin typeface="Maven Pro"/>
                <a:ea typeface="Maven Pro"/>
                <a:cs typeface="Maven Pro"/>
                <a:sym typeface="Maven Pro"/>
              </a:rPr>
              <a:t>plt.show()</a:t>
            </a:r>
            <a:endParaRPr>
              <a:solidFill>
                <a:schemeClr val="lt1"/>
              </a:solidFill>
              <a:latin typeface="Maven Pro"/>
              <a:ea typeface="Maven Pro"/>
              <a:cs typeface="Maven Pro"/>
              <a:sym typeface="Maven Pro"/>
            </a:endParaRPr>
          </a:p>
        </p:txBody>
      </p:sp>
      <p:pic>
        <p:nvPicPr>
          <p:cNvPr id="677" name="Google Shape;677;p31"/>
          <p:cNvPicPr preferRelativeResize="0"/>
          <p:nvPr/>
        </p:nvPicPr>
        <p:blipFill rotWithShape="1">
          <a:blip r:embed="rId4">
            <a:alphaModFix/>
          </a:blip>
          <a:srcRect b="7323" l="0" r="0" t="7315"/>
          <a:stretch/>
        </p:blipFill>
        <p:spPr>
          <a:xfrm>
            <a:off x="4957050" y="411663"/>
            <a:ext cx="3362400" cy="13620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