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72" r:id="rId5"/>
    <p:sldId id="273" r:id="rId6"/>
    <p:sldId id="274" r:id="rId7"/>
    <p:sldId id="266" r:id="rId8"/>
    <p:sldId id="267" r:id="rId9"/>
    <p:sldId id="270" r:id="rId10"/>
    <p:sldId id="271" r:id="rId11"/>
    <p:sldId id="275" r:id="rId12"/>
    <p:sldId id="276" r:id="rId13"/>
    <p:sldId id="278" r:id="rId14"/>
    <p:sldId id="277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252EF4"/>
    <a:srgbClr val="1119C3"/>
    <a:srgbClr val="0000FF"/>
    <a:srgbClr val="4472C4"/>
    <a:srgbClr val="0000CD"/>
    <a:srgbClr val="00008B"/>
    <a:srgbClr val="4169E1"/>
    <a:srgbClr val="87CEEB"/>
    <a:srgbClr val="AD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8748" autoAdjust="0"/>
  </p:normalViewPr>
  <p:slideViewPr>
    <p:cSldViewPr snapToGrid="0">
      <p:cViewPr varScale="1">
        <p:scale>
          <a:sx n="75" d="100"/>
          <a:sy n="75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34541-B5EC-4AF9-8A54-3B3B1C558F0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E26DCF-2CA0-4E70-BB5E-E02D62063D21}">
      <dgm:prSet phldrT="[Texte]"/>
      <dgm:spPr/>
      <dgm:t>
        <a:bodyPr/>
        <a:lstStyle/>
        <a:p>
          <a:r>
            <a:rPr lang="fr-FR" dirty="0"/>
            <a:t>Qu'ai-je déjà accompli ?</a:t>
          </a:r>
        </a:p>
      </dgm:t>
    </dgm:pt>
    <dgm:pt modelId="{68CFD17A-5107-40D2-A46C-9AD1B549B5AD}" type="parTrans" cxnId="{A0586D71-657F-44C5-A29D-F651367C4752}">
      <dgm:prSet/>
      <dgm:spPr/>
      <dgm:t>
        <a:bodyPr/>
        <a:lstStyle/>
        <a:p>
          <a:endParaRPr lang="fr-FR"/>
        </a:p>
      </dgm:t>
    </dgm:pt>
    <dgm:pt modelId="{8D3C4A0B-B364-4F27-86EA-D8D58235F2E7}" type="sibTrans" cxnId="{A0586D71-657F-44C5-A29D-F651367C4752}">
      <dgm:prSet/>
      <dgm:spPr/>
      <dgm:t>
        <a:bodyPr/>
        <a:lstStyle/>
        <a:p>
          <a:endParaRPr lang="fr-FR"/>
        </a:p>
      </dgm:t>
    </dgm:pt>
    <dgm:pt modelId="{245D9677-05AF-401E-9752-01FA56C6ED4B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Créer un nouvel adhérent.</a:t>
          </a:r>
        </a:p>
      </dgm:t>
    </dgm:pt>
    <dgm:pt modelId="{DA6CBADE-B582-452B-90B8-1F1576A747C0}" type="parTrans" cxnId="{D011F17A-54C4-4A49-B996-B3A3F759D251}">
      <dgm:prSet/>
      <dgm:spPr/>
      <dgm:t>
        <a:bodyPr/>
        <a:lstStyle/>
        <a:p>
          <a:endParaRPr lang="fr-FR"/>
        </a:p>
      </dgm:t>
    </dgm:pt>
    <dgm:pt modelId="{850CE116-4869-42A4-A294-BC59E879D1A7}" type="sibTrans" cxnId="{D011F17A-54C4-4A49-B996-B3A3F759D251}">
      <dgm:prSet/>
      <dgm:spPr/>
      <dgm:t>
        <a:bodyPr/>
        <a:lstStyle/>
        <a:p>
          <a:endParaRPr lang="fr-FR"/>
        </a:p>
      </dgm:t>
    </dgm:pt>
    <dgm:pt modelId="{1DA27E70-BC3D-4C4D-89A7-A0A4832CF58C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Créer un nouvel contrat.</a:t>
          </a:r>
        </a:p>
      </dgm:t>
    </dgm:pt>
    <dgm:pt modelId="{92DCDC04-996B-40D0-A53D-395A3288DD98}" type="parTrans" cxnId="{F5D6CF47-AB60-4283-826B-26F405A2D204}">
      <dgm:prSet/>
      <dgm:spPr/>
      <dgm:t>
        <a:bodyPr/>
        <a:lstStyle/>
        <a:p>
          <a:endParaRPr lang="fr-FR"/>
        </a:p>
      </dgm:t>
    </dgm:pt>
    <dgm:pt modelId="{9764CDA6-6CC6-4DF3-AC13-2A36D655C050}" type="sibTrans" cxnId="{F5D6CF47-AB60-4283-826B-26F405A2D204}">
      <dgm:prSet/>
      <dgm:spPr/>
      <dgm:t>
        <a:bodyPr/>
        <a:lstStyle/>
        <a:p>
          <a:endParaRPr lang="fr-FR"/>
        </a:p>
      </dgm:t>
    </dgm:pt>
    <dgm:pt modelId="{42258CC4-72CB-4F7E-80E5-450A8B452317}">
      <dgm:prSet phldrT="[Texte]"/>
      <dgm:spPr/>
      <dgm:t>
        <a:bodyPr/>
        <a:lstStyle/>
        <a:p>
          <a:r>
            <a:rPr lang="fr-FR" dirty="0"/>
            <a:t>Quelles étapes restent à franchir pour mon projet ?</a:t>
          </a:r>
        </a:p>
      </dgm:t>
    </dgm:pt>
    <dgm:pt modelId="{5B6F04E3-EB0C-483C-BC78-100A37C1C4BA}" type="parTrans" cxnId="{A9854C75-BFB7-48F0-9F69-0BE978FD28CD}">
      <dgm:prSet/>
      <dgm:spPr/>
      <dgm:t>
        <a:bodyPr/>
        <a:lstStyle/>
        <a:p>
          <a:endParaRPr lang="fr-FR"/>
        </a:p>
      </dgm:t>
    </dgm:pt>
    <dgm:pt modelId="{AC6C2DCA-772C-45BB-9468-15F8C4E1150E}" type="sibTrans" cxnId="{A9854C75-BFB7-48F0-9F69-0BE978FD28CD}">
      <dgm:prSet/>
      <dgm:spPr/>
      <dgm:t>
        <a:bodyPr/>
        <a:lstStyle/>
        <a:p>
          <a:endParaRPr lang="fr-FR"/>
        </a:p>
      </dgm:t>
    </dgm:pt>
    <dgm:pt modelId="{BF4342AC-CE09-4E2C-A8D8-916B49CDD463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Ajouter l'intelligence artificielle à l'automatisation.</a:t>
          </a:r>
        </a:p>
      </dgm:t>
    </dgm:pt>
    <dgm:pt modelId="{8094C188-47D8-4B55-8E2E-76B5535410C8}" type="parTrans" cxnId="{E82D4A75-FB57-45C5-9BE7-2BF66C0510B2}">
      <dgm:prSet/>
      <dgm:spPr/>
      <dgm:t>
        <a:bodyPr/>
        <a:lstStyle/>
        <a:p>
          <a:endParaRPr lang="fr-FR"/>
        </a:p>
      </dgm:t>
    </dgm:pt>
    <dgm:pt modelId="{9F029B23-3A37-4FFE-8FEC-4F8B7FB5DF86}" type="sibTrans" cxnId="{E82D4A75-FB57-45C5-9BE7-2BF66C0510B2}">
      <dgm:prSet/>
      <dgm:spPr/>
      <dgm:t>
        <a:bodyPr/>
        <a:lstStyle/>
        <a:p>
          <a:endParaRPr lang="fr-FR"/>
        </a:p>
      </dgm:t>
    </dgm:pt>
    <dgm:pt modelId="{6D2F289D-C93E-4A86-A6D2-C300E4872FE3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L'utilisation de Docker dans Trinita.</a:t>
          </a:r>
        </a:p>
      </dgm:t>
    </dgm:pt>
    <dgm:pt modelId="{FEF58DBA-F99B-46A4-90CC-86FF909A8548}" type="parTrans" cxnId="{CB623058-6686-452E-96EB-355E0A9DCF82}">
      <dgm:prSet/>
      <dgm:spPr/>
      <dgm:t>
        <a:bodyPr/>
        <a:lstStyle/>
        <a:p>
          <a:endParaRPr lang="fr-FR"/>
        </a:p>
      </dgm:t>
    </dgm:pt>
    <dgm:pt modelId="{B0636EC7-35B2-47A7-9F0E-21DF1CAB83CA}" type="sibTrans" cxnId="{CB623058-6686-452E-96EB-355E0A9DCF82}">
      <dgm:prSet/>
      <dgm:spPr/>
      <dgm:t>
        <a:bodyPr/>
        <a:lstStyle/>
        <a:p>
          <a:endParaRPr lang="fr-FR"/>
        </a:p>
      </dgm:t>
    </dgm:pt>
    <dgm:pt modelId="{963CEB3D-F068-4974-94CD-07B9B93164D1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Ajouter les résultats au fichier Excel.</a:t>
          </a:r>
        </a:p>
      </dgm:t>
    </dgm:pt>
    <dgm:pt modelId="{CA7BCE25-40F8-4803-8BB0-8BBCBCAA42E6}" type="parTrans" cxnId="{1F1D7AA7-5F60-4A4E-A26D-D3B9641B4997}">
      <dgm:prSet/>
      <dgm:spPr/>
      <dgm:t>
        <a:bodyPr/>
        <a:lstStyle/>
        <a:p>
          <a:endParaRPr lang="fr-FR"/>
        </a:p>
      </dgm:t>
    </dgm:pt>
    <dgm:pt modelId="{066E9F8E-32C0-49AA-86EB-9D3C5BB39BCF}" type="sibTrans" cxnId="{1F1D7AA7-5F60-4A4E-A26D-D3B9641B4997}">
      <dgm:prSet/>
      <dgm:spPr/>
      <dgm:t>
        <a:bodyPr/>
        <a:lstStyle/>
        <a:p>
          <a:endParaRPr lang="fr-FR"/>
        </a:p>
      </dgm:t>
    </dgm:pt>
    <dgm:pt modelId="{7D6094C2-9B66-44C1-ACFC-5164402F14B8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Comparer les différents soldes.</a:t>
          </a:r>
        </a:p>
      </dgm:t>
    </dgm:pt>
    <dgm:pt modelId="{FB79D859-9AAF-4569-A289-3703D8BF2842}" type="parTrans" cxnId="{F1764B66-5A14-41B3-BB48-2303C4707737}">
      <dgm:prSet/>
      <dgm:spPr/>
      <dgm:t>
        <a:bodyPr/>
        <a:lstStyle/>
        <a:p>
          <a:endParaRPr lang="fr-FR"/>
        </a:p>
      </dgm:t>
    </dgm:pt>
    <dgm:pt modelId="{0C57FA4D-7EF0-473A-82D9-D5B28C816FFC}" type="sibTrans" cxnId="{F1764B66-5A14-41B3-BB48-2303C4707737}">
      <dgm:prSet/>
      <dgm:spPr/>
      <dgm:t>
        <a:bodyPr/>
        <a:lstStyle/>
        <a:p>
          <a:endParaRPr lang="fr-FR"/>
        </a:p>
      </dgm:t>
    </dgm:pt>
    <dgm:pt modelId="{8BB30605-5256-497B-AAD7-18AACCAAA1BD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Capturer l'écran à chaque étape.</a:t>
          </a:r>
        </a:p>
      </dgm:t>
    </dgm:pt>
    <dgm:pt modelId="{53AFC735-0F6B-4972-B807-4D9D757D3B13}" type="parTrans" cxnId="{4FE31BB2-BD3B-4C9A-A3CF-D18543C226B0}">
      <dgm:prSet/>
      <dgm:spPr/>
      <dgm:t>
        <a:bodyPr/>
        <a:lstStyle/>
        <a:p>
          <a:endParaRPr lang="fr-FR"/>
        </a:p>
      </dgm:t>
    </dgm:pt>
    <dgm:pt modelId="{0B532A23-C441-42BD-88D8-612E792B9F9B}" type="sibTrans" cxnId="{4FE31BB2-BD3B-4C9A-A3CF-D18543C226B0}">
      <dgm:prSet/>
      <dgm:spPr/>
      <dgm:t>
        <a:bodyPr/>
        <a:lstStyle/>
        <a:p>
          <a:endParaRPr lang="fr-FR"/>
        </a:p>
      </dgm:t>
    </dgm:pt>
    <dgm:pt modelId="{412B29D9-703A-4246-8344-172FC11DD4B9}">
      <dgm:prSet phldrT="[Texte]" custT="1"/>
      <dgm:spPr/>
      <dgm:t>
        <a:bodyPr/>
        <a:lstStyle/>
        <a:p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F3FB71-48B9-498B-BE14-BFA5110AA458}" type="parTrans" cxnId="{627E0D81-5D7D-4D0C-8402-D1EA8327DE4B}">
      <dgm:prSet/>
      <dgm:spPr/>
      <dgm:t>
        <a:bodyPr/>
        <a:lstStyle/>
        <a:p>
          <a:endParaRPr lang="fr-FR"/>
        </a:p>
      </dgm:t>
    </dgm:pt>
    <dgm:pt modelId="{183E4C6D-DC9F-4706-A27D-AD972DDE7D71}" type="sibTrans" cxnId="{627E0D81-5D7D-4D0C-8402-D1EA8327DE4B}">
      <dgm:prSet/>
      <dgm:spPr/>
      <dgm:t>
        <a:bodyPr/>
        <a:lstStyle/>
        <a:p>
          <a:endParaRPr lang="fr-FR"/>
        </a:p>
      </dgm:t>
    </dgm:pt>
    <dgm:pt modelId="{82A21132-6146-43BF-BA05-FCEA4188BC63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Réaliser un rapport pour chaque scénario.</a:t>
          </a:r>
        </a:p>
      </dgm:t>
    </dgm:pt>
    <dgm:pt modelId="{C31EB7BA-AD5C-4520-B231-348D0F2C67B6}" type="parTrans" cxnId="{416CE96B-3715-4256-A23D-C15B2255C9FC}">
      <dgm:prSet/>
      <dgm:spPr/>
      <dgm:t>
        <a:bodyPr/>
        <a:lstStyle/>
        <a:p>
          <a:endParaRPr lang="fr-FR"/>
        </a:p>
      </dgm:t>
    </dgm:pt>
    <dgm:pt modelId="{DD4E711C-8DF0-4504-BC2C-8E1227CDDF1A}" type="sibTrans" cxnId="{416CE96B-3715-4256-A23D-C15B2255C9FC}">
      <dgm:prSet/>
      <dgm:spPr/>
      <dgm:t>
        <a:bodyPr/>
        <a:lstStyle/>
        <a:p>
          <a:endParaRPr lang="fr-FR"/>
        </a:p>
      </dgm:t>
    </dgm:pt>
    <dgm:pt modelId="{1A531A10-3B96-40BE-803C-29177E2D557F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Envoyer les rapports par email</a:t>
          </a:r>
        </a:p>
      </dgm:t>
    </dgm:pt>
    <dgm:pt modelId="{6C05EE36-A9FE-443E-AF86-2F103B2704A2}" type="parTrans" cxnId="{BC51A140-B140-4412-A98E-662D70BBE6E2}">
      <dgm:prSet/>
      <dgm:spPr/>
      <dgm:t>
        <a:bodyPr/>
        <a:lstStyle/>
        <a:p>
          <a:endParaRPr lang="fr-FR"/>
        </a:p>
      </dgm:t>
    </dgm:pt>
    <dgm:pt modelId="{8AF1877F-27BC-4EFA-BFF6-DB98BFE406CF}" type="sibTrans" cxnId="{BC51A140-B140-4412-A98E-662D70BBE6E2}">
      <dgm:prSet/>
      <dgm:spPr/>
      <dgm:t>
        <a:bodyPr/>
        <a:lstStyle/>
        <a:p>
          <a:endParaRPr lang="fr-FR"/>
        </a:p>
      </dgm:t>
    </dgm:pt>
    <dgm:pt modelId="{19431745-BA51-4843-B929-29F9887D383F}">
      <dgm:prSet phldrT="[Texte]" custT="1"/>
      <dgm:spPr/>
      <dgm:t>
        <a:bodyPr/>
        <a:lstStyle/>
        <a:p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B96F29-B049-4250-895F-3582A99B4DE3}" type="parTrans" cxnId="{935F779F-9BAC-480B-ABFA-6DC4C37AE0B3}">
      <dgm:prSet/>
      <dgm:spPr/>
      <dgm:t>
        <a:bodyPr/>
        <a:lstStyle/>
        <a:p>
          <a:endParaRPr lang="fr-FR"/>
        </a:p>
      </dgm:t>
    </dgm:pt>
    <dgm:pt modelId="{47D42160-E806-4FE6-8633-8E1FB4902ED5}" type="sibTrans" cxnId="{935F779F-9BAC-480B-ABFA-6DC4C37AE0B3}">
      <dgm:prSet/>
      <dgm:spPr/>
      <dgm:t>
        <a:bodyPr/>
        <a:lstStyle/>
        <a:p>
          <a:endParaRPr lang="fr-FR"/>
        </a:p>
      </dgm:t>
    </dgm:pt>
    <dgm:pt modelId="{C044301B-2A77-4401-9270-B3E2737AEA69}">
      <dgm:prSet phldrT="[Texte]" custT="1"/>
      <dgm:spPr/>
      <dgm:t>
        <a:bodyPr/>
        <a:lstStyle/>
        <a:p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43741A-E6FB-416D-B2FA-CA466D98C198}" type="parTrans" cxnId="{845787CF-F9A5-4431-81B9-0C564846080F}">
      <dgm:prSet/>
      <dgm:spPr/>
      <dgm:t>
        <a:bodyPr/>
        <a:lstStyle/>
        <a:p>
          <a:endParaRPr lang="fr-FR"/>
        </a:p>
      </dgm:t>
    </dgm:pt>
    <dgm:pt modelId="{08CCFDC9-1D9C-49B3-85B4-73BB45CE4C3A}" type="sibTrans" cxnId="{845787CF-F9A5-4431-81B9-0C564846080F}">
      <dgm:prSet/>
      <dgm:spPr/>
      <dgm:t>
        <a:bodyPr/>
        <a:lstStyle/>
        <a:p>
          <a:endParaRPr lang="fr-FR"/>
        </a:p>
      </dgm:t>
    </dgm:pt>
    <dgm:pt modelId="{37401065-9050-45FF-BB2A-156878829A52}">
      <dgm:prSet phldrT="[Texte]" custT="1"/>
      <dgm:spPr/>
      <dgm:t>
        <a:bodyPr/>
        <a:lstStyle/>
        <a:p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83DD98-EBC6-4FD1-940D-7F04F7D8C442}" type="parTrans" cxnId="{96450910-675F-41CB-87B6-70B648F9D31D}">
      <dgm:prSet/>
      <dgm:spPr/>
      <dgm:t>
        <a:bodyPr/>
        <a:lstStyle/>
        <a:p>
          <a:endParaRPr lang="fr-FR"/>
        </a:p>
      </dgm:t>
    </dgm:pt>
    <dgm:pt modelId="{51601417-812E-4466-A12F-33FFE689F4CE}" type="sibTrans" cxnId="{96450910-675F-41CB-87B6-70B648F9D31D}">
      <dgm:prSet/>
      <dgm:spPr/>
      <dgm:t>
        <a:bodyPr/>
        <a:lstStyle/>
        <a:p>
          <a:endParaRPr lang="fr-FR"/>
        </a:p>
      </dgm:t>
    </dgm:pt>
    <dgm:pt modelId="{04E71D13-1968-49E1-9D9C-28C0C7BCC579}">
      <dgm:prSet phldrT="[Texte]" custT="1"/>
      <dgm:spPr/>
      <dgm:t>
        <a:bodyPr/>
        <a:lstStyle/>
        <a:p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F299E2-7B5A-4B05-9DC2-93F90E9BA621}" type="parTrans" cxnId="{B4568ACC-78CA-46C6-861E-38E9284915B7}">
      <dgm:prSet/>
      <dgm:spPr/>
      <dgm:t>
        <a:bodyPr/>
        <a:lstStyle/>
        <a:p>
          <a:endParaRPr lang="fr-FR"/>
        </a:p>
      </dgm:t>
    </dgm:pt>
    <dgm:pt modelId="{20D5A829-9D8E-4E76-B420-9CD9F2F19BB9}" type="sibTrans" cxnId="{B4568ACC-78CA-46C6-861E-38E9284915B7}">
      <dgm:prSet/>
      <dgm:spPr/>
      <dgm:t>
        <a:bodyPr/>
        <a:lstStyle/>
        <a:p>
          <a:endParaRPr lang="fr-FR"/>
        </a:p>
      </dgm:t>
    </dgm:pt>
    <dgm:pt modelId="{8C2F19F0-B2AF-4BC6-A8A1-FDF7DC2376E7}">
      <dgm:prSet phldrT="[Texte]" custT="1"/>
      <dgm:spPr/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Lancer plusieurs scénarios </a:t>
          </a:r>
          <a:r>
            <a:rPr lang="fr-FR" sz="2400" b="0" i="0" dirty="0"/>
            <a:t>simultanément</a:t>
          </a:r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C997EFC-B6A8-4F70-B999-118FD91B70E8}" type="parTrans" cxnId="{34ED0E6B-4010-44D4-8BCB-D34CC7990EEF}">
      <dgm:prSet/>
      <dgm:spPr/>
    </dgm:pt>
    <dgm:pt modelId="{5E7BBCFA-8DB1-43D6-AA3E-2A63A21B3157}" type="sibTrans" cxnId="{34ED0E6B-4010-44D4-8BCB-D34CC7990EEF}">
      <dgm:prSet/>
      <dgm:spPr/>
    </dgm:pt>
    <dgm:pt modelId="{963C00A3-4A52-46F9-B605-5212BEE33BD8}" type="pres">
      <dgm:prSet presAssocID="{B3034541-B5EC-4AF9-8A54-3B3B1C558F09}" presName="Name0" presStyleCnt="0">
        <dgm:presLayoutVars>
          <dgm:dir/>
          <dgm:animLvl val="lvl"/>
          <dgm:resizeHandles val="exact"/>
        </dgm:presLayoutVars>
      </dgm:prSet>
      <dgm:spPr/>
    </dgm:pt>
    <dgm:pt modelId="{C292DFD7-E75D-4FFA-8B0F-6E969A966594}" type="pres">
      <dgm:prSet presAssocID="{93E26DCF-2CA0-4E70-BB5E-E02D62063D21}" presName="composite" presStyleCnt="0"/>
      <dgm:spPr/>
    </dgm:pt>
    <dgm:pt modelId="{A0A6E414-E7DA-47DE-B669-81061D6C9C84}" type="pres">
      <dgm:prSet presAssocID="{93E26DCF-2CA0-4E70-BB5E-E02D62063D21}" presName="parTx" presStyleLbl="alignNode1" presStyleIdx="0" presStyleCnt="2" custScaleX="103352" custScaleY="95327">
        <dgm:presLayoutVars>
          <dgm:chMax val="0"/>
          <dgm:chPref val="0"/>
          <dgm:bulletEnabled val="1"/>
        </dgm:presLayoutVars>
      </dgm:prSet>
      <dgm:spPr/>
    </dgm:pt>
    <dgm:pt modelId="{B65C413B-BE12-41A8-82D1-B7FB6112B9A4}" type="pres">
      <dgm:prSet presAssocID="{93E26DCF-2CA0-4E70-BB5E-E02D62063D21}" presName="desTx" presStyleLbl="alignAccFollowNode1" presStyleIdx="0" presStyleCnt="2" custScaleX="103935">
        <dgm:presLayoutVars>
          <dgm:bulletEnabled val="1"/>
        </dgm:presLayoutVars>
      </dgm:prSet>
      <dgm:spPr/>
    </dgm:pt>
    <dgm:pt modelId="{D998FA6B-D3F0-4056-B7C0-623504B08203}" type="pres">
      <dgm:prSet presAssocID="{8D3C4A0B-B364-4F27-86EA-D8D58235F2E7}" presName="space" presStyleCnt="0"/>
      <dgm:spPr/>
    </dgm:pt>
    <dgm:pt modelId="{36244EBC-AE06-4822-BFA3-AAB57106ABE2}" type="pres">
      <dgm:prSet presAssocID="{42258CC4-72CB-4F7E-80E5-450A8B452317}" presName="composite" presStyleCnt="0"/>
      <dgm:spPr/>
    </dgm:pt>
    <dgm:pt modelId="{E584E255-D1B9-4494-A8A2-8739CA6DBE0B}" type="pres">
      <dgm:prSet presAssocID="{42258CC4-72CB-4F7E-80E5-450A8B45231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F26B301-1904-4CC2-8553-058C61C0CD03}" type="pres">
      <dgm:prSet presAssocID="{42258CC4-72CB-4F7E-80E5-450A8B4523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AEFA302-E3C0-4712-8334-7628E0B94B6F}" type="presOf" srcId="{37401065-9050-45FF-BB2A-156878829A52}" destId="{4F26B301-1904-4CC2-8553-058C61C0CD03}" srcOrd="0" destOrd="2" presId="urn:microsoft.com/office/officeart/2005/8/layout/hList1"/>
    <dgm:cxn modelId="{96450910-675F-41CB-87B6-70B648F9D31D}" srcId="{42258CC4-72CB-4F7E-80E5-450A8B452317}" destId="{37401065-9050-45FF-BB2A-156878829A52}" srcOrd="2" destOrd="0" parTransId="{0383DD98-EBC6-4FD1-940D-7F04F7D8C442}" sibTransId="{51601417-812E-4466-A12F-33FFE689F4CE}"/>
    <dgm:cxn modelId="{D1FB7A1F-7059-4D2E-B93C-62470D1E9BAD}" type="presOf" srcId="{8C2F19F0-B2AF-4BC6-A8A1-FDF7DC2376E7}" destId="{B65C413B-BE12-41A8-82D1-B7FB6112B9A4}" srcOrd="0" destOrd="4" presId="urn:microsoft.com/office/officeart/2005/8/layout/hList1"/>
    <dgm:cxn modelId="{5BCB9823-3F6C-4E52-B0C7-E1203D5D9BE4}" type="presOf" srcId="{19431745-BA51-4843-B929-29F9887D383F}" destId="{4F26B301-1904-4CC2-8553-058C61C0CD03}" srcOrd="0" destOrd="0" presId="urn:microsoft.com/office/officeart/2005/8/layout/hList1"/>
    <dgm:cxn modelId="{2A702235-E8EE-4AD2-8BD5-85917078F79A}" type="presOf" srcId="{BF4342AC-CE09-4E2C-A8D8-916B49CDD463}" destId="{4F26B301-1904-4CC2-8553-058C61C0CD03}" srcOrd="0" destOrd="3" presId="urn:microsoft.com/office/officeart/2005/8/layout/hList1"/>
    <dgm:cxn modelId="{BC51A140-B140-4412-A98E-662D70BBE6E2}" srcId="{93E26DCF-2CA0-4E70-BB5E-E02D62063D21}" destId="{1A531A10-3B96-40BE-803C-29177E2D557F}" srcOrd="7" destOrd="0" parTransId="{6C05EE36-A9FE-443E-AF86-2F103B2704A2}" sibTransId="{8AF1877F-27BC-4EFA-BFF6-DB98BFE406CF}"/>
    <dgm:cxn modelId="{471BF35D-5BD6-4E3B-882D-28B6B686E3AA}" type="presOf" srcId="{7D6094C2-9B66-44C1-ACFC-5164402F14B8}" destId="{B65C413B-BE12-41A8-82D1-B7FB6112B9A4}" srcOrd="0" destOrd="3" presId="urn:microsoft.com/office/officeart/2005/8/layout/hList1"/>
    <dgm:cxn modelId="{D670C164-C278-4027-81B6-2D518D2DCBE7}" type="presOf" srcId="{42258CC4-72CB-4F7E-80E5-450A8B452317}" destId="{E584E255-D1B9-4494-A8A2-8739CA6DBE0B}" srcOrd="0" destOrd="0" presId="urn:microsoft.com/office/officeart/2005/8/layout/hList1"/>
    <dgm:cxn modelId="{F1764B66-5A14-41B3-BB48-2303C4707737}" srcId="{93E26DCF-2CA0-4E70-BB5E-E02D62063D21}" destId="{7D6094C2-9B66-44C1-ACFC-5164402F14B8}" srcOrd="3" destOrd="0" parTransId="{FB79D859-9AAF-4569-A289-3703D8BF2842}" sibTransId="{0C57FA4D-7EF0-473A-82D9-D5B28C816FFC}"/>
    <dgm:cxn modelId="{F5D6CF47-AB60-4283-826B-26F405A2D204}" srcId="{93E26DCF-2CA0-4E70-BB5E-E02D62063D21}" destId="{1DA27E70-BC3D-4C4D-89A7-A0A4832CF58C}" srcOrd="1" destOrd="0" parTransId="{92DCDC04-996B-40D0-A53D-395A3288DD98}" sibTransId="{9764CDA6-6CC6-4DF3-AC13-2A36D655C050}"/>
    <dgm:cxn modelId="{34ED0E6B-4010-44D4-8BCB-D34CC7990EEF}" srcId="{93E26DCF-2CA0-4E70-BB5E-E02D62063D21}" destId="{8C2F19F0-B2AF-4BC6-A8A1-FDF7DC2376E7}" srcOrd="4" destOrd="0" parTransId="{AC997EFC-B6A8-4F70-B999-118FD91B70E8}" sibTransId="{5E7BBCFA-8DB1-43D6-AA3E-2A63A21B3157}"/>
    <dgm:cxn modelId="{CF33B06B-4DB5-41A0-9F20-822B52F3D829}" type="presOf" srcId="{04E71D13-1968-49E1-9D9C-28C0C7BCC579}" destId="{4F26B301-1904-4CC2-8553-058C61C0CD03}" srcOrd="0" destOrd="4" presId="urn:microsoft.com/office/officeart/2005/8/layout/hList1"/>
    <dgm:cxn modelId="{416CE96B-3715-4256-A23D-C15B2255C9FC}" srcId="{93E26DCF-2CA0-4E70-BB5E-E02D62063D21}" destId="{82A21132-6146-43BF-BA05-FCEA4188BC63}" srcOrd="6" destOrd="0" parTransId="{C31EB7BA-AD5C-4520-B231-348D0F2C67B6}" sibTransId="{DD4E711C-8DF0-4504-BC2C-8E1227CDDF1A}"/>
    <dgm:cxn modelId="{0395C46E-04A0-4666-B83D-AE5EDF537E19}" type="presOf" srcId="{1DA27E70-BC3D-4C4D-89A7-A0A4832CF58C}" destId="{B65C413B-BE12-41A8-82D1-B7FB6112B9A4}" srcOrd="0" destOrd="1" presId="urn:microsoft.com/office/officeart/2005/8/layout/hList1"/>
    <dgm:cxn modelId="{4D15F64F-99E9-45EE-9B07-A90CBE09A0B1}" type="presOf" srcId="{6D2F289D-C93E-4A86-A6D2-C300E4872FE3}" destId="{4F26B301-1904-4CC2-8553-058C61C0CD03}" srcOrd="0" destOrd="5" presId="urn:microsoft.com/office/officeart/2005/8/layout/hList1"/>
    <dgm:cxn modelId="{A0586D71-657F-44C5-A29D-F651367C4752}" srcId="{B3034541-B5EC-4AF9-8A54-3B3B1C558F09}" destId="{93E26DCF-2CA0-4E70-BB5E-E02D62063D21}" srcOrd="0" destOrd="0" parTransId="{68CFD17A-5107-40D2-A46C-9AD1B549B5AD}" sibTransId="{8D3C4A0B-B364-4F27-86EA-D8D58235F2E7}"/>
    <dgm:cxn modelId="{E82D4A75-FB57-45C5-9BE7-2BF66C0510B2}" srcId="{42258CC4-72CB-4F7E-80E5-450A8B452317}" destId="{BF4342AC-CE09-4E2C-A8D8-916B49CDD463}" srcOrd="3" destOrd="0" parTransId="{8094C188-47D8-4B55-8E2E-76B5535410C8}" sibTransId="{9F029B23-3A37-4FFE-8FEC-4F8B7FB5DF86}"/>
    <dgm:cxn modelId="{A9854C75-BFB7-48F0-9F69-0BE978FD28CD}" srcId="{B3034541-B5EC-4AF9-8A54-3B3B1C558F09}" destId="{42258CC4-72CB-4F7E-80E5-450A8B452317}" srcOrd="1" destOrd="0" parTransId="{5B6F04E3-EB0C-483C-BC78-100A37C1C4BA}" sibTransId="{AC6C2DCA-772C-45BB-9468-15F8C4E1150E}"/>
    <dgm:cxn modelId="{CB623058-6686-452E-96EB-355E0A9DCF82}" srcId="{42258CC4-72CB-4F7E-80E5-450A8B452317}" destId="{6D2F289D-C93E-4A86-A6D2-C300E4872FE3}" srcOrd="5" destOrd="0" parTransId="{FEF58DBA-F99B-46A4-90CC-86FF909A8548}" sibTransId="{B0636EC7-35B2-47A7-9F0E-21DF1CAB83CA}"/>
    <dgm:cxn modelId="{D011F17A-54C4-4A49-B996-B3A3F759D251}" srcId="{93E26DCF-2CA0-4E70-BB5E-E02D62063D21}" destId="{245D9677-05AF-401E-9752-01FA56C6ED4B}" srcOrd="0" destOrd="0" parTransId="{DA6CBADE-B582-452B-90B8-1F1576A747C0}" sibTransId="{850CE116-4869-42A4-A294-BC59E879D1A7}"/>
    <dgm:cxn modelId="{627E0D81-5D7D-4D0C-8402-D1EA8327DE4B}" srcId="{93E26DCF-2CA0-4E70-BB5E-E02D62063D21}" destId="{412B29D9-703A-4246-8344-172FC11DD4B9}" srcOrd="8" destOrd="0" parTransId="{CFF3FB71-48B9-498B-BE14-BFA5110AA458}" sibTransId="{183E4C6D-DC9F-4706-A27D-AD972DDE7D71}"/>
    <dgm:cxn modelId="{BD39CE83-CBCA-411C-8D82-FCD8D724353D}" type="presOf" srcId="{412B29D9-703A-4246-8344-172FC11DD4B9}" destId="{B65C413B-BE12-41A8-82D1-B7FB6112B9A4}" srcOrd="0" destOrd="8" presId="urn:microsoft.com/office/officeart/2005/8/layout/hList1"/>
    <dgm:cxn modelId="{46BE6591-352B-4246-AFB3-E5E89A26CFF4}" type="presOf" srcId="{B3034541-B5EC-4AF9-8A54-3B3B1C558F09}" destId="{963C00A3-4A52-46F9-B605-5212BEE33BD8}" srcOrd="0" destOrd="0" presId="urn:microsoft.com/office/officeart/2005/8/layout/hList1"/>
    <dgm:cxn modelId="{935F779F-9BAC-480B-ABFA-6DC4C37AE0B3}" srcId="{42258CC4-72CB-4F7E-80E5-450A8B452317}" destId="{19431745-BA51-4843-B929-29F9887D383F}" srcOrd="0" destOrd="0" parTransId="{52B96F29-B049-4250-895F-3582A99B4DE3}" sibTransId="{47D42160-E806-4FE6-8633-8E1FB4902ED5}"/>
    <dgm:cxn modelId="{8E8FD1A2-5557-4EEE-9D40-6A60EF727A9B}" type="presOf" srcId="{8BB30605-5256-497B-AAD7-18AACCAAA1BD}" destId="{B65C413B-BE12-41A8-82D1-B7FB6112B9A4}" srcOrd="0" destOrd="5" presId="urn:microsoft.com/office/officeart/2005/8/layout/hList1"/>
    <dgm:cxn modelId="{27D18AA3-6191-46D3-AA72-A42771BF5A4C}" type="presOf" srcId="{C044301B-2A77-4401-9270-B3E2737AEA69}" destId="{4F26B301-1904-4CC2-8553-058C61C0CD03}" srcOrd="0" destOrd="1" presId="urn:microsoft.com/office/officeart/2005/8/layout/hList1"/>
    <dgm:cxn modelId="{892F21A6-74B7-4ABD-8F21-AC46DB6E0D62}" type="presOf" srcId="{1A531A10-3B96-40BE-803C-29177E2D557F}" destId="{B65C413B-BE12-41A8-82D1-B7FB6112B9A4}" srcOrd="0" destOrd="7" presId="urn:microsoft.com/office/officeart/2005/8/layout/hList1"/>
    <dgm:cxn modelId="{1F1D7AA7-5F60-4A4E-A26D-D3B9641B4997}" srcId="{93E26DCF-2CA0-4E70-BB5E-E02D62063D21}" destId="{963CEB3D-F068-4974-94CD-07B9B93164D1}" srcOrd="2" destOrd="0" parTransId="{CA7BCE25-40F8-4803-8BB0-8BBCBCAA42E6}" sibTransId="{066E9F8E-32C0-49AA-86EB-9D3C5BB39BCF}"/>
    <dgm:cxn modelId="{4FE31BB2-BD3B-4C9A-A3CF-D18543C226B0}" srcId="{93E26DCF-2CA0-4E70-BB5E-E02D62063D21}" destId="{8BB30605-5256-497B-AAD7-18AACCAAA1BD}" srcOrd="5" destOrd="0" parTransId="{53AFC735-0F6B-4972-B807-4D9D757D3B13}" sibTransId="{0B532A23-C441-42BD-88D8-612E792B9F9B}"/>
    <dgm:cxn modelId="{460989BA-4C05-4B2F-8BB8-D1101517D0A3}" type="presOf" srcId="{93E26DCF-2CA0-4E70-BB5E-E02D62063D21}" destId="{A0A6E414-E7DA-47DE-B669-81061D6C9C84}" srcOrd="0" destOrd="0" presId="urn:microsoft.com/office/officeart/2005/8/layout/hList1"/>
    <dgm:cxn modelId="{B4568ACC-78CA-46C6-861E-38E9284915B7}" srcId="{42258CC4-72CB-4F7E-80E5-450A8B452317}" destId="{04E71D13-1968-49E1-9D9C-28C0C7BCC579}" srcOrd="4" destOrd="0" parTransId="{C5F299E2-7B5A-4B05-9DC2-93F90E9BA621}" sibTransId="{20D5A829-9D8E-4E76-B420-9CD9F2F19BB9}"/>
    <dgm:cxn modelId="{845787CF-F9A5-4431-81B9-0C564846080F}" srcId="{42258CC4-72CB-4F7E-80E5-450A8B452317}" destId="{C044301B-2A77-4401-9270-B3E2737AEA69}" srcOrd="1" destOrd="0" parTransId="{8943741A-E6FB-416D-B2FA-CA466D98C198}" sibTransId="{08CCFDC9-1D9C-49B3-85B4-73BB45CE4C3A}"/>
    <dgm:cxn modelId="{0C8CD8D4-6D8B-4992-87E3-1F2CA0780226}" type="presOf" srcId="{245D9677-05AF-401E-9752-01FA56C6ED4B}" destId="{B65C413B-BE12-41A8-82D1-B7FB6112B9A4}" srcOrd="0" destOrd="0" presId="urn:microsoft.com/office/officeart/2005/8/layout/hList1"/>
    <dgm:cxn modelId="{D1778CE4-D356-427F-A8B5-E35121A35751}" type="presOf" srcId="{963CEB3D-F068-4974-94CD-07B9B93164D1}" destId="{B65C413B-BE12-41A8-82D1-B7FB6112B9A4}" srcOrd="0" destOrd="2" presId="urn:microsoft.com/office/officeart/2005/8/layout/hList1"/>
    <dgm:cxn modelId="{F608B3FC-AC5F-4B1C-8067-07A0732D206C}" type="presOf" srcId="{82A21132-6146-43BF-BA05-FCEA4188BC63}" destId="{B65C413B-BE12-41A8-82D1-B7FB6112B9A4}" srcOrd="0" destOrd="6" presId="urn:microsoft.com/office/officeart/2005/8/layout/hList1"/>
    <dgm:cxn modelId="{7C8BF3B3-2230-4F3F-AF84-0FC34C2455BE}" type="presParOf" srcId="{963C00A3-4A52-46F9-B605-5212BEE33BD8}" destId="{C292DFD7-E75D-4FFA-8B0F-6E969A966594}" srcOrd="0" destOrd="0" presId="urn:microsoft.com/office/officeart/2005/8/layout/hList1"/>
    <dgm:cxn modelId="{8CB1572A-8CF2-4EA1-B411-F3C206271BB4}" type="presParOf" srcId="{C292DFD7-E75D-4FFA-8B0F-6E969A966594}" destId="{A0A6E414-E7DA-47DE-B669-81061D6C9C84}" srcOrd="0" destOrd="0" presId="urn:microsoft.com/office/officeart/2005/8/layout/hList1"/>
    <dgm:cxn modelId="{0E31EA6A-465E-446B-A297-0173E38A2674}" type="presParOf" srcId="{C292DFD7-E75D-4FFA-8B0F-6E969A966594}" destId="{B65C413B-BE12-41A8-82D1-B7FB6112B9A4}" srcOrd="1" destOrd="0" presId="urn:microsoft.com/office/officeart/2005/8/layout/hList1"/>
    <dgm:cxn modelId="{E833B5BA-7039-4859-B69F-EA3ACEA31D05}" type="presParOf" srcId="{963C00A3-4A52-46F9-B605-5212BEE33BD8}" destId="{D998FA6B-D3F0-4056-B7C0-623504B08203}" srcOrd="1" destOrd="0" presId="urn:microsoft.com/office/officeart/2005/8/layout/hList1"/>
    <dgm:cxn modelId="{9CB8A782-BAFA-4207-A282-E5213E6A10A0}" type="presParOf" srcId="{963C00A3-4A52-46F9-B605-5212BEE33BD8}" destId="{36244EBC-AE06-4822-BFA3-AAB57106ABE2}" srcOrd="2" destOrd="0" presId="urn:microsoft.com/office/officeart/2005/8/layout/hList1"/>
    <dgm:cxn modelId="{81FEFF28-0C98-4138-BA5A-5D5C6B0039F7}" type="presParOf" srcId="{36244EBC-AE06-4822-BFA3-AAB57106ABE2}" destId="{E584E255-D1B9-4494-A8A2-8739CA6DBE0B}" srcOrd="0" destOrd="0" presId="urn:microsoft.com/office/officeart/2005/8/layout/hList1"/>
    <dgm:cxn modelId="{A2F19EDD-5F28-47EA-A09E-9A9AC1045ACF}" type="presParOf" srcId="{36244EBC-AE06-4822-BFA3-AAB57106ABE2}" destId="{4F26B301-1904-4CC2-8553-058C61C0CD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6E414-E7DA-47DE-B669-81061D6C9C84}">
      <dsp:nvSpPr>
        <dsp:cNvPr id="0" name=""/>
        <dsp:cNvSpPr/>
      </dsp:nvSpPr>
      <dsp:spPr>
        <a:xfrm>
          <a:off x="20277" y="52732"/>
          <a:ext cx="5571026" cy="898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Qu'ai-je déjà accompli ?</a:t>
          </a:r>
        </a:p>
      </dsp:txBody>
      <dsp:txXfrm>
        <a:off x="20277" y="52732"/>
        <a:ext cx="5571026" cy="898211"/>
      </dsp:txXfrm>
    </dsp:sp>
    <dsp:sp modelId="{B65C413B-BE12-41A8-82D1-B7FB6112B9A4}">
      <dsp:nvSpPr>
        <dsp:cNvPr id="0" name=""/>
        <dsp:cNvSpPr/>
      </dsp:nvSpPr>
      <dsp:spPr>
        <a:xfrm>
          <a:off x="4564" y="928928"/>
          <a:ext cx="5602452" cy="4243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Créer un nouvel adhérent.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Créer un nouvel contrat.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Ajouter les résultats au fichier Excel.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Comparer les différents soldes.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Lancer plusieurs scénarios </a:t>
          </a:r>
          <a:r>
            <a:rPr lang="fr-FR" sz="2400" b="0" i="0" kern="1200" dirty="0"/>
            <a:t>simultanément</a:t>
          </a: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Capturer l'écran à chaque étape.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Réaliser un rapport pour chaque scénario.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Envoyer les rapports par email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4" y="928928"/>
        <a:ext cx="5602452" cy="4243483"/>
      </dsp:txXfrm>
    </dsp:sp>
    <dsp:sp modelId="{E584E255-D1B9-4494-A8A2-8739CA6DBE0B}">
      <dsp:nvSpPr>
        <dsp:cNvPr id="0" name=""/>
        <dsp:cNvSpPr/>
      </dsp:nvSpPr>
      <dsp:spPr>
        <a:xfrm>
          <a:off x="6361664" y="19709"/>
          <a:ext cx="5390342" cy="94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Quelles étapes restent à franchir pour mon projet ?</a:t>
          </a:r>
        </a:p>
      </dsp:txBody>
      <dsp:txXfrm>
        <a:off x="6361664" y="19709"/>
        <a:ext cx="5390342" cy="942242"/>
      </dsp:txXfrm>
    </dsp:sp>
    <dsp:sp modelId="{4F26B301-1904-4CC2-8553-058C61C0CD03}">
      <dsp:nvSpPr>
        <dsp:cNvPr id="0" name=""/>
        <dsp:cNvSpPr/>
      </dsp:nvSpPr>
      <dsp:spPr>
        <a:xfrm>
          <a:off x="6361664" y="961951"/>
          <a:ext cx="5390342" cy="4243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Ajouter l'intelligence artificielle à l'automatisation.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L'utilisation de Docker dans Trinita.</a:t>
          </a:r>
        </a:p>
      </dsp:txBody>
      <dsp:txXfrm>
        <a:off x="6361664" y="961951"/>
        <a:ext cx="5390342" cy="4243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8CB7-52EF-4890-B8A3-2894144FAEFA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8062-E8AF-4399-8B0E-265FD7FB15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Trinita</a:t>
            </a:r>
            <a:r>
              <a:rPr lang="fr-FR" dirty="0"/>
              <a:t> est une application web sophistiquée spécialement conçue pour optimiser les processus de gestion dans le domaine de l'assurance.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E8062-E8AF-4399-8B0E-265FD7FB152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38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E8062-E8AF-4399-8B0E-265FD7FB152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0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E8062-E8AF-4399-8B0E-265FD7FB152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85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Puisque notre projet et un robot de test </a:t>
            </a:r>
          </a:p>
          <a:p>
            <a:r>
              <a:rPr lang="fr-FR" dirty="0"/>
              <a:t>Pour quoi  </a:t>
            </a:r>
            <a:r>
              <a:rPr lang="fr-FR" dirty="0" err="1"/>
              <a:t>selenuim</a:t>
            </a:r>
            <a:r>
              <a:rPr lang="fr-FR" dirty="0"/>
              <a:t> </a:t>
            </a:r>
            <a:r>
              <a:rPr lang="fr-FR" dirty="0" err="1"/>
              <a:t>parmet</a:t>
            </a:r>
            <a:r>
              <a:rPr lang="fr-FR" dirty="0"/>
              <a:t> les autres que </a:t>
            </a:r>
            <a:r>
              <a:rPr lang="fr-FR" dirty="0" err="1"/>
              <a:t>appuim</a:t>
            </a:r>
            <a:endParaRPr lang="fr-FR" dirty="0"/>
          </a:p>
          <a:p>
            <a:r>
              <a:rPr lang="fr-FR" dirty="0"/>
              <a:t>*** Selenium est spécialement conçu pour automatiser les tests sur les navigateurs web.</a:t>
            </a:r>
          </a:p>
          <a:p>
            <a:r>
              <a:rPr lang="fr-FR" dirty="0"/>
              <a:t>***</a:t>
            </a:r>
            <a:r>
              <a:rPr lang="fr-FR" dirty="0" err="1"/>
              <a:t>Appium</a:t>
            </a:r>
            <a:r>
              <a:rPr lang="fr-FR" dirty="0"/>
              <a:t> est spécifiquement conçu pour automatiser les tests sur des applications mobiles,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E8062-E8AF-4399-8B0E-265FD7FB152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7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E8062-E8AF-4399-8B0E-265FD7FB152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26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Définir les Objectifs de l'IA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Identification des Besoins</a:t>
            </a:r>
            <a:r>
              <a:rPr lang="fr-FR" dirty="0"/>
              <a:t> : Déterminez les aspects de votre processus de test qui pourraient bénéficier de l'IA, tels que la reconnaissance d'images, l'analyse de données, ou l'optimisation des tests.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E8062-E8AF-4399-8B0E-265FD7FB152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89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1CB5D-E878-44A9-839C-45FB102A8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4083A-88A5-411B-BC56-AA263CEA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9A040-1DEE-4A8E-99E1-B99047A7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9B07A-21D4-42B3-A293-4D3851AE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6C6CE-A0E9-4C42-937D-31AD35AD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0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D005B-DC9B-4033-8A38-C13DDBB9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5565FA-530F-4A1F-BB37-AD9A08CF8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659D8-8D2C-4175-B413-8A761E05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D4E13-6CF9-42DE-83AB-C2338D6E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C9370-38D4-4224-8EE3-053CF956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2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51C21E-33DD-492A-89CC-FE0295FB1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5D23D9-0418-44E7-A190-4350DC44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F08DA-7015-480D-9BC8-929F714D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557E6-FDF1-4E58-8F95-0353E964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49114-E107-44D5-A924-36564AD4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A2510-2E7D-43DE-8816-41CAC46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A4D3E-8D55-4359-B281-720EA968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80205-3B17-4402-BB7C-15A88046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23A0D-5179-4D27-B0FE-D8207BE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923CC-9BE0-4E08-AD7A-F2942103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0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D3125-6E35-4401-808A-1BDFE186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00A97-7D09-4116-92C1-3032F0A6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6A71C-F82D-43C1-AE4B-52CCDDC0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F83FD-3746-4D9B-A16F-F2148E37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D47890-3550-408A-995B-2C356545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82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C61C4-C7B6-48C0-97D2-58B48E67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BE860-C9C7-4452-8FB0-D0ABBA5C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3F373F-F77B-4713-8354-B44B86E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C0A29-C2B1-48E6-84BD-CE2C628D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1A1764-6DB7-4593-91F0-604D4879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37C70-70BF-4DD5-91D4-22BA549C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7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7D447-E2CF-4DE8-9FFC-1BF7B471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87C12-5DBA-4DD6-82DA-3A7219B4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44A3A7-1F08-4BE0-B9D1-E0B222D1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CD0305-F0EB-4106-A4DA-BBCEBEE09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C4FF87-8C56-499A-9909-5377107CA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89B49A-7BBE-427D-8E13-FF224C19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C534F7-3831-4D8C-BCBF-FB76F047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468454-EE3B-4586-9D93-FAD0FD83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9211C-5076-476E-BD4F-B43EB815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2CC21E-FFB8-4462-87F4-73C976DE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1D06F-40D5-48B8-9E3A-35D956F9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9FFFC4-784E-431F-9BA5-823E8082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4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843AA9-6EFD-4A86-9EC6-FE3BD9E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39455B-3CDB-41C9-B197-90195897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25715-66D1-4B1A-9F3A-872DCBFE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4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0CFDA-C593-442D-9B5B-F4D4672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65F65-EBD2-48E0-ABFE-85876D75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E81DC1-89AA-4D8F-90CA-D1B0A8C2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92046-61D8-4950-B9D6-978B344F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81125F-4EFF-4A40-BB58-0AC760CC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DA3CD-1A4D-4803-B870-327F488B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0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64BFD-6A70-4813-8500-0E35369C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6BD54A-E9BA-4804-857B-4AFE60C4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FCC21B-64AC-403A-9CF7-5EFEAAD7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CDD0A2-0E2C-436E-970D-A8C6E1C9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F4158-6A9D-417C-8BCC-C5537DAB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A7C63-F0FF-4F80-88CE-7208CC50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212DAD-A842-468C-BD79-46BD0F09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6CA67-1649-4EF7-931C-C594D5C9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E39E2-10F9-43A5-A61D-A91947F4B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3F51-8DDB-40F6-8468-96B83491D61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71353-AF22-4CA8-9115-FBC0AC21D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C43AD-126C-4CC4-A39C-8FFE6AC3A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50F9-9EA3-4A9C-9DE3-34D7581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5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51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Forme libre : forme 471">
            <a:extLst>
              <a:ext uri="{FF2B5EF4-FFF2-40B4-BE49-F238E27FC236}">
                <a16:creationId xmlns:a16="http://schemas.microsoft.com/office/drawing/2014/main" id="{5049AE99-DAB5-44DA-88D2-CAEA9624B8B1}"/>
              </a:ext>
            </a:extLst>
          </p:cNvPr>
          <p:cNvSpPr/>
          <p:nvPr/>
        </p:nvSpPr>
        <p:spPr>
          <a:xfrm rot="5400000">
            <a:off x="4209012" y="1804185"/>
            <a:ext cx="11518394" cy="7823671"/>
          </a:xfrm>
          <a:custGeom>
            <a:avLst/>
            <a:gdLst>
              <a:gd name="connsiteX0" fmla="*/ 8298874 w 10274993"/>
              <a:gd name="connsiteY0" fmla="*/ 5133115 h 7823671"/>
              <a:gd name="connsiteX1" fmla="*/ 8705274 w 10274993"/>
              <a:gd name="connsiteY1" fmla="*/ 4320314 h 7823671"/>
              <a:gd name="connsiteX2" fmla="*/ 9868593 w 10274993"/>
              <a:gd name="connsiteY2" fmla="*/ 4320314 h 7823671"/>
              <a:gd name="connsiteX3" fmla="*/ 10274993 w 10274993"/>
              <a:gd name="connsiteY3" fmla="*/ 5133115 h 7823671"/>
              <a:gd name="connsiteX4" fmla="*/ 9868593 w 10274993"/>
              <a:gd name="connsiteY4" fmla="*/ 5945915 h 7823671"/>
              <a:gd name="connsiteX5" fmla="*/ 8705274 w 10274993"/>
              <a:gd name="connsiteY5" fmla="*/ 5945915 h 7823671"/>
              <a:gd name="connsiteX6" fmla="*/ 8298874 w 10274993"/>
              <a:gd name="connsiteY6" fmla="*/ 6885260 h 7823671"/>
              <a:gd name="connsiteX7" fmla="*/ 8705274 w 10274993"/>
              <a:gd name="connsiteY7" fmla="*/ 6072460 h 7823671"/>
              <a:gd name="connsiteX8" fmla="*/ 9868593 w 10274993"/>
              <a:gd name="connsiteY8" fmla="*/ 6072460 h 7823671"/>
              <a:gd name="connsiteX9" fmla="*/ 10274993 w 10274993"/>
              <a:gd name="connsiteY9" fmla="*/ 6885260 h 7823671"/>
              <a:gd name="connsiteX10" fmla="*/ 9868593 w 10274993"/>
              <a:gd name="connsiteY10" fmla="*/ 7698060 h 7823671"/>
              <a:gd name="connsiteX11" fmla="*/ 8705274 w 10274993"/>
              <a:gd name="connsiteY11" fmla="*/ 7698060 h 7823671"/>
              <a:gd name="connsiteX12" fmla="*/ 8289637 w 10274993"/>
              <a:gd name="connsiteY12" fmla="*/ 3411456 h 7823671"/>
              <a:gd name="connsiteX13" fmla="*/ 8696037 w 10274993"/>
              <a:gd name="connsiteY13" fmla="*/ 2598656 h 7823671"/>
              <a:gd name="connsiteX14" fmla="*/ 9859357 w 10274993"/>
              <a:gd name="connsiteY14" fmla="*/ 2598656 h 7823671"/>
              <a:gd name="connsiteX15" fmla="*/ 10265757 w 10274993"/>
              <a:gd name="connsiteY15" fmla="*/ 3411456 h 7823671"/>
              <a:gd name="connsiteX16" fmla="*/ 9859357 w 10274993"/>
              <a:gd name="connsiteY16" fmla="*/ 4224256 h 7823671"/>
              <a:gd name="connsiteX17" fmla="*/ 8696037 w 10274993"/>
              <a:gd name="connsiteY17" fmla="*/ 4224256 h 7823671"/>
              <a:gd name="connsiteX18" fmla="*/ 8280402 w 10274993"/>
              <a:gd name="connsiteY18" fmla="*/ 1666240 h 7823671"/>
              <a:gd name="connsiteX19" fmla="*/ 8686802 w 10274993"/>
              <a:gd name="connsiteY19" fmla="*/ 853440 h 7823671"/>
              <a:gd name="connsiteX20" fmla="*/ 9850121 w 10274993"/>
              <a:gd name="connsiteY20" fmla="*/ 853440 h 7823671"/>
              <a:gd name="connsiteX21" fmla="*/ 10256521 w 10274993"/>
              <a:gd name="connsiteY21" fmla="*/ 1666240 h 7823671"/>
              <a:gd name="connsiteX22" fmla="*/ 9850121 w 10274993"/>
              <a:gd name="connsiteY22" fmla="*/ 2479040 h 7823671"/>
              <a:gd name="connsiteX23" fmla="*/ 8686802 w 10274993"/>
              <a:gd name="connsiteY23" fmla="*/ 2479040 h 7823671"/>
              <a:gd name="connsiteX24" fmla="*/ 6637947 w 10274993"/>
              <a:gd name="connsiteY24" fmla="*/ 6047060 h 7823671"/>
              <a:gd name="connsiteX25" fmla="*/ 7044347 w 10274993"/>
              <a:gd name="connsiteY25" fmla="*/ 5234260 h 7823671"/>
              <a:gd name="connsiteX26" fmla="*/ 8207666 w 10274993"/>
              <a:gd name="connsiteY26" fmla="*/ 5234260 h 7823671"/>
              <a:gd name="connsiteX27" fmla="*/ 8614066 w 10274993"/>
              <a:gd name="connsiteY27" fmla="*/ 6047060 h 7823671"/>
              <a:gd name="connsiteX28" fmla="*/ 8207666 w 10274993"/>
              <a:gd name="connsiteY28" fmla="*/ 6859860 h 7823671"/>
              <a:gd name="connsiteX29" fmla="*/ 7044347 w 10274993"/>
              <a:gd name="connsiteY29" fmla="*/ 6859860 h 7823671"/>
              <a:gd name="connsiteX30" fmla="*/ 6622474 w 10274993"/>
              <a:gd name="connsiteY30" fmla="*/ 4294914 h 7823671"/>
              <a:gd name="connsiteX31" fmla="*/ 7028874 w 10274993"/>
              <a:gd name="connsiteY31" fmla="*/ 3482114 h 7823671"/>
              <a:gd name="connsiteX32" fmla="*/ 8192193 w 10274993"/>
              <a:gd name="connsiteY32" fmla="*/ 3482114 h 7823671"/>
              <a:gd name="connsiteX33" fmla="*/ 8598593 w 10274993"/>
              <a:gd name="connsiteY33" fmla="*/ 4294914 h 7823671"/>
              <a:gd name="connsiteX34" fmla="*/ 8192193 w 10274993"/>
              <a:gd name="connsiteY34" fmla="*/ 5107715 h 7823671"/>
              <a:gd name="connsiteX35" fmla="*/ 7028874 w 10274993"/>
              <a:gd name="connsiteY35" fmla="*/ 5107715 h 7823671"/>
              <a:gd name="connsiteX36" fmla="*/ 6613237 w 10274993"/>
              <a:gd name="connsiteY36" fmla="*/ 2558016 h 7823671"/>
              <a:gd name="connsiteX37" fmla="*/ 7019637 w 10274993"/>
              <a:gd name="connsiteY37" fmla="*/ 1745216 h 7823671"/>
              <a:gd name="connsiteX38" fmla="*/ 8182956 w 10274993"/>
              <a:gd name="connsiteY38" fmla="*/ 1745216 h 7823671"/>
              <a:gd name="connsiteX39" fmla="*/ 8589356 w 10274993"/>
              <a:gd name="connsiteY39" fmla="*/ 2558016 h 7823671"/>
              <a:gd name="connsiteX40" fmla="*/ 8182956 w 10274993"/>
              <a:gd name="connsiteY40" fmla="*/ 3370816 h 7823671"/>
              <a:gd name="connsiteX41" fmla="*/ 7019637 w 10274993"/>
              <a:gd name="connsiteY41" fmla="*/ 3370816 h 7823671"/>
              <a:gd name="connsiteX42" fmla="*/ 6604002 w 10274993"/>
              <a:gd name="connsiteY42" fmla="*/ 812800 h 7823671"/>
              <a:gd name="connsiteX43" fmla="*/ 7010402 w 10274993"/>
              <a:gd name="connsiteY43" fmla="*/ 0 h 7823671"/>
              <a:gd name="connsiteX44" fmla="*/ 8173721 w 10274993"/>
              <a:gd name="connsiteY44" fmla="*/ 0 h 7823671"/>
              <a:gd name="connsiteX45" fmla="*/ 8580121 w 10274993"/>
              <a:gd name="connsiteY45" fmla="*/ 812800 h 7823671"/>
              <a:gd name="connsiteX46" fmla="*/ 8173721 w 10274993"/>
              <a:gd name="connsiteY46" fmla="*/ 1625600 h 7823671"/>
              <a:gd name="connsiteX47" fmla="*/ 7010402 w 10274993"/>
              <a:gd name="connsiteY47" fmla="*/ 1625600 h 7823671"/>
              <a:gd name="connsiteX48" fmla="*/ 4959934 w 10274993"/>
              <a:gd name="connsiteY48" fmla="*/ 1727650 h 7823671"/>
              <a:gd name="connsiteX49" fmla="*/ 5366334 w 10274993"/>
              <a:gd name="connsiteY49" fmla="*/ 914850 h 7823671"/>
              <a:gd name="connsiteX50" fmla="*/ 6529653 w 10274993"/>
              <a:gd name="connsiteY50" fmla="*/ 914850 h 7823671"/>
              <a:gd name="connsiteX51" fmla="*/ 6936053 w 10274993"/>
              <a:gd name="connsiteY51" fmla="*/ 1727650 h 7823671"/>
              <a:gd name="connsiteX52" fmla="*/ 6529653 w 10274993"/>
              <a:gd name="connsiteY52" fmla="*/ 2540450 h 7823671"/>
              <a:gd name="connsiteX53" fmla="*/ 5366334 w 10274993"/>
              <a:gd name="connsiteY53" fmla="*/ 2540450 h 7823671"/>
              <a:gd name="connsiteX54" fmla="*/ 4959931 w 10274993"/>
              <a:gd name="connsiteY54" fmla="*/ 5176054 h 7823671"/>
              <a:gd name="connsiteX55" fmla="*/ 5366331 w 10274993"/>
              <a:gd name="connsiteY55" fmla="*/ 4363254 h 7823671"/>
              <a:gd name="connsiteX56" fmla="*/ 6529650 w 10274993"/>
              <a:gd name="connsiteY56" fmla="*/ 4363254 h 7823671"/>
              <a:gd name="connsiteX57" fmla="*/ 6936050 w 10274993"/>
              <a:gd name="connsiteY57" fmla="*/ 5176054 h 7823671"/>
              <a:gd name="connsiteX58" fmla="*/ 6529650 w 10274993"/>
              <a:gd name="connsiteY58" fmla="*/ 5988854 h 7823671"/>
              <a:gd name="connsiteX59" fmla="*/ 5366331 w 10274993"/>
              <a:gd name="connsiteY59" fmla="*/ 5988854 h 7823671"/>
              <a:gd name="connsiteX60" fmla="*/ 4959931 w 10274993"/>
              <a:gd name="connsiteY60" fmla="*/ 6928199 h 7823671"/>
              <a:gd name="connsiteX61" fmla="*/ 5366331 w 10274993"/>
              <a:gd name="connsiteY61" fmla="*/ 6115399 h 7823671"/>
              <a:gd name="connsiteX62" fmla="*/ 6529650 w 10274993"/>
              <a:gd name="connsiteY62" fmla="*/ 6115399 h 7823671"/>
              <a:gd name="connsiteX63" fmla="*/ 6936050 w 10274993"/>
              <a:gd name="connsiteY63" fmla="*/ 6928199 h 7823671"/>
              <a:gd name="connsiteX64" fmla="*/ 6529650 w 10274993"/>
              <a:gd name="connsiteY64" fmla="*/ 7740999 h 7823671"/>
              <a:gd name="connsiteX65" fmla="*/ 5366331 w 10274993"/>
              <a:gd name="connsiteY65" fmla="*/ 7740999 h 7823671"/>
              <a:gd name="connsiteX66" fmla="*/ 4950694 w 10274993"/>
              <a:gd name="connsiteY66" fmla="*/ 3454396 h 7823671"/>
              <a:gd name="connsiteX67" fmla="*/ 5357094 w 10274993"/>
              <a:gd name="connsiteY67" fmla="*/ 2641596 h 7823671"/>
              <a:gd name="connsiteX68" fmla="*/ 6520413 w 10274993"/>
              <a:gd name="connsiteY68" fmla="*/ 2641596 h 7823671"/>
              <a:gd name="connsiteX69" fmla="*/ 6926813 w 10274993"/>
              <a:gd name="connsiteY69" fmla="*/ 3454396 h 7823671"/>
              <a:gd name="connsiteX70" fmla="*/ 6520413 w 10274993"/>
              <a:gd name="connsiteY70" fmla="*/ 4267196 h 7823671"/>
              <a:gd name="connsiteX71" fmla="*/ 5357094 w 10274993"/>
              <a:gd name="connsiteY71" fmla="*/ 4267196 h 7823671"/>
              <a:gd name="connsiteX72" fmla="*/ 3315860 w 10274993"/>
              <a:gd name="connsiteY72" fmla="*/ 896378 h 7823671"/>
              <a:gd name="connsiteX73" fmla="*/ 3722260 w 10274993"/>
              <a:gd name="connsiteY73" fmla="*/ 83578 h 7823671"/>
              <a:gd name="connsiteX74" fmla="*/ 4885575 w 10274993"/>
              <a:gd name="connsiteY74" fmla="*/ 83578 h 7823671"/>
              <a:gd name="connsiteX75" fmla="*/ 5291975 w 10274993"/>
              <a:gd name="connsiteY75" fmla="*/ 896378 h 7823671"/>
              <a:gd name="connsiteX76" fmla="*/ 4885575 w 10274993"/>
              <a:gd name="connsiteY76" fmla="*/ 1709178 h 7823671"/>
              <a:gd name="connsiteX77" fmla="*/ 3722260 w 10274993"/>
              <a:gd name="connsiteY77" fmla="*/ 1709178 h 7823671"/>
              <a:gd name="connsiteX78" fmla="*/ 3315858 w 10274993"/>
              <a:gd name="connsiteY78" fmla="*/ 4341548 h 7823671"/>
              <a:gd name="connsiteX79" fmla="*/ 3722258 w 10274993"/>
              <a:gd name="connsiteY79" fmla="*/ 3528748 h 7823671"/>
              <a:gd name="connsiteX80" fmla="*/ 4885574 w 10274993"/>
              <a:gd name="connsiteY80" fmla="*/ 3528748 h 7823671"/>
              <a:gd name="connsiteX81" fmla="*/ 5291974 w 10274993"/>
              <a:gd name="connsiteY81" fmla="*/ 4341548 h 7823671"/>
              <a:gd name="connsiteX82" fmla="*/ 4885574 w 10274993"/>
              <a:gd name="connsiteY82" fmla="*/ 5154349 h 7823671"/>
              <a:gd name="connsiteX83" fmla="*/ 3722258 w 10274993"/>
              <a:gd name="connsiteY83" fmla="*/ 5154349 h 7823671"/>
              <a:gd name="connsiteX84" fmla="*/ 3306621 w 10274993"/>
              <a:gd name="connsiteY84" fmla="*/ 2604650 h 7823671"/>
              <a:gd name="connsiteX85" fmla="*/ 3713021 w 10274993"/>
              <a:gd name="connsiteY85" fmla="*/ 1791850 h 7823671"/>
              <a:gd name="connsiteX86" fmla="*/ 4876340 w 10274993"/>
              <a:gd name="connsiteY86" fmla="*/ 1791850 h 7823671"/>
              <a:gd name="connsiteX87" fmla="*/ 5282737 w 10274993"/>
              <a:gd name="connsiteY87" fmla="*/ 2604650 h 7823671"/>
              <a:gd name="connsiteX88" fmla="*/ 4876340 w 10274993"/>
              <a:gd name="connsiteY88" fmla="*/ 3417450 h 7823671"/>
              <a:gd name="connsiteX89" fmla="*/ 3713021 w 10274993"/>
              <a:gd name="connsiteY89" fmla="*/ 3417450 h 7823671"/>
              <a:gd name="connsiteX90" fmla="*/ 3299005 w 10274993"/>
              <a:gd name="connsiteY90" fmla="*/ 6089999 h 7823671"/>
              <a:gd name="connsiteX91" fmla="*/ 3705405 w 10274993"/>
              <a:gd name="connsiteY91" fmla="*/ 5277199 h 7823671"/>
              <a:gd name="connsiteX92" fmla="*/ 4868724 w 10274993"/>
              <a:gd name="connsiteY92" fmla="*/ 5277199 h 7823671"/>
              <a:gd name="connsiteX93" fmla="*/ 5275123 w 10274993"/>
              <a:gd name="connsiteY93" fmla="*/ 6089999 h 7823671"/>
              <a:gd name="connsiteX94" fmla="*/ 4868724 w 10274993"/>
              <a:gd name="connsiteY94" fmla="*/ 6902799 h 7823671"/>
              <a:gd name="connsiteX95" fmla="*/ 3705405 w 10274993"/>
              <a:gd name="connsiteY95" fmla="*/ 6902799 h 7823671"/>
              <a:gd name="connsiteX96" fmla="*/ 1671781 w 10274993"/>
              <a:gd name="connsiteY96" fmla="*/ 5258726 h 7823671"/>
              <a:gd name="connsiteX97" fmla="*/ 2078181 w 10274993"/>
              <a:gd name="connsiteY97" fmla="*/ 4445926 h 7823671"/>
              <a:gd name="connsiteX98" fmla="*/ 3241501 w 10274993"/>
              <a:gd name="connsiteY98" fmla="*/ 4445926 h 7823671"/>
              <a:gd name="connsiteX99" fmla="*/ 3647902 w 10274993"/>
              <a:gd name="connsiteY99" fmla="*/ 5258726 h 7823671"/>
              <a:gd name="connsiteX100" fmla="*/ 3241501 w 10274993"/>
              <a:gd name="connsiteY100" fmla="*/ 6071526 h 7823671"/>
              <a:gd name="connsiteX101" fmla="*/ 2078181 w 10274993"/>
              <a:gd name="connsiteY101" fmla="*/ 6071526 h 7823671"/>
              <a:gd name="connsiteX102" fmla="*/ 1671779 w 10274993"/>
              <a:gd name="connsiteY102" fmla="*/ 7010871 h 7823671"/>
              <a:gd name="connsiteX103" fmla="*/ 2078179 w 10274993"/>
              <a:gd name="connsiteY103" fmla="*/ 6198071 h 7823671"/>
              <a:gd name="connsiteX104" fmla="*/ 3241498 w 10274993"/>
              <a:gd name="connsiteY104" fmla="*/ 6198071 h 7823671"/>
              <a:gd name="connsiteX105" fmla="*/ 3647898 w 10274993"/>
              <a:gd name="connsiteY105" fmla="*/ 7010871 h 7823671"/>
              <a:gd name="connsiteX106" fmla="*/ 3241498 w 10274993"/>
              <a:gd name="connsiteY106" fmla="*/ 7823671 h 7823671"/>
              <a:gd name="connsiteX107" fmla="*/ 2078179 w 10274993"/>
              <a:gd name="connsiteY107" fmla="*/ 7823671 h 7823671"/>
              <a:gd name="connsiteX108" fmla="*/ 1662545 w 10274993"/>
              <a:gd name="connsiteY108" fmla="*/ 3537068 h 7823671"/>
              <a:gd name="connsiteX109" fmla="*/ 2068944 w 10274993"/>
              <a:gd name="connsiteY109" fmla="*/ 2724268 h 7823671"/>
              <a:gd name="connsiteX110" fmla="*/ 3232264 w 10274993"/>
              <a:gd name="connsiteY110" fmla="*/ 2724268 h 7823671"/>
              <a:gd name="connsiteX111" fmla="*/ 3638665 w 10274993"/>
              <a:gd name="connsiteY111" fmla="*/ 3537068 h 7823671"/>
              <a:gd name="connsiteX112" fmla="*/ 3232264 w 10274993"/>
              <a:gd name="connsiteY112" fmla="*/ 4349868 h 7823671"/>
              <a:gd name="connsiteX113" fmla="*/ 2068944 w 10274993"/>
              <a:gd name="connsiteY113" fmla="*/ 4349868 h 7823671"/>
              <a:gd name="connsiteX114" fmla="*/ 1653310 w 10274993"/>
              <a:gd name="connsiteY114" fmla="*/ 1791850 h 7823671"/>
              <a:gd name="connsiteX115" fmla="*/ 2059710 w 10274993"/>
              <a:gd name="connsiteY115" fmla="*/ 979050 h 7823671"/>
              <a:gd name="connsiteX116" fmla="*/ 3223030 w 10274993"/>
              <a:gd name="connsiteY116" fmla="*/ 979050 h 7823671"/>
              <a:gd name="connsiteX117" fmla="*/ 3629430 w 10274993"/>
              <a:gd name="connsiteY117" fmla="*/ 1791850 h 7823671"/>
              <a:gd name="connsiteX118" fmla="*/ 3223030 w 10274993"/>
              <a:gd name="connsiteY118" fmla="*/ 2604650 h 7823671"/>
              <a:gd name="connsiteX119" fmla="*/ 2059710 w 10274993"/>
              <a:gd name="connsiteY119" fmla="*/ 2604650 h 7823671"/>
              <a:gd name="connsiteX120" fmla="*/ 18473 w 10274993"/>
              <a:gd name="connsiteY120" fmla="*/ 4433456 h 7823671"/>
              <a:gd name="connsiteX121" fmla="*/ 424872 w 10274993"/>
              <a:gd name="connsiteY121" fmla="*/ 3620656 h 7823671"/>
              <a:gd name="connsiteX122" fmla="*/ 1588191 w 10274993"/>
              <a:gd name="connsiteY122" fmla="*/ 3620656 h 7823671"/>
              <a:gd name="connsiteX123" fmla="*/ 1994591 w 10274993"/>
              <a:gd name="connsiteY123" fmla="*/ 4433456 h 7823671"/>
              <a:gd name="connsiteX124" fmla="*/ 1588191 w 10274993"/>
              <a:gd name="connsiteY124" fmla="*/ 5246257 h 7823671"/>
              <a:gd name="connsiteX125" fmla="*/ 424872 w 10274993"/>
              <a:gd name="connsiteY125" fmla="*/ 5246257 h 7823671"/>
              <a:gd name="connsiteX126" fmla="*/ 10853 w 10274993"/>
              <a:gd name="connsiteY126" fmla="*/ 6172671 h 7823671"/>
              <a:gd name="connsiteX127" fmla="*/ 417253 w 10274993"/>
              <a:gd name="connsiteY127" fmla="*/ 5359871 h 7823671"/>
              <a:gd name="connsiteX128" fmla="*/ 1580572 w 10274993"/>
              <a:gd name="connsiteY128" fmla="*/ 5359871 h 7823671"/>
              <a:gd name="connsiteX129" fmla="*/ 1986972 w 10274993"/>
              <a:gd name="connsiteY129" fmla="*/ 6172671 h 7823671"/>
              <a:gd name="connsiteX130" fmla="*/ 1580572 w 10274993"/>
              <a:gd name="connsiteY130" fmla="*/ 6985471 h 7823671"/>
              <a:gd name="connsiteX131" fmla="*/ 417253 w 10274993"/>
              <a:gd name="connsiteY131" fmla="*/ 6985471 h 7823671"/>
              <a:gd name="connsiteX132" fmla="*/ 9236 w 10274993"/>
              <a:gd name="connsiteY132" fmla="*/ 2696558 h 7823671"/>
              <a:gd name="connsiteX133" fmla="*/ 415635 w 10274993"/>
              <a:gd name="connsiteY133" fmla="*/ 1883758 h 7823671"/>
              <a:gd name="connsiteX134" fmla="*/ 1578954 w 10274993"/>
              <a:gd name="connsiteY134" fmla="*/ 1883758 h 7823671"/>
              <a:gd name="connsiteX135" fmla="*/ 1985354 w 10274993"/>
              <a:gd name="connsiteY135" fmla="*/ 2696558 h 7823671"/>
              <a:gd name="connsiteX136" fmla="*/ 1578954 w 10274993"/>
              <a:gd name="connsiteY136" fmla="*/ 3509358 h 7823671"/>
              <a:gd name="connsiteX137" fmla="*/ 415635 w 10274993"/>
              <a:gd name="connsiteY137" fmla="*/ 3509358 h 7823671"/>
              <a:gd name="connsiteX138" fmla="*/ 0 w 10274993"/>
              <a:gd name="connsiteY138" fmla="*/ 959660 h 7823671"/>
              <a:gd name="connsiteX139" fmla="*/ 406400 w 10274993"/>
              <a:gd name="connsiteY139" fmla="*/ 146860 h 7823671"/>
              <a:gd name="connsiteX140" fmla="*/ 1569718 w 10274993"/>
              <a:gd name="connsiteY140" fmla="*/ 146860 h 7823671"/>
              <a:gd name="connsiteX141" fmla="*/ 1976118 w 10274993"/>
              <a:gd name="connsiteY141" fmla="*/ 959660 h 7823671"/>
              <a:gd name="connsiteX142" fmla="*/ 1569718 w 10274993"/>
              <a:gd name="connsiteY142" fmla="*/ 1772460 h 7823671"/>
              <a:gd name="connsiteX143" fmla="*/ 406400 w 10274993"/>
              <a:gd name="connsiteY143" fmla="*/ 1772460 h 782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0274993" h="7823671">
                <a:moveTo>
                  <a:pt x="8298874" y="5133115"/>
                </a:moveTo>
                <a:lnTo>
                  <a:pt x="8705274" y="4320314"/>
                </a:lnTo>
                <a:lnTo>
                  <a:pt x="9868593" y="4320314"/>
                </a:lnTo>
                <a:lnTo>
                  <a:pt x="10274993" y="5133115"/>
                </a:lnTo>
                <a:lnTo>
                  <a:pt x="9868593" y="5945915"/>
                </a:lnTo>
                <a:lnTo>
                  <a:pt x="8705274" y="5945915"/>
                </a:lnTo>
                <a:close/>
                <a:moveTo>
                  <a:pt x="8298874" y="6885260"/>
                </a:moveTo>
                <a:lnTo>
                  <a:pt x="8705274" y="6072460"/>
                </a:lnTo>
                <a:lnTo>
                  <a:pt x="9868593" y="6072460"/>
                </a:lnTo>
                <a:lnTo>
                  <a:pt x="10274993" y="6885260"/>
                </a:lnTo>
                <a:lnTo>
                  <a:pt x="9868593" y="7698060"/>
                </a:lnTo>
                <a:lnTo>
                  <a:pt x="8705274" y="7698060"/>
                </a:lnTo>
                <a:close/>
                <a:moveTo>
                  <a:pt x="8289637" y="3411456"/>
                </a:moveTo>
                <a:lnTo>
                  <a:pt x="8696037" y="2598656"/>
                </a:lnTo>
                <a:lnTo>
                  <a:pt x="9859357" y="2598656"/>
                </a:lnTo>
                <a:lnTo>
                  <a:pt x="10265757" y="3411456"/>
                </a:lnTo>
                <a:lnTo>
                  <a:pt x="9859357" y="4224256"/>
                </a:lnTo>
                <a:lnTo>
                  <a:pt x="8696037" y="4224256"/>
                </a:lnTo>
                <a:close/>
                <a:moveTo>
                  <a:pt x="8280402" y="1666240"/>
                </a:moveTo>
                <a:lnTo>
                  <a:pt x="8686802" y="853440"/>
                </a:lnTo>
                <a:lnTo>
                  <a:pt x="9850121" y="853440"/>
                </a:lnTo>
                <a:lnTo>
                  <a:pt x="10256521" y="1666240"/>
                </a:lnTo>
                <a:lnTo>
                  <a:pt x="9850121" y="2479040"/>
                </a:lnTo>
                <a:lnTo>
                  <a:pt x="8686802" y="2479040"/>
                </a:lnTo>
                <a:close/>
                <a:moveTo>
                  <a:pt x="6637947" y="6047060"/>
                </a:moveTo>
                <a:lnTo>
                  <a:pt x="7044347" y="5234260"/>
                </a:lnTo>
                <a:lnTo>
                  <a:pt x="8207666" y="5234260"/>
                </a:lnTo>
                <a:lnTo>
                  <a:pt x="8614066" y="6047060"/>
                </a:lnTo>
                <a:lnTo>
                  <a:pt x="8207666" y="6859860"/>
                </a:lnTo>
                <a:lnTo>
                  <a:pt x="7044347" y="6859860"/>
                </a:lnTo>
                <a:close/>
                <a:moveTo>
                  <a:pt x="6622474" y="4294914"/>
                </a:moveTo>
                <a:lnTo>
                  <a:pt x="7028874" y="3482114"/>
                </a:lnTo>
                <a:lnTo>
                  <a:pt x="8192193" y="3482114"/>
                </a:lnTo>
                <a:lnTo>
                  <a:pt x="8598593" y="4294914"/>
                </a:lnTo>
                <a:lnTo>
                  <a:pt x="8192193" y="5107715"/>
                </a:lnTo>
                <a:lnTo>
                  <a:pt x="7028874" y="5107715"/>
                </a:lnTo>
                <a:close/>
                <a:moveTo>
                  <a:pt x="6613237" y="2558016"/>
                </a:moveTo>
                <a:lnTo>
                  <a:pt x="7019637" y="1745216"/>
                </a:lnTo>
                <a:lnTo>
                  <a:pt x="8182956" y="1745216"/>
                </a:lnTo>
                <a:lnTo>
                  <a:pt x="8589356" y="2558016"/>
                </a:lnTo>
                <a:lnTo>
                  <a:pt x="8182956" y="3370816"/>
                </a:lnTo>
                <a:lnTo>
                  <a:pt x="7019637" y="3370816"/>
                </a:lnTo>
                <a:close/>
                <a:moveTo>
                  <a:pt x="6604002" y="812800"/>
                </a:moveTo>
                <a:lnTo>
                  <a:pt x="7010402" y="0"/>
                </a:lnTo>
                <a:lnTo>
                  <a:pt x="8173721" y="0"/>
                </a:lnTo>
                <a:lnTo>
                  <a:pt x="8580121" y="812800"/>
                </a:lnTo>
                <a:lnTo>
                  <a:pt x="8173721" y="1625600"/>
                </a:lnTo>
                <a:lnTo>
                  <a:pt x="7010402" y="1625600"/>
                </a:lnTo>
                <a:close/>
                <a:moveTo>
                  <a:pt x="4959934" y="1727650"/>
                </a:moveTo>
                <a:lnTo>
                  <a:pt x="5366334" y="914850"/>
                </a:lnTo>
                <a:lnTo>
                  <a:pt x="6529653" y="914850"/>
                </a:lnTo>
                <a:lnTo>
                  <a:pt x="6936053" y="1727650"/>
                </a:lnTo>
                <a:lnTo>
                  <a:pt x="6529653" y="2540450"/>
                </a:lnTo>
                <a:lnTo>
                  <a:pt x="5366334" y="2540450"/>
                </a:lnTo>
                <a:close/>
                <a:moveTo>
                  <a:pt x="4959931" y="5176054"/>
                </a:moveTo>
                <a:lnTo>
                  <a:pt x="5366331" y="4363254"/>
                </a:lnTo>
                <a:lnTo>
                  <a:pt x="6529650" y="4363254"/>
                </a:lnTo>
                <a:lnTo>
                  <a:pt x="6936050" y="5176054"/>
                </a:lnTo>
                <a:lnTo>
                  <a:pt x="6529650" y="5988854"/>
                </a:lnTo>
                <a:lnTo>
                  <a:pt x="5366331" y="5988854"/>
                </a:lnTo>
                <a:close/>
                <a:moveTo>
                  <a:pt x="4959931" y="6928199"/>
                </a:moveTo>
                <a:lnTo>
                  <a:pt x="5366331" y="6115399"/>
                </a:lnTo>
                <a:lnTo>
                  <a:pt x="6529650" y="6115399"/>
                </a:lnTo>
                <a:lnTo>
                  <a:pt x="6936050" y="6928199"/>
                </a:lnTo>
                <a:lnTo>
                  <a:pt x="6529650" y="7740999"/>
                </a:lnTo>
                <a:lnTo>
                  <a:pt x="5366331" y="7740999"/>
                </a:lnTo>
                <a:close/>
                <a:moveTo>
                  <a:pt x="4950694" y="3454396"/>
                </a:moveTo>
                <a:lnTo>
                  <a:pt x="5357094" y="2641596"/>
                </a:lnTo>
                <a:lnTo>
                  <a:pt x="6520413" y="2641596"/>
                </a:lnTo>
                <a:lnTo>
                  <a:pt x="6926813" y="3454396"/>
                </a:lnTo>
                <a:lnTo>
                  <a:pt x="6520413" y="4267196"/>
                </a:lnTo>
                <a:lnTo>
                  <a:pt x="5357094" y="4267196"/>
                </a:lnTo>
                <a:close/>
                <a:moveTo>
                  <a:pt x="3315860" y="896378"/>
                </a:moveTo>
                <a:lnTo>
                  <a:pt x="3722260" y="83578"/>
                </a:lnTo>
                <a:lnTo>
                  <a:pt x="4885575" y="83578"/>
                </a:lnTo>
                <a:lnTo>
                  <a:pt x="5291975" y="896378"/>
                </a:lnTo>
                <a:lnTo>
                  <a:pt x="4885575" y="1709178"/>
                </a:lnTo>
                <a:lnTo>
                  <a:pt x="3722260" y="1709178"/>
                </a:lnTo>
                <a:close/>
                <a:moveTo>
                  <a:pt x="3315858" y="4341548"/>
                </a:moveTo>
                <a:lnTo>
                  <a:pt x="3722258" y="3528748"/>
                </a:lnTo>
                <a:lnTo>
                  <a:pt x="4885574" y="3528748"/>
                </a:lnTo>
                <a:lnTo>
                  <a:pt x="5291974" y="4341548"/>
                </a:lnTo>
                <a:lnTo>
                  <a:pt x="4885574" y="5154349"/>
                </a:lnTo>
                <a:lnTo>
                  <a:pt x="3722258" y="5154349"/>
                </a:lnTo>
                <a:close/>
                <a:moveTo>
                  <a:pt x="3306621" y="2604650"/>
                </a:moveTo>
                <a:lnTo>
                  <a:pt x="3713021" y="1791850"/>
                </a:lnTo>
                <a:lnTo>
                  <a:pt x="4876340" y="1791850"/>
                </a:lnTo>
                <a:lnTo>
                  <a:pt x="5282737" y="2604650"/>
                </a:lnTo>
                <a:lnTo>
                  <a:pt x="4876340" y="3417450"/>
                </a:lnTo>
                <a:lnTo>
                  <a:pt x="3713021" y="3417450"/>
                </a:lnTo>
                <a:close/>
                <a:moveTo>
                  <a:pt x="3299005" y="6089999"/>
                </a:moveTo>
                <a:lnTo>
                  <a:pt x="3705405" y="5277199"/>
                </a:lnTo>
                <a:lnTo>
                  <a:pt x="4868724" y="5277199"/>
                </a:lnTo>
                <a:lnTo>
                  <a:pt x="5275123" y="6089999"/>
                </a:lnTo>
                <a:lnTo>
                  <a:pt x="4868724" y="6902799"/>
                </a:lnTo>
                <a:lnTo>
                  <a:pt x="3705405" y="6902799"/>
                </a:lnTo>
                <a:close/>
                <a:moveTo>
                  <a:pt x="1671781" y="5258726"/>
                </a:moveTo>
                <a:lnTo>
                  <a:pt x="2078181" y="4445926"/>
                </a:lnTo>
                <a:lnTo>
                  <a:pt x="3241501" y="4445926"/>
                </a:lnTo>
                <a:lnTo>
                  <a:pt x="3647902" y="5258726"/>
                </a:lnTo>
                <a:lnTo>
                  <a:pt x="3241501" y="6071526"/>
                </a:lnTo>
                <a:lnTo>
                  <a:pt x="2078181" y="6071526"/>
                </a:lnTo>
                <a:close/>
                <a:moveTo>
                  <a:pt x="1671779" y="7010871"/>
                </a:moveTo>
                <a:lnTo>
                  <a:pt x="2078179" y="6198071"/>
                </a:lnTo>
                <a:lnTo>
                  <a:pt x="3241498" y="6198071"/>
                </a:lnTo>
                <a:lnTo>
                  <a:pt x="3647898" y="7010871"/>
                </a:lnTo>
                <a:lnTo>
                  <a:pt x="3241498" y="7823671"/>
                </a:lnTo>
                <a:lnTo>
                  <a:pt x="2078179" y="7823671"/>
                </a:lnTo>
                <a:close/>
                <a:moveTo>
                  <a:pt x="1662545" y="3537068"/>
                </a:moveTo>
                <a:lnTo>
                  <a:pt x="2068944" y="2724268"/>
                </a:lnTo>
                <a:lnTo>
                  <a:pt x="3232264" y="2724268"/>
                </a:lnTo>
                <a:lnTo>
                  <a:pt x="3638665" y="3537068"/>
                </a:lnTo>
                <a:lnTo>
                  <a:pt x="3232264" y="4349868"/>
                </a:lnTo>
                <a:lnTo>
                  <a:pt x="2068944" y="4349868"/>
                </a:lnTo>
                <a:close/>
                <a:moveTo>
                  <a:pt x="1653310" y="1791850"/>
                </a:moveTo>
                <a:lnTo>
                  <a:pt x="2059710" y="979050"/>
                </a:lnTo>
                <a:lnTo>
                  <a:pt x="3223030" y="979050"/>
                </a:lnTo>
                <a:lnTo>
                  <a:pt x="3629430" y="1791850"/>
                </a:lnTo>
                <a:lnTo>
                  <a:pt x="3223030" y="2604650"/>
                </a:lnTo>
                <a:lnTo>
                  <a:pt x="2059710" y="2604650"/>
                </a:lnTo>
                <a:close/>
                <a:moveTo>
                  <a:pt x="18473" y="4433456"/>
                </a:moveTo>
                <a:lnTo>
                  <a:pt x="424872" y="3620656"/>
                </a:lnTo>
                <a:lnTo>
                  <a:pt x="1588191" y="3620656"/>
                </a:lnTo>
                <a:lnTo>
                  <a:pt x="1994591" y="4433456"/>
                </a:lnTo>
                <a:lnTo>
                  <a:pt x="1588191" y="5246257"/>
                </a:lnTo>
                <a:lnTo>
                  <a:pt x="424872" y="5246257"/>
                </a:lnTo>
                <a:close/>
                <a:moveTo>
                  <a:pt x="10853" y="6172671"/>
                </a:moveTo>
                <a:lnTo>
                  <a:pt x="417253" y="5359871"/>
                </a:lnTo>
                <a:lnTo>
                  <a:pt x="1580572" y="5359871"/>
                </a:lnTo>
                <a:lnTo>
                  <a:pt x="1986972" y="6172671"/>
                </a:lnTo>
                <a:lnTo>
                  <a:pt x="1580572" y="6985471"/>
                </a:lnTo>
                <a:lnTo>
                  <a:pt x="417253" y="6985471"/>
                </a:lnTo>
                <a:close/>
                <a:moveTo>
                  <a:pt x="9236" y="2696558"/>
                </a:moveTo>
                <a:lnTo>
                  <a:pt x="415635" y="1883758"/>
                </a:lnTo>
                <a:lnTo>
                  <a:pt x="1578954" y="1883758"/>
                </a:lnTo>
                <a:lnTo>
                  <a:pt x="1985354" y="2696558"/>
                </a:lnTo>
                <a:lnTo>
                  <a:pt x="1578954" y="3509358"/>
                </a:lnTo>
                <a:lnTo>
                  <a:pt x="415635" y="3509358"/>
                </a:lnTo>
                <a:close/>
                <a:moveTo>
                  <a:pt x="0" y="959660"/>
                </a:moveTo>
                <a:lnTo>
                  <a:pt x="406400" y="146860"/>
                </a:lnTo>
                <a:lnTo>
                  <a:pt x="1569718" y="146860"/>
                </a:lnTo>
                <a:lnTo>
                  <a:pt x="1976118" y="959660"/>
                </a:lnTo>
                <a:lnTo>
                  <a:pt x="1569718" y="1772460"/>
                </a:lnTo>
                <a:lnTo>
                  <a:pt x="406400" y="177246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7000" b="-4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73" name="ZoneTexte 472">
            <a:extLst>
              <a:ext uri="{FF2B5EF4-FFF2-40B4-BE49-F238E27FC236}">
                <a16:creationId xmlns:a16="http://schemas.microsoft.com/office/drawing/2014/main" id="{E0E5519B-EB94-4AC9-A059-3512D1A57D37}"/>
              </a:ext>
            </a:extLst>
          </p:cNvPr>
          <p:cNvSpPr txBox="1"/>
          <p:nvPr/>
        </p:nvSpPr>
        <p:spPr>
          <a:xfrm>
            <a:off x="1923015" y="874650"/>
            <a:ext cx="593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</a:p>
        </p:txBody>
      </p:sp>
      <p:sp>
        <p:nvSpPr>
          <p:cNvPr id="474" name="ZoneTexte 473">
            <a:extLst>
              <a:ext uri="{FF2B5EF4-FFF2-40B4-BE49-F238E27FC236}">
                <a16:creationId xmlns:a16="http://schemas.microsoft.com/office/drawing/2014/main" id="{3C55E331-F1F9-45CA-B4DC-B11800A01ED9}"/>
              </a:ext>
            </a:extLst>
          </p:cNvPr>
          <p:cNvSpPr txBox="1"/>
          <p:nvPr/>
        </p:nvSpPr>
        <p:spPr>
          <a:xfrm>
            <a:off x="0" y="1699655"/>
            <a:ext cx="539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d'immersion</a:t>
            </a:r>
          </a:p>
        </p:txBody>
      </p:sp>
      <p:sp>
        <p:nvSpPr>
          <p:cNvPr id="475" name="Hexagone 474">
            <a:extLst>
              <a:ext uri="{FF2B5EF4-FFF2-40B4-BE49-F238E27FC236}">
                <a16:creationId xmlns:a16="http://schemas.microsoft.com/office/drawing/2014/main" id="{A2E482F0-FB59-4283-BB1D-D36EB356593D}"/>
              </a:ext>
            </a:extLst>
          </p:cNvPr>
          <p:cNvSpPr/>
          <p:nvPr/>
        </p:nvSpPr>
        <p:spPr>
          <a:xfrm rot="5400000">
            <a:off x="335310" y="152430"/>
            <a:ext cx="1295340" cy="1295400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Hexagone 475">
            <a:extLst>
              <a:ext uri="{FF2B5EF4-FFF2-40B4-BE49-F238E27FC236}">
                <a16:creationId xmlns:a16="http://schemas.microsoft.com/office/drawing/2014/main" id="{1EAE98E4-ECF4-4000-B6F3-F38D9659D27B}"/>
              </a:ext>
            </a:extLst>
          </p:cNvPr>
          <p:cNvSpPr/>
          <p:nvPr/>
        </p:nvSpPr>
        <p:spPr>
          <a:xfrm rot="5400000">
            <a:off x="5921318" y="4742224"/>
            <a:ext cx="960120" cy="929640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Hexagone 476">
            <a:extLst>
              <a:ext uri="{FF2B5EF4-FFF2-40B4-BE49-F238E27FC236}">
                <a16:creationId xmlns:a16="http://schemas.microsoft.com/office/drawing/2014/main" id="{805109B0-67E0-444D-88B1-D98E9C17FFD4}"/>
              </a:ext>
            </a:extLst>
          </p:cNvPr>
          <p:cNvSpPr/>
          <p:nvPr/>
        </p:nvSpPr>
        <p:spPr>
          <a:xfrm rot="5400000">
            <a:off x="-99060" y="6042660"/>
            <a:ext cx="1828800" cy="1630680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Hexagone 477">
            <a:extLst>
              <a:ext uri="{FF2B5EF4-FFF2-40B4-BE49-F238E27FC236}">
                <a16:creationId xmlns:a16="http://schemas.microsoft.com/office/drawing/2014/main" id="{039C9059-2C69-4289-AF31-8E3ABD2DC1E4}"/>
              </a:ext>
            </a:extLst>
          </p:cNvPr>
          <p:cNvSpPr/>
          <p:nvPr/>
        </p:nvSpPr>
        <p:spPr>
          <a:xfrm rot="5400000">
            <a:off x="5846529" y="1062383"/>
            <a:ext cx="960120" cy="929640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B59AD-0F82-44C4-BCE0-A326F1728D20}"/>
              </a:ext>
            </a:extLst>
          </p:cNvPr>
          <p:cNvSpPr txBox="1"/>
          <p:nvPr/>
        </p:nvSpPr>
        <p:spPr>
          <a:xfrm>
            <a:off x="1374867" y="2967173"/>
            <a:ext cx="379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Projet: </a:t>
            </a:r>
            <a:r>
              <a:rPr lang="nb-NO" sz="24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 de test Trinita </a:t>
            </a:r>
            <a:endParaRPr lang="fr-FR" sz="24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E81160-4FDB-4595-84C2-8C066FE302C5}"/>
              </a:ext>
            </a:extLst>
          </p:cNvPr>
          <p:cNvSpPr txBox="1"/>
          <p:nvPr/>
        </p:nvSpPr>
        <p:spPr>
          <a:xfrm>
            <a:off x="1763485" y="3836633"/>
            <a:ext cx="3323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Préparé par: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 Salem Ala</a:t>
            </a: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Encadré par: </a:t>
            </a:r>
            <a:r>
              <a:rPr lang="fr-F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Rihem Wadaa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Neopolis Development | LinkedIn">
            <a:extLst>
              <a:ext uri="{FF2B5EF4-FFF2-40B4-BE49-F238E27FC236}">
                <a16:creationId xmlns:a16="http://schemas.microsoft.com/office/drawing/2014/main" id="{C6491C51-EE1E-40F5-96BD-E58F5D6E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11" y="4544520"/>
            <a:ext cx="4203664" cy="19890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EF26D5-336C-40BB-AE6F-F4C793479E51}"/>
              </a:ext>
            </a:extLst>
          </p:cNvPr>
          <p:cNvSpPr txBox="1"/>
          <p:nvPr/>
        </p:nvSpPr>
        <p:spPr>
          <a:xfrm flipH="1">
            <a:off x="273559" y="6348872"/>
            <a:ext cx="15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2024~2025</a:t>
            </a:r>
          </a:p>
        </p:txBody>
      </p:sp>
    </p:spTree>
    <p:extLst>
      <p:ext uri="{BB962C8B-B14F-4D97-AF65-F5344CB8AC3E}">
        <p14:creationId xmlns:p14="http://schemas.microsoft.com/office/powerpoint/2010/main" val="24196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>
            <a:extLst>
              <a:ext uri="{FF2B5EF4-FFF2-40B4-BE49-F238E27FC236}">
                <a16:creationId xmlns:a16="http://schemas.microsoft.com/office/drawing/2014/main" id="{1FF51396-D308-438F-BF23-C3D5AC67711B}"/>
              </a:ext>
            </a:extLst>
          </p:cNvPr>
          <p:cNvGrpSpPr/>
          <p:nvPr/>
        </p:nvGrpSpPr>
        <p:grpSpPr>
          <a:xfrm>
            <a:off x="8360235" y="-3244200"/>
            <a:ext cx="1763487" cy="2836621"/>
            <a:chOff x="1338943" y="2786502"/>
            <a:chExt cx="1763487" cy="3206418"/>
          </a:xfrm>
        </p:grpSpPr>
        <p:sp>
          <p:nvSpPr>
            <p:cNvPr id="74" name="Rectangle : avec coins arrondis en haut 73">
              <a:extLst>
                <a:ext uri="{FF2B5EF4-FFF2-40B4-BE49-F238E27FC236}">
                  <a16:creationId xmlns:a16="http://schemas.microsoft.com/office/drawing/2014/main" id="{C29ED3AB-2257-4A10-97C3-DBB0B00F78A8}"/>
                </a:ext>
              </a:extLst>
            </p:cNvPr>
            <p:cNvSpPr/>
            <p:nvPr/>
          </p:nvSpPr>
          <p:spPr>
            <a:xfrm rot="10800000">
              <a:off x="1338943" y="2786502"/>
              <a:ext cx="1763487" cy="320641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09841FF-FB1A-470F-8196-C45F95DE533A}"/>
                </a:ext>
              </a:extLst>
            </p:cNvPr>
            <p:cNvSpPr txBox="1"/>
            <p:nvPr/>
          </p:nvSpPr>
          <p:spPr>
            <a:xfrm>
              <a:off x="1349816" y="3672195"/>
              <a:ext cx="1752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Pour collaborer et organiser le travail par jour.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E4D9B60-FBD6-4769-9733-572ED214C77A}"/>
              </a:ext>
            </a:extLst>
          </p:cNvPr>
          <p:cNvGrpSpPr/>
          <p:nvPr/>
        </p:nvGrpSpPr>
        <p:grpSpPr>
          <a:xfrm>
            <a:off x="5987145" y="-3244194"/>
            <a:ext cx="1763487" cy="2836621"/>
            <a:chOff x="1338943" y="2786502"/>
            <a:chExt cx="1763487" cy="3206418"/>
          </a:xfrm>
        </p:grpSpPr>
        <p:sp>
          <p:nvSpPr>
            <p:cNvPr id="68" name="Rectangle : avec coins arrondis en haut 67">
              <a:extLst>
                <a:ext uri="{FF2B5EF4-FFF2-40B4-BE49-F238E27FC236}">
                  <a16:creationId xmlns:a16="http://schemas.microsoft.com/office/drawing/2014/main" id="{2F777223-7C04-48D5-B716-3C029319F37A}"/>
                </a:ext>
              </a:extLst>
            </p:cNvPr>
            <p:cNvSpPr/>
            <p:nvPr/>
          </p:nvSpPr>
          <p:spPr>
            <a:xfrm rot="10800000">
              <a:off x="1338943" y="2786502"/>
              <a:ext cx="1763487" cy="320641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A6A748FA-91C0-4F8C-99DA-FC1DE9EAC867}"/>
                </a:ext>
              </a:extLst>
            </p:cNvPr>
            <p:cNvSpPr txBox="1"/>
            <p:nvPr/>
          </p:nvSpPr>
          <p:spPr>
            <a:xfrm>
              <a:off x="1349826" y="3651046"/>
              <a:ext cx="17526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L'e-mail pour envoyer le rapport à une adresse spécifique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EA20D1C-1B79-4049-A404-D7513CA2E111}"/>
              </a:ext>
            </a:extLst>
          </p:cNvPr>
          <p:cNvGrpSpPr/>
          <p:nvPr/>
        </p:nvGrpSpPr>
        <p:grpSpPr>
          <a:xfrm>
            <a:off x="3701143" y="-3244192"/>
            <a:ext cx="1763487" cy="2836628"/>
            <a:chOff x="1338943" y="2786502"/>
            <a:chExt cx="1763487" cy="3206418"/>
          </a:xfrm>
        </p:grpSpPr>
        <p:sp>
          <p:nvSpPr>
            <p:cNvPr id="62" name="Rectangle : avec coins arrondis en haut 61">
              <a:extLst>
                <a:ext uri="{FF2B5EF4-FFF2-40B4-BE49-F238E27FC236}">
                  <a16:creationId xmlns:a16="http://schemas.microsoft.com/office/drawing/2014/main" id="{895811FD-E194-48CA-BD26-2D99B1C7D1A6}"/>
                </a:ext>
              </a:extLst>
            </p:cNvPr>
            <p:cNvSpPr/>
            <p:nvPr/>
          </p:nvSpPr>
          <p:spPr>
            <a:xfrm rot="10800000">
              <a:off x="1338943" y="2786502"/>
              <a:ext cx="1763487" cy="320641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3293602-3111-4D10-98CA-41F37FD32E65}"/>
                </a:ext>
              </a:extLst>
            </p:cNvPr>
            <p:cNvSpPr txBox="1"/>
            <p:nvPr/>
          </p:nvSpPr>
          <p:spPr>
            <a:xfrm>
              <a:off x="1349822" y="3676943"/>
              <a:ext cx="1752607" cy="16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Pour créer un rapport de diagnostic après l'exécution du script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99C90E8-EDCF-41B2-BE33-14BDA24686DA}"/>
              </a:ext>
            </a:extLst>
          </p:cNvPr>
          <p:cNvGrpSpPr/>
          <p:nvPr/>
        </p:nvGrpSpPr>
        <p:grpSpPr>
          <a:xfrm>
            <a:off x="1338943" y="-3244184"/>
            <a:ext cx="1763487" cy="2836620"/>
            <a:chOff x="1338943" y="2786502"/>
            <a:chExt cx="1763487" cy="3206418"/>
          </a:xfrm>
        </p:grpSpPr>
        <p:sp>
          <p:nvSpPr>
            <p:cNvPr id="21" name="Rectangle : avec coins arrondis en haut 20">
              <a:extLst>
                <a:ext uri="{FF2B5EF4-FFF2-40B4-BE49-F238E27FC236}">
                  <a16:creationId xmlns:a16="http://schemas.microsoft.com/office/drawing/2014/main" id="{48B118F3-ECEC-4DCA-B36F-D6648FDA65C6}"/>
                </a:ext>
              </a:extLst>
            </p:cNvPr>
            <p:cNvSpPr/>
            <p:nvPr/>
          </p:nvSpPr>
          <p:spPr>
            <a:xfrm rot="10800000">
              <a:off x="1338943" y="2786502"/>
              <a:ext cx="1763487" cy="320641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F2135FE-860B-4CF3-932C-75C8CCC86EB1}"/>
                </a:ext>
              </a:extLst>
            </p:cNvPr>
            <p:cNvSpPr txBox="1"/>
            <p:nvPr/>
          </p:nvSpPr>
          <p:spPr>
            <a:xfrm>
              <a:off x="1393370" y="3708740"/>
              <a:ext cx="1643743" cy="1043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Pour stocker les données et les résultats.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45512" y="371684"/>
            <a:ext cx="760688" cy="314117"/>
            <a:chOff x="0" y="0"/>
            <a:chExt cx="1521375" cy="62823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5225136" y="301682"/>
            <a:ext cx="3145971" cy="740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fr-FR" sz="24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sz="2400" spc="59" dirty="0">
                <a:latin typeface="Times New Roman" panose="02020603050405020304" pitchFamily="18" charset="0"/>
                <a:cs typeface="Times New Roman" panose="02020603050405020304" pitchFamily="18" charset="0"/>
                <a:sym typeface="Montserrat Bold"/>
              </a:rPr>
              <a:t>Outils</a:t>
            </a:r>
          </a:p>
          <a:p>
            <a:pPr>
              <a:lnSpc>
                <a:spcPts val="2955"/>
              </a:lnSpc>
            </a:pPr>
            <a:endParaRPr lang="en-US" sz="2111" spc="59" dirty="0">
              <a:solidFill>
                <a:srgbClr val="171FD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2EDF360-ED2C-45D5-B8C1-6398BE5235DE}"/>
              </a:ext>
            </a:extLst>
          </p:cNvPr>
          <p:cNvSpPr txBox="1"/>
          <p:nvPr/>
        </p:nvSpPr>
        <p:spPr>
          <a:xfrm>
            <a:off x="2590798" y="865079"/>
            <a:ext cx="6890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Les technologies seules ne suffisent pas sans les outils appropriés.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Parfois, une bibliothèque et un outil </a:t>
            </a:r>
            <a:r>
              <a:rPr lang="fr-FR" dirty="0">
                <a:solidFill>
                  <a:srgbClr val="2200CC"/>
                </a:solidFill>
              </a:rPr>
              <a:t>sont complémentaires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endParaRPr lang="fr-FR" dirty="0"/>
          </a:p>
        </p:txBody>
      </p:sp>
      <p:grpSp>
        <p:nvGrpSpPr>
          <p:cNvPr id="59" name="Group 24">
            <a:extLst>
              <a:ext uri="{FF2B5EF4-FFF2-40B4-BE49-F238E27FC236}">
                <a16:creationId xmlns:a16="http://schemas.microsoft.com/office/drawing/2014/main" id="{6DEE5D19-90EA-41FE-B5A1-9BC74324A493}"/>
              </a:ext>
            </a:extLst>
          </p:cNvPr>
          <p:cNvGrpSpPr/>
          <p:nvPr/>
        </p:nvGrpSpPr>
        <p:grpSpPr>
          <a:xfrm>
            <a:off x="-573061" y="1865936"/>
            <a:ext cx="1198471" cy="3247259"/>
            <a:chOff x="0" y="0"/>
            <a:chExt cx="812800" cy="812800"/>
          </a:xfrm>
        </p:grpSpPr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F50A2696-AADD-492A-A7E8-464596B9CC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1" name="TextBox 26">
              <a:extLst>
                <a:ext uri="{FF2B5EF4-FFF2-40B4-BE49-F238E27FC236}">
                  <a16:creationId xmlns:a16="http://schemas.microsoft.com/office/drawing/2014/main" id="{BF4CA018-741F-4EDD-AA09-EEBA58D13BD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76" name="Group 24">
            <a:extLst>
              <a:ext uri="{FF2B5EF4-FFF2-40B4-BE49-F238E27FC236}">
                <a16:creationId xmlns:a16="http://schemas.microsoft.com/office/drawing/2014/main" id="{0B752D8B-0FF2-438A-BFB8-B8CC3A916BB4}"/>
              </a:ext>
            </a:extLst>
          </p:cNvPr>
          <p:cNvGrpSpPr/>
          <p:nvPr/>
        </p:nvGrpSpPr>
        <p:grpSpPr>
          <a:xfrm>
            <a:off x="11656067" y="891305"/>
            <a:ext cx="873488" cy="762000"/>
            <a:chOff x="0" y="0"/>
            <a:chExt cx="812800" cy="812800"/>
          </a:xfrm>
        </p:grpSpPr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0E6036D3-E140-4319-9341-B09F3E93D2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8" name="TextBox 26">
              <a:extLst>
                <a:ext uri="{FF2B5EF4-FFF2-40B4-BE49-F238E27FC236}">
                  <a16:creationId xmlns:a16="http://schemas.microsoft.com/office/drawing/2014/main" id="{76834E25-DD82-47E5-BBEB-A5DACF8D95F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42" name="Group 24">
            <a:extLst>
              <a:ext uri="{FF2B5EF4-FFF2-40B4-BE49-F238E27FC236}">
                <a16:creationId xmlns:a16="http://schemas.microsoft.com/office/drawing/2014/main" id="{CD84CE5D-DF28-40DB-981E-0E6896456F74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5419E482-E6E7-417D-A781-76109D56DAB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F1E0A70D-55F6-4A70-B62B-B57A177D7D3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161C94F-25C0-4488-A7BF-5780B1BE9DE4}"/>
              </a:ext>
            </a:extLst>
          </p:cNvPr>
          <p:cNvSpPr/>
          <p:nvPr/>
        </p:nvSpPr>
        <p:spPr>
          <a:xfrm>
            <a:off x="2656114" y="1820217"/>
            <a:ext cx="6629400" cy="45719"/>
          </a:xfrm>
          <a:prstGeom prst="rect">
            <a:avLst/>
          </a:prstGeom>
          <a:solidFill>
            <a:srgbClr val="22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63D9CA1-103C-4950-A668-C63403654675}"/>
              </a:ext>
            </a:extLst>
          </p:cNvPr>
          <p:cNvGrpSpPr/>
          <p:nvPr/>
        </p:nvGrpSpPr>
        <p:grpSpPr>
          <a:xfrm>
            <a:off x="1262743" y="2786503"/>
            <a:ext cx="1894114" cy="988666"/>
            <a:chOff x="1262743" y="2786503"/>
            <a:chExt cx="1894114" cy="988666"/>
          </a:xfrm>
        </p:grpSpPr>
        <p:sp>
          <p:nvSpPr>
            <p:cNvPr id="20" name="Organigramme : Document 19">
              <a:extLst>
                <a:ext uri="{FF2B5EF4-FFF2-40B4-BE49-F238E27FC236}">
                  <a16:creationId xmlns:a16="http://schemas.microsoft.com/office/drawing/2014/main" id="{9D2F8CFF-F940-4607-A532-615D441252D4}"/>
                </a:ext>
              </a:extLst>
            </p:cNvPr>
            <p:cNvSpPr/>
            <p:nvPr/>
          </p:nvSpPr>
          <p:spPr>
            <a:xfrm>
              <a:off x="1262743" y="2786503"/>
              <a:ext cx="1894114" cy="988666"/>
            </a:xfrm>
            <a:prstGeom prst="flowChartDocument">
              <a:avLst/>
            </a:prstGeom>
            <a:solidFill>
              <a:srgbClr val="3366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909694A-7DB4-4BDA-852E-323C9EA46A86}"/>
                </a:ext>
              </a:extLst>
            </p:cNvPr>
            <p:cNvSpPr txBox="1"/>
            <p:nvPr/>
          </p:nvSpPr>
          <p:spPr>
            <a:xfrm>
              <a:off x="1393370" y="3015344"/>
              <a:ext cx="164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Microsoft Excel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AB348B4-1C16-476B-9B4B-3C67D1FF6210}"/>
              </a:ext>
            </a:extLst>
          </p:cNvPr>
          <p:cNvGrpSpPr/>
          <p:nvPr/>
        </p:nvGrpSpPr>
        <p:grpSpPr>
          <a:xfrm>
            <a:off x="3635827" y="2785776"/>
            <a:ext cx="1894114" cy="988666"/>
            <a:chOff x="1262743" y="2786503"/>
            <a:chExt cx="1894114" cy="988666"/>
          </a:xfrm>
        </p:grpSpPr>
        <p:sp>
          <p:nvSpPr>
            <p:cNvPr id="53" name="Organigramme : Document 52">
              <a:extLst>
                <a:ext uri="{FF2B5EF4-FFF2-40B4-BE49-F238E27FC236}">
                  <a16:creationId xmlns:a16="http://schemas.microsoft.com/office/drawing/2014/main" id="{DA1975A6-3CA7-435D-9496-E5F81090613A}"/>
                </a:ext>
              </a:extLst>
            </p:cNvPr>
            <p:cNvSpPr/>
            <p:nvPr/>
          </p:nvSpPr>
          <p:spPr>
            <a:xfrm>
              <a:off x="1262743" y="2786503"/>
              <a:ext cx="1894114" cy="988666"/>
            </a:xfrm>
            <a:prstGeom prst="flowChartDocument">
              <a:avLst/>
            </a:prstGeom>
            <a:solidFill>
              <a:srgbClr val="3366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AD89C5B-5A8E-45C9-ABE1-E66CBF6C18F4}"/>
                </a:ext>
              </a:extLst>
            </p:cNvPr>
            <p:cNvSpPr txBox="1"/>
            <p:nvPr/>
          </p:nvSpPr>
          <p:spPr>
            <a:xfrm>
              <a:off x="1338939" y="3015344"/>
              <a:ext cx="17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Microsoft Word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BF421BAA-8912-4D39-83E1-11C5F3B1D63D}"/>
              </a:ext>
            </a:extLst>
          </p:cNvPr>
          <p:cNvGrpSpPr/>
          <p:nvPr/>
        </p:nvGrpSpPr>
        <p:grpSpPr>
          <a:xfrm>
            <a:off x="5921831" y="2785776"/>
            <a:ext cx="1894114" cy="988666"/>
            <a:chOff x="1262743" y="2786503"/>
            <a:chExt cx="1894114" cy="988666"/>
          </a:xfrm>
        </p:grpSpPr>
        <p:sp>
          <p:nvSpPr>
            <p:cNvPr id="65" name="Organigramme : Document 64">
              <a:extLst>
                <a:ext uri="{FF2B5EF4-FFF2-40B4-BE49-F238E27FC236}">
                  <a16:creationId xmlns:a16="http://schemas.microsoft.com/office/drawing/2014/main" id="{8D4F8E68-0276-4B58-9274-2CE7B484A0FE}"/>
                </a:ext>
              </a:extLst>
            </p:cNvPr>
            <p:cNvSpPr/>
            <p:nvPr/>
          </p:nvSpPr>
          <p:spPr>
            <a:xfrm>
              <a:off x="1262743" y="2786503"/>
              <a:ext cx="1894114" cy="988666"/>
            </a:xfrm>
            <a:prstGeom prst="flowChartDocument">
              <a:avLst/>
            </a:prstGeom>
            <a:solidFill>
              <a:srgbClr val="3366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EB7FFFE-CA3C-493D-A9AA-87A86F1ED1FB}"/>
                </a:ext>
              </a:extLst>
            </p:cNvPr>
            <p:cNvSpPr txBox="1"/>
            <p:nvPr/>
          </p:nvSpPr>
          <p:spPr>
            <a:xfrm>
              <a:off x="1338939" y="3015344"/>
              <a:ext cx="17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Email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18744254-F4BC-47C8-8454-A2F71A0B427D}"/>
              </a:ext>
            </a:extLst>
          </p:cNvPr>
          <p:cNvGrpSpPr/>
          <p:nvPr/>
        </p:nvGrpSpPr>
        <p:grpSpPr>
          <a:xfrm>
            <a:off x="8294911" y="2785776"/>
            <a:ext cx="1894114" cy="988666"/>
            <a:chOff x="1262743" y="2786503"/>
            <a:chExt cx="1894114" cy="988666"/>
          </a:xfrm>
        </p:grpSpPr>
        <p:sp>
          <p:nvSpPr>
            <p:cNvPr id="71" name="Organigramme : Document 70">
              <a:extLst>
                <a:ext uri="{FF2B5EF4-FFF2-40B4-BE49-F238E27FC236}">
                  <a16:creationId xmlns:a16="http://schemas.microsoft.com/office/drawing/2014/main" id="{E40533E9-1F63-453D-9E16-B340E8802585}"/>
                </a:ext>
              </a:extLst>
            </p:cNvPr>
            <p:cNvSpPr/>
            <p:nvPr/>
          </p:nvSpPr>
          <p:spPr>
            <a:xfrm>
              <a:off x="1262743" y="2786503"/>
              <a:ext cx="1894114" cy="988666"/>
            </a:xfrm>
            <a:prstGeom prst="flowChartDocument">
              <a:avLst/>
            </a:prstGeom>
            <a:solidFill>
              <a:srgbClr val="3366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9E61CBB4-EF90-40B6-BA17-54AE0CDFAF38}"/>
                </a:ext>
              </a:extLst>
            </p:cNvPr>
            <p:cNvSpPr txBox="1"/>
            <p:nvPr/>
          </p:nvSpPr>
          <p:spPr>
            <a:xfrm>
              <a:off x="1338939" y="3015344"/>
              <a:ext cx="17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ActiveCollab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D10F237-554D-46AC-AB63-969CDA18FA86}"/>
              </a:ext>
            </a:extLst>
          </p:cNvPr>
          <p:cNvSpPr/>
          <p:nvPr/>
        </p:nvSpPr>
        <p:spPr>
          <a:xfrm>
            <a:off x="816428" y="1940560"/>
            <a:ext cx="9749972" cy="831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0FF43BA-4B72-42A0-A6BD-C7BBE6070896}"/>
              </a:ext>
            </a:extLst>
          </p:cNvPr>
          <p:cNvSpPr txBox="1"/>
          <p:nvPr/>
        </p:nvSpPr>
        <p:spPr>
          <a:xfrm>
            <a:off x="11567685" y="6203028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5126" name="Picture 6" descr="Free High Quality Email Icon PNG Transparent Background, Free Download #102  - FreeIconsPNG">
            <a:extLst>
              <a:ext uri="{FF2B5EF4-FFF2-40B4-BE49-F238E27FC236}">
                <a16:creationId xmlns:a16="http://schemas.microsoft.com/office/drawing/2014/main" id="{97646BD6-D4C9-4B47-BBD4-E06D6B70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4" y="2108435"/>
            <a:ext cx="662827" cy="5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icrosoft Word PNGs for Free Download">
            <a:extLst>
              <a:ext uri="{FF2B5EF4-FFF2-40B4-BE49-F238E27FC236}">
                <a16:creationId xmlns:a16="http://schemas.microsoft.com/office/drawing/2014/main" id="{086FB883-3E82-49C3-892A-6C0472AF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71" y="1954197"/>
            <a:ext cx="831579" cy="8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Logopond - Logo, Brand &amp; Identity Inspiration (ActiveCollab)">
            <a:extLst>
              <a:ext uri="{FF2B5EF4-FFF2-40B4-BE49-F238E27FC236}">
                <a16:creationId xmlns:a16="http://schemas.microsoft.com/office/drawing/2014/main" id="{746F985B-46D6-462D-A14A-93C65711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985" y="2114990"/>
            <a:ext cx="829959" cy="66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A0AE201D-D3E4-40B7-84EB-D1A7CC06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59" y="2146991"/>
            <a:ext cx="552675" cy="51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60F775AF-E140-4013-8B24-38617CBC025C}"/>
              </a:ext>
            </a:extLst>
          </p:cNvPr>
          <p:cNvSpPr txBox="1"/>
          <p:nvPr/>
        </p:nvSpPr>
        <p:spPr>
          <a:xfrm>
            <a:off x="406428" y="237957"/>
            <a:ext cx="3203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spc="59" dirty="0">
                <a:solidFill>
                  <a:srgbClr val="171F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4\  Le COMMENT ?</a:t>
            </a:r>
          </a:p>
        </p:txBody>
      </p:sp>
    </p:spTree>
    <p:extLst>
      <p:ext uri="{BB962C8B-B14F-4D97-AF65-F5344CB8AC3E}">
        <p14:creationId xmlns:p14="http://schemas.microsoft.com/office/powerpoint/2010/main" val="36360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78981 L -0.00078 0.984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78981 L -0.00078 0.9840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9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78981 L -0.00078 0.984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9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78981 L -0.00078 0.9840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kay sign icon in black style isolated on white Vector Image">
            <a:extLst>
              <a:ext uri="{FF2B5EF4-FFF2-40B4-BE49-F238E27FC236}">
                <a16:creationId xmlns:a16="http://schemas.microsoft.com/office/drawing/2014/main" id="{F55EC18E-8FDD-421C-B1F5-19F5A2FD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07" y="5735674"/>
            <a:ext cx="698351" cy="7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ue d'ensemble d'ASP.NET Core MVC | Microsoft Learn">
            <a:extLst>
              <a:ext uri="{FF2B5EF4-FFF2-40B4-BE49-F238E27FC236}">
                <a16:creationId xmlns:a16="http://schemas.microsoft.com/office/drawing/2014/main" id="{99E08C63-3ADD-4EC6-9458-9713EF90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7" y="2984852"/>
            <a:ext cx="2627058" cy="25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2EA50D23-7FD1-4EDA-9D6E-D6E83C22DEDA}"/>
              </a:ext>
            </a:extLst>
          </p:cNvPr>
          <p:cNvSpPr/>
          <p:nvPr/>
        </p:nvSpPr>
        <p:spPr>
          <a:xfrm>
            <a:off x="1" y="5127171"/>
            <a:ext cx="2438400" cy="1730829"/>
          </a:xfrm>
          <a:prstGeom prst="rt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C4F4A3BF-34C4-4521-98E7-F3D92B3D86E9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4" name="Freeform 25">
              <a:extLst>
                <a:ext uri="{FF2B5EF4-FFF2-40B4-BE49-F238E27FC236}">
                  <a16:creationId xmlns:a16="http://schemas.microsoft.com/office/drawing/2014/main" id="{534ABB50-0E1B-4E7F-954F-87C1AB9876D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26">
              <a:extLst>
                <a:ext uri="{FF2B5EF4-FFF2-40B4-BE49-F238E27FC236}">
                  <a16:creationId xmlns:a16="http://schemas.microsoft.com/office/drawing/2014/main" id="{2C28728A-AA7B-4D4C-9996-2251E003132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BC76CE-1275-44A3-81C2-CBB68B83F78D}"/>
              </a:ext>
            </a:extLst>
          </p:cNvPr>
          <p:cNvGrpSpPr/>
          <p:nvPr/>
        </p:nvGrpSpPr>
        <p:grpSpPr>
          <a:xfrm>
            <a:off x="10745512" y="371684"/>
            <a:ext cx="760688" cy="314117"/>
            <a:chOff x="0" y="0"/>
            <a:chExt cx="1521375" cy="628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485092-0663-4F14-B4F6-69B023DCDA25}"/>
                </a:ext>
              </a:extLst>
            </p:cNvPr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D944E9BD-F0C5-4102-953F-4B0EC248223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3F2A4D85-DCC6-41C8-90BC-6793B09167F8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7D5C70A9-58CC-43C0-AF97-63C0EA53B0AC}"/>
                </a:ext>
              </a:extLst>
            </p:cNvPr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765BA4D0-8D67-4E36-A4F5-E35EBA4210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1">
                <a:extLst>
                  <a:ext uri="{FF2B5EF4-FFF2-40B4-BE49-F238E27FC236}">
                    <a16:creationId xmlns:a16="http://schemas.microsoft.com/office/drawing/2014/main" id="{887AFD13-FE97-4AB4-8127-E0269DF0E768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419481F0-637E-47AA-A590-9DF2CBB45A88}"/>
                </a:ext>
              </a:extLst>
            </p:cNvPr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40441E32-540C-44A7-89E8-3EA1397581F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9FD91B03-44ED-4B26-911C-13FBB0C2ABED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068FDF17-95E8-4DCC-9ECC-42E5886D9CDD}"/>
                </a:ext>
              </a:extLst>
            </p:cNvPr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628EAE35-07AE-4842-9493-8213A584AB4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2" name="TextBox 17">
                <a:extLst>
                  <a:ext uri="{FF2B5EF4-FFF2-40B4-BE49-F238E27FC236}">
                    <a16:creationId xmlns:a16="http://schemas.microsoft.com/office/drawing/2014/main" id="{C0C88708-A9C3-4A0C-891C-32C872C58ECE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5630E69-2DBF-494C-8C13-31B4604CF139}"/>
              </a:ext>
            </a:extLst>
          </p:cNvPr>
          <p:cNvSpPr txBox="1"/>
          <p:nvPr/>
        </p:nvSpPr>
        <p:spPr>
          <a:xfrm>
            <a:off x="4942358" y="386408"/>
            <a:ext cx="347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Architecture utilisé: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54E072A-97A3-4884-A834-9AD7A2F8BE48}"/>
              </a:ext>
            </a:extLst>
          </p:cNvPr>
          <p:cNvSpPr txBox="1"/>
          <p:nvPr/>
        </p:nvSpPr>
        <p:spPr>
          <a:xfrm>
            <a:off x="1208570" y="1029673"/>
            <a:ext cx="775063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Après la phase de choix des technologies, des méthodologies et des outils, nous allons définir une </a:t>
            </a:r>
            <a:r>
              <a:rPr lang="fr-FR" dirty="0">
                <a:solidFill>
                  <a:srgbClr val="0000FF"/>
                </a:solidFill>
              </a:rPr>
              <a:t>architecture MVC</a:t>
            </a:r>
            <a:r>
              <a:rPr lang="fr-FR" dirty="0"/>
              <a:t> pour organiser le développement du code.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1C0A72-E48F-40F8-88AC-01A1ABB842AA}"/>
              </a:ext>
            </a:extLst>
          </p:cNvPr>
          <p:cNvSpPr txBox="1"/>
          <p:nvPr/>
        </p:nvSpPr>
        <p:spPr>
          <a:xfrm>
            <a:off x="4495799" y="2199811"/>
            <a:ext cx="708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</a:rPr>
              <a:t>Facilite la maintenance et l'évolution du code et devient plus lisible.</a:t>
            </a:r>
          </a:p>
        </p:txBody>
      </p:sp>
      <p:sp>
        <p:nvSpPr>
          <p:cNvPr id="26" name="Organigramme : Procédé 25">
            <a:extLst>
              <a:ext uri="{FF2B5EF4-FFF2-40B4-BE49-F238E27FC236}">
                <a16:creationId xmlns:a16="http://schemas.microsoft.com/office/drawing/2014/main" id="{A2B6F404-212F-4FCF-866D-A05EDE4F8E72}"/>
              </a:ext>
            </a:extLst>
          </p:cNvPr>
          <p:cNvSpPr/>
          <p:nvPr/>
        </p:nvSpPr>
        <p:spPr>
          <a:xfrm>
            <a:off x="3026228" y="1891931"/>
            <a:ext cx="1469571" cy="45719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angle droit 26">
            <a:extLst>
              <a:ext uri="{FF2B5EF4-FFF2-40B4-BE49-F238E27FC236}">
                <a16:creationId xmlns:a16="http://schemas.microsoft.com/office/drawing/2014/main" id="{793D81F5-C6B7-485D-B8AD-EE34A519DB42}"/>
              </a:ext>
            </a:extLst>
          </p:cNvPr>
          <p:cNvSpPr/>
          <p:nvPr/>
        </p:nvSpPr>
        <p:spPr>
          <a:xfrm rot="5400000">
            <a:off x="3793453" y="1759627"/>
            <a:ext cx="524322" cy="880369"/>
          </a:xfrm>
          <a:prstGeom prst="bentUpArrow">
            <a:avLst>
              <a:gd name="adj1" fmla="val 10246"/>
              <a:gd name="adj2" fmla="val 15984"/>
              <a:gd name="adj3" fmla="val 38115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6AD80D-34BC-4DB2-9024-7724ED02FDEE}"/>
              </a:ext>
            </a:extLst>
          </p:cNvPr>
          <p:cNvSpPr txBox="1"/>
          <p:nvPr/>
        </p:nvSpPr>
        <p:spPr>
          <a:xfrm>
            <a:off x="3880801" y="3206189"/>
            <a:ext cx="7772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0000FF"/>
                </a:solidFill>
              </a:rPr>
              <a:t>Le modèle: </a:t>
            </a:r>
            <a:r>
              <a:rPr lang="fr-FR" dirty="0"/>
              <a:t>contient les </a:t>
            </a:r>
            <a:r>
              <a:rPr lang="fr-FR" b="1" dirty="0"/>
              <a:t>données</a:t>
            </a:r>
            <a:r>
              <a:rPr lang="fr-FR" dirty="0"/>
              <a:t> de l'application.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0000FF"/>
                </a:solidFill>
              </a:rPr>
              <a:t>Le contrôleur: </a:t>
            </a:r>
            <a:r>
              <a:rPr lang="fr-FR" dirty="0"/>
              <a:t>est le </a:t>
            </a:r>
            <a:r>
              <a:rPr lang="fr-FR" b="1" dirty="0"/>
              <a:t>cerveau</a:t>
            </a:r>
            <a:r>
              <a:rPr lang="fr-FR" dirty="0"/>
              <a:t> qui orchestre les interactions entre le modèle, et la vue.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0000FF"/>
                </a:solidFill>
              </a:rPr>
              <a:t>La vue: </a:t>
            </a:r>
            <a:r>
              <a:rPr lang="fr-FR" dirty="0"/>
              <a:t>Contient les fichiers de code responsables de l'automatisation des interfaces de Trinita.</a:t>
            </a:r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21E6DC-5CA5-4D44-A4DF-679CAD7ECFA2}"/>
              </a:ext>
            </a:extLst>
          </p:cNvPr>
          <p:cNvSpPr txBox="1"/>
          <p:nvPr/>
        </p:nvSpPr>
        <p:spPr>
          <a:xfrm>
            <a:off x="4173853" y="5859887"/>
            <a:ext cx="7154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Grâce à l'architecture, le développement devient plus simple.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B9DD17C-77F8-47CF-994D-5E750DE605A3}"/>
              </a:ext>
            </a:extLst>
          </p:cNvPr>
          <p:cNvSpPr txBox="1"/>
          <p:nvPr/>
        </p:nvSpPr>
        <p:spPr>
          <a:xfrm>
            <a:off x="11567685" y="6203028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4F83D6F-5970-43BC-8ABB-37047DA0A9EA}"/>
              </a:ext>
            </a:extLst>
          </p:cNvPr>
          <p:cNvSpPr txBox="1"/>
          <p:nvPr/>
        </p:nvSpPr>
        <p:spPr>
          <a:xfrm>
            <a:off x="406428" y="237957"/>
            <a:ext cx="3203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spc="59" dirty="0">
                <a:solidFill>
                  <a:srgbClr val="171F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4\  Le COMMENT ?</a:t>
            </a:r>
          </a:p>
        </p:txBody>
      </p:sp>
    </p:spTree>
    <p:extLst>
      <p:ext uri="{BB962C8B-B14F-4D97-AF65-F5344CB8AC3E}">
        <p14:creationId xmlns:p14="http://schemas.microsoft.com/office/powerpoint/2010/main" val="33699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6" grpId="0" animBg="1"/>
      <p:bldP spid="27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03F063F-431A-4E57-A3EC-D0AE9E389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761464"/>
              </p:ext>
            </p:extLst>
          </p:nvPr>
        </p:nvGraphicFramePr>
        <p:xfrm>
          <a:off x="217714" y="1239151"/>
          <a:ext cx="11756572" cy="52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24">
            <a:extLst>
              <a:ext uri="{FF2B5EF4-FFF2-40B4-BE49-F238E27FC236}">
                <a16:creationId xmlns:a16="http://schemas.microsoft.com/office/drawing/2014/main" id="{79F540A5-9CF4-41EC-AF65-666C75FDC9A9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79880196-2BCC-420B-9864-6D696939AC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504A785B-14A5-41CF-A0E9-21B4346BBAC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5998DF58-3995-465C-8741-E68F35D71E6A}"/>
              </a:ext>
            </a:extLst>
          </p:cNvPr>
          <p:cNvGrpSpPr/>
          <p:nvPr/>
        </p:nvGrpSpPr>
        <p:grpSpPr>
          <a:xfrm>
            <a:off x="10745512" y="371684"/>
            <a:ext cx="760688" cy="314117"/>
            <a:chOff x="0" y="0"/>
            <a:chExt cx="1521375" cy="628233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17ED0EA7-E1C5-470F-A601-0CD8A80B6789}"/>
                </a:ext>
              </a:extLst>
            </p:cNvPr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A86B20E-624F-4C2F-8AC7-8C52B25E07E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A1FBA47D-2E37-4568-A16F-0AF555689DC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50872E-3819-4B7C-ADA8-0E1914221926}"/>
                </a:ext>
              </a:extLst>
            </p:cNvPr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D5F3D6E7-E819-4C08-8D19-CEB1317A193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18" name="TextBox 11">
                <a:extLst>
                  <a:ext uri="{FF2B5EF4-FFF2-40B4-BE49-F238E27FC236}">
                    <a16:creationId xmlns:a16="http://schemas.microsoft.com/office/drawing/2014/main" id="{FEDAA5B7-47BF-44DB-BE91-2A901573D55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6A0F86AC-62AE-44B9-AE70-0E5F05065E40}"/>
                </a:ext>
              </a:extLst>
            </p:cNvPr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77F0A107-9E6F-45D4-91C3-B8B27B7E2E3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0C8F6A26-744F-4E2E-9786-BFD0D4EFABC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2" name="Group 15">
              <a:extLst>
                <a:ext uri="{FF2B5EF4-FFF2-40B4-BE49-F238E27FC236}">
                  <a16:creationId xmlns:a16="http://schemas.microsoft.com/office/drawing/2014/main" id="{B24CCBC4-0A49-4E0B-B0C2-76F9B6E2E868}"/>
                </a:ext>
              </a:extLst>
            </p:cNvPr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B21E70CF-366C-48FC-AB36-06EF6CB8ED2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7">
                <a:extLst>
                  <a:ext uri="{FF2B5EF4-FFF2-40B4-BE49-F238E27FC236}">
                    <a16:creationId xmlns:a16="http://schemas.microsoft.com/office/drawing/2014/main" id="{75F23A7E-C0DB-4A06-B143-297980E9AC27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81FD81D-3B38-4407-9DB1-11A9815A71B1}"/>
              </a:ext>
            </a:extLst>
          </p:cNvPr>
          <p:cNvSpPr txBox="1"/>
          <p:nvPr/>
        </p:nvSpPr>
        <p:spPr>
          <a:xfrm>
            <a:off x="11560162" y="6202685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3098B6-4FA5-4DD5-AF2B-0E75388A8DD5}"/>
              </a:ext>
            </a:extLst>
          </p:cNvPr>
          <p:cNvSpPr txBox="1"/>
          <p:nvPr/>
        </p:nvSpPr>
        <p:spPr>
          <a:xfrm>
            <a:off x="5283444" y="386408"/>
            <a:ext cx="387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Etat d'avancement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15D3DD-3DCD-45ED-A3F6-2AF384760250}"/>
              </a:ext>
            </a:extLst>
          </p:cNvPr>
          <p:cNvSpPr txBox="1"/>
          <p:nvPr/>
        </p:nvSpPr>
        <p:spPr>
          <a:xfrm>
            <a:off x="406428" y="237957"/>
            <a:ext cx="3203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spc="59" dirty="0">
                <a:solidFill>
                  <a:srgbClr val="171F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4\  Le COMMENT ?</a:t>
            </a:r>
          </a:p>
        </p:txBody>
      </p:sp>
    </p:spTree>
    <p:extLst>
      <p:ext uri="{BB962C8B-B14F-4D97-AF65-F5344CB8AC3E}">
        <p14:creationId xmlns:p14="http://schemas.microsoft.com/office/powerpoint/2010/main" val="394506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F3CF871D-2FEC-40F2-9576-16D3CBFC6093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3" name="Freeform 25">
              <a:extLst>
                <a:ext uri="{FF2B5EF4-FFF2-40B4-BE49-F238E27FC236}">
                  <a16:creationId xmlns:a16="http://schemas.microsoft.com/office/drawing/2014/main" id="{9EE00685-0FA2-4A08-9E0C-1E62E1A19EB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26">
              <a:extLst>
                <a:ext uri="{FF2B5EF4-FFF2-40B4-BE49-F238E27FC236}">
                  <a16:creationId xmlns:a16="http://schemas.microsoft.com/office/drawing/2014/main" id="{CB24C669-E835-4F12-869D-E493650B5F6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42869EB-4099-44B0-B1E2-07A74C940E93}"/>
              </a:ext>
            </a:extLst>
          </p:cNvPr>
          <p:cNvSpPr txBox="1"/>
          <p:nvPr/>
        </p:nvSpPr>
        <p:spPr>
          <a:xfrm>
            <a:off x="11560162" y="6202685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D11CDE-895E-436D-AC03-2E3DA09D2B2C}"/>
              </a:ext>
            </a:extLst>
          </p:cNvPr>
          <p:cNvGrpSpPr/>
          <p:nvPr/>
        </p:nvGrpSpPr>
        <p:grpSpPr>
          <a:xfrm>
            <a:off x="10745512" y="371684"/>
            <a:ext cx="760688" cy="314117"/>
            <a:chOff x="0" y="0"/>
            <a:chExt cx="1521375" cy="628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DFA937-DF11-4F4D-8C6F-4CEC6876DEE2}"/>
                </a:ext>
              </a:extLst>
            </p:cNvPr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751B7209-9CC5-4BDD-9832-15FA397DA4B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F394E466-801C-45F8-A387-E76A3C386EAC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3D0D637-85F5-41AE-B92B-70C8B0D73949}"/>
                </a:ext>
              </a:extLst>
            </p:cNvPr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1FAACF41-E243-41A7-A2B3-E88FEE6059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1">
                <a:extLst>
                  <a:ext uri="{FF2B5EF4-FFF2-40B4-BE49-F238E27FC236}">
                    <a16:creationId xmlns:a16="http://schemas.microsoft.com/office/drawing/2014/main" id="{94ACBF30-0B71-4B57-92CD-74A22D3903D9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BACA78BE-7515-4698-A0D7-C6275D0798C2}"/>
                </a:ext>
              </a:extLst>
            </p:cNvPr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458E1FC9-D16B-4846-AB0B-5F9EB265B08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96587527-CAB7-438C-B716-5286C46E5EE6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03CEA39E-2375-485D-80B2-C27D0EA41589}"/>
                </a:ext>
              </a:extLst>
            </p:cNvPr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BF68D0AF-F9FF-4DC2-9CA4-3BAC981118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2" name="TextBox 17">
                <a:extLst>
                  <a:ext uri="{FF2B5EF4-FFF2-40B4-BE49-F238E27FC236}">
                    <a16:creationId xmlns:a16="http://schemas.microsoft.com/office/drawing/2014/main" id="{03AE7D89-040A-4257-8BFD-D87EB5918829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6BE889B8-09C2-4E64-91DE-F15745FB9647}"/>
              </a:ext>
            </a:extLst>
          </p:cNvPr>
          <p:cNvSpPr txBox="1"/>
          <p:nvPr/>
        </p:nvSpPr>
        <p:spPr>
          <a:xfrm>
            <a:off x="4023360" y="528742"/>
            <a:ext cx="354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252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Idée personnelle ajoutée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7A1DA0F-B912-49F4-8E30-C1AB39BDD04B}"/>
              </a:ext>
            </a:extLst>
          </p:cNvPr>
          <p:cNvSpPr txBox="1"/>
          <p:nvPr/>
        </p:nvSpPr>
        <p:spPr>
          <a:xfrm>
            <a:off x="2468880" y="1454835"/>
            <a:ext cx="694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À l'avenir, on peut remplir le fichier Excel à partir d'une application web</a:t>
            </a:r>
          </a:p>
        </p:txBody>
      </p:sp>
      <p:pic>
        <p:nvPicPr>
          <p:cNvPr id="1026" name="Picture 2" descr="XAMPP Tutorial: How to use XAMPP to set up WordPress on ...">
            <a:extLst>
              <a:ext uri="{FF2B5EF4-FFF2-40B4-BE49-F238E27FC236}">
                <a16:creationId xmlns:a16="http://schemas.microsoft.com/office/drawing/2014/main" id="{2C2F351D-9100-4D6C-85B0-9DB864AE9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7" y="2296630"/>
            <a:ext cx="1509395" cy="811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MySQL Object Oriented Programming (OOP) | by Mohammad Julfikar | Medium">
            <a:extLst>
              <a:ext uri="{FF2B5EF4-FFF2-40B4-BE49-F238E27FC236}">
                <a16:creationId xmlns:a16="http://schemas.microsoft.com/office/drawing/2014/main" id="{612C680C-4624-4677-94D8-792021DC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2288595"/>
            <a:ext cx="1523718" cy="827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ng Your First Flask App using VSCode | by Eric van Rees | Medium">
            <a:extLst>
              <a:ext uri="{FF2B5EF4-FFF2-40B4-BE49-F238E27FC236}">
                <a16:creationId xmlns:a16="http://schemas.microsoft.com/office/drawing/2014/main" id="{9A06E2D0-C9AD-4926-8E34-6E19F682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4" y="2288595"/>
            <a:ext cx="1523717" cy="811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: Le HTML et le CSS - Guide Prépa #2 - IIM Digital School - Ecole du  Digital">
            <a:extLst>
              <a:ext uri="{FF2B5EF4-FFF2-40B4-BE49-F238E27FC236}">
                <a16:creationId xmlns:a16="http://schemas.microsoft.com/office/drawing/2014/main" id="{B1182F0E-2153-4C69-B759-45872EB4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354" y="2288595"/>
            <a:ext cx="1523718" cy="82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93F7D2D-2441-48A4-BE25-12A46C850A23}"/>
              </a:ext>
            </a:extLst>
          </p:cNvPr>
          <p:cNvSpPr txBox="1"/>
          <p:nvPr/>
        </p:nvSpPr>
        <p:spPr>
          <a:xfrm>
            <a:off x="2664866" y="2342626"/>
            <a:ext cx="53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B0CE504-BA79-49D8-ADCE-4FFEFA712F9E}"/>
              </a:ext>
            </a:extLst>
          </p:cNvPr>
          <p:cNvSpPr txBox="1"/>
          <p:nvPr/>
        </p:nvSpPr>
        <p:spPr>
          <a:xfrm>
            <a:off x="5540146" y="2322306"/>
            <a:ext cx="53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+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3109498-C4E2-4340-8586-63F6DEC8C77F}"/>
              </a:ext>
            </a:extLst>
          </p:cNvPr>
          <p:cNvSpPr txBox="1"/>
          <p:nvPr/>
        </p:nvSpPr>
        <p:spPr>
          <a:xfrm>
            <a:off x="8456066" y="2301986"/>
            <a:ext cx="53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343FD2E-8DA0-4985-B1D5-A817227BACD1}"/>
              </a:ext>
            </a:extLst>
          </p:cNvPr>
          <p:cNvSpPr txBox="1"/>
          <p:nvPr/>
        </p:nvSpPr>
        <p:spPr>
          <a:xfrm>
            <a:off x="1391920" y="3718560"/>
            <a:ext cx="391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d'inscription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connexion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d'accueil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remplir la formulaire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8B1D9-3B0A-48FF-8CA6-55436C309D6E}"/>
              </a:ext>
            </a:extLst>
          </p:cNvPr>
          <p:cNvSpPr txBox="1"/>
          <p:nvPr/>
        </p:nvSpPr>
        <p:spPr>
          <a:xfrm>
            <a:off x="7221509" y="4210938"/>
            <a:ext cx="3829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Fichier Excel rempli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87B8067-146B-4F31-A9E5-C0ED0E0C8DD8}"/>
              </a:ext>
            </a:extLst>
          </p:cNvPr>
          <p:cNvSpPr/>
          <p:nvPr/>
        </p:nvSpPr>
        <p:spPr>
          <a:xfrm>
            <a:off x="5514746" y="4174770"/>
            <a:ext cx="1127760" cy="47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rectangle 33">
            <a:extLst>
              <a:ext uri="{FF2B5EF4-FFF2-40B4-BE49-F238E27FC236}">
                <a16:creationId xmlns:a16="http://schemas.microsoft.com/office/drawing/2014/main" id="{E3885B85-D7C9-4472-88D0-627C895CD445}"/>
              </a:ext>
            </a:extLst>
          </p:cNvPr>
          <p:cNvSpPr/>
          <p:nvPr/>
        </p:nvSpPr>
        <p:spPr>
          <a:xfrm>
            <a:off x="1" y="5127171"/>
            <a:ext cx="2438400" cy="1730829"/>
          </a:xfrm>
          <a:prstGeom prst="rt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8" grpId="0"/>
      <p:bldP spid="29" grpId="0"/>
      <p:bldP spid="24" grpId="0"/>
      <p:bldP spid="32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9B06F3C-31D7-4C94-AF2F-E52A3A5123E5}"/>
              </a:ext>
            </a:extLst>
          </p:cNvPr>
          <p:cNvSpPr/>
          <p:nvPr/>
        </p:nvSpPr>
        <p:spPr>
          <a:xfrm>
            <a:off x="1562359" y="4439051"/>
            <a:ext cx="9659173" cy="10776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52E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D9A4346-43CD-4841-A0FA-5377C9675B41}"/>
              </a:ext>
            </a:extLst>
          </p:cNvPr>
          <p:cNvSpPr/>
          <p:nvPr/>
        </p:nvSpPr>
        <p:spPr>
          <a:xfrm>
            <a:off x="3647440" y="1568858"/>
            <a:ext cx="7978503" cy="1115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52E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19957D-2E87-4C69-A72E-A0C42A8F9C59}"/>
              </a:ext>
            </a:extLst>
          </p:cNvPr>
          <p:cNvSpPr txBox="1"/>
          <p:nvPr/>
        </p:nvSpPr>
        <p:spPr>
          <a:xfrm>
            <a:off x="3725577" y="1650138"/>
            <a:ext cx="7780624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Ce projet montre l'importance de l'automatisation des tests et améliore la gestion de l'assurance avec Trinita.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01CD6E3C-7E72-4DC1-8423-5A2089B78063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ACF3FC41-9398-4F0F-B1F7-5F77F69BD9E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26">
              <a:extLst>
                <a:ext uri="{FF2B5EF4-FFF2-40B4-BE49-F238E27FC236}">
                  <a16:creationId xmlns:a16="http://schemas.microsoft.com/office/drawing/2014/main" id="{BCE25DC7-BB3D-4CA0-B944-30E090CA883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8AEE91D1-57BB-4183-86D7-6E9F9383D29E}"/>
              </a:ext>
            </a:extLst>
          </p:cNvPr>
          <p:cNvGrpSpPr/>
          <p:nvPr/>
        </p:nvGrpSpPr>
        <p:grpSpPr>
          <a:xfrm>
            <a:off x="10745512" y="371684"/>
            <a:ext cx="760688" cy="314117"/>
            <a:chOff x="0" y="0"/>
            <a:chExt cx="1521375" cy="628233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D354165-EF72-4DDE-ABFF-4042B845A42F}"/>
                </a:ext>
              </a:extLst>
            </p:cNvPr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D7DEAAC-2545-4818-A741-08D89C6FCF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58313E01-1BD8-4E7C-AD10-DEAB1D6BF77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F6D753EF-8D39-4200-9C34-336FD77703AC}"/>
                </a:ext>
              </a:extLst>
            </p:cNvPr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47B5F05-9F6E-41C5-97AE-20E6BE96ED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51EBD-F108-4324-A947-BC556E528CD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24F8FBA5-D29E-441C-9563-D0418F08316F}"/>
                </a:ext>
              </a:extLst>
            </p:cNvPr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E960D14-93D6-4D4F-B09F-9C5EB3F9D51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094582-BC02-4211-80D0-CA3581ECC88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9E26B64F-939F-4E6C-AC8D-FE710E058D1C}"/>
                </a:ext>
              </a:extLst>
            </p:cNvPr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12" name="Freeform 16">
                <a:extLst>
                  <a:ext uri="{FF2B5EF4-FFF2-40B4-BE49-F238E27FC236}">
                    <a16:creationId xmlns:a16="http://schemas.microsoft.com/office/drawing/2014/main" id="{7794A16B-D02B-410C-A046-F7A50B629F5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3" name="TextBox 17">
                <a:extLst>
                  <a:ext uri="{FF2B5EF4-FFF2-40B4-BE49-F238E27FC236}">
                    <a16:creationId xmlns:a16="http://schemas.microsoft.com/office/drawing/2014/main" id="{03967CE1-3B51-4ED5-9725-CFF30057C79E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E71875-89DB-4F24-ADE1-7A1340A5F943}"/>
              </a:ext>
            </a:extLst>
          </p:cNvPr>
          <p:cNvSpPr txBox="1"/>
          <p:nvPr/>
        </p:nvSpPr>
        <p:spPr>
          <a:xfrm>
            <a:off x="235069" y="314791"/>
            <a:ext cx="312991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en-US" sz="2800" spc="59" dirty="0">
                <a:solidFill>
                  <a:srgbClr val="171FD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5\ Conclusion</a:t>
            </a:r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D29CE51F-830A-4019-B404-986EEE6BBFC4}"/>
              </a:ext>
            </a:extLst>
          </p:cNvPr>
          <p:cNvSpPr/>
          <p:nvPr/>
        </p:nvSpPr>
        <p:spPr>
          <a:xfrm>
            <a:off x="0" y="3864429"/>
            <a:ext cx="2438401" cy="2993571"/>
          </a:xfrm>
          <a:prstGeom prst="rt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B37B55-BF85-4B5C-94C7-98A2E7EEF843}"/>
              </a:ext>
            </a:extLst>
          </p:cNvPr>
          <p:cNvSpPr txBox="1"/>
          <p:nvPr/>
        </p:nvSpPr>
        <p:spPr>
          <a:xfrm>
            <a:off x="1613287" y="4625879"/>
            <a:ext cx="955731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conclusion, le projet de développement du robot de test Trinita a été couronné de succès.</a:t>
            </a:r>
          </a:p>
        </p:txBody>
      </p:sp>
      <p:pic>
        <p:nvPicPr>
          <p:cNvPr id="3074" name="Picture 2" descr="Conclusion - Icônes fichiers et dossiers gratuites">
            <a:extLst>
              <a:ext uri="{FF2B5EF4-FFF2-40B4-BE49-F238E27FC236}">
                <a16:creationId xmlns:a16="http://schemas.microsoft.com/office/drawing/2014/main" id="{5A7CCB0F-821D-484C-8FB7-6FD016B1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68319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CB0BB8C-245C-45BD-A758-60E8D83A02A1}"/>
              </a:ext>
            </a:extLst>
          </p:cNvPr>
          <p:cNvSpPr txBox="1"/>
          <p:nvPr/>
        </p:nvSpPr>
        <p:spPr>
          <a:xfrm>
            <a:off x="11549742" y="6191799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093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" grpId="0"/>
      <p:bldP spid="2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6778" y="4636708"/>
            <a:ext cx="4442585" cy="444258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90133" y="-2594469"/>
            <a:ext cx="8099247" cy="8099247"/>
            <a:chOff x="0" y="0"/>
            <a:chExt cx="16198495" cy="1619849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6198495" cy="16198495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21000"/>
                    </a:srgbClr>
                  </a:gs>
                  <a:gs pos="100000">
                    <a:srgbClr val="2932FF">
                      <a:alpha val="21000"/>
                    </a:srgbClr>
                  </a:gs>
                </a:gsLst>
                <a:lin ang="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656236" y="656236"/>
              <a:ext cx="14886024" cy="1488602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65000"/>
                    </a:srgbClr>
                  </a:gs>
                  <a:gs pos="100000">
                    <a:srgbClr val="2932FF">
                      <a:alpha val="65000"/>
                    </a:srgbClr>
                  </a:gs>
                </a:gsLst>
                <a:lin ang="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589197" y="1589197"/>
              <a:ext cx="13020101" cy="13020101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7000"/>
                    </a:srgbClr>
                  </a:gs>
                  <a:gs pos="100000">
                    <a:srgbClr val="2932FF">
                      <a:alpha val="57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2482626" y="2482626"/>
              <a:ext cx="11233242" cy="11233242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-362586" y="-1085659"/>
            <a:ext cx="4951255" cy="495125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6731513" y="935731"/>
            <a:ext cx="760688" cy="314117"/>
            <a:chOff x="0" y="0"/>
            <a:chExt cx="1521375" cy="628233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>
            <a:off x="2719056" y="5887722"/>
            <a:ext cx="610714" cy="610714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4203125" y="5127382"/>
            <a:ext cx="3349891" cy="334989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grpSp>
        <p:nvGrpSpPr>
          <p:cNvPr id="38" name="Group 38"/>
          <p:cNvGrpSpPr/>
          <p:nvPr/>
        </p:nvGrpSpPr>
        <p:grpSpPr>
          <a:xfrm>
            <a:off x="5677546" y="3920631"/>
            <a:ext cx="401049" cy="401049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284751" y="5486674"/>
            <a:ext cx="401049" cy="401049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6731513" y="1698638"/>
            <a:ext cx="5264635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2"/>
              </a:lnSpc>
            </a:pPr>
            <a:r>
              <a:rPr lang="en-US" sz="51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Merci pour</a:t>
            </a:r>
          </a:p>
          <a:p>
            <a:pPr>
              <a:lnSpc>
                <a:spcPts val="5542"/>
              </a:lnSpc>
            </a:pPr>
            <a:r>
              <a:rPr lang="en-US" sz="51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votre attention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610418" y="884369"/>
            <a:ext cx="2578741" cy="355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en-US" sz="2111" spc="59" dirty="0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@Neopolis Dev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6754765" y="3429000"/>
            <a:ext cx="1802744" cy="593280"/>
            <a:chOff x="0" y="0"/>
            <a:chExt cx="3605488" cy="1186561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3422608" cy="1186561"/>
              <a:chOff x="0" y="0"/>
              <a:chExt cx="775606" cy="2688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775606" cy="268890"/>
              </a:xfrm>
              <a:custGeom>
                <a:avLst/>
                <a:gdLst/>
                <a:ahLst/>
                <a:cxnLst/>
                <a:rect l="l" t="t" r="r" b="b"/>
                <a:pathLst>
                  <a:path w="775606" h="268890">
                    <a:moveTo>
                      <a:pt x="0" y="0"/>
                    </a:moveTo>
                    <a:lnTo>
                      <a:pt x="775606" y="0"/>
                    </a:lnTo>
                    <a:lnTo>
                      <a:pt x="775606" y="268890"/>
                    </a:lnTo>
                    <a:lnTo>
                      <a:pt x="0" y="26889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38100"/>
                <a:ext cx="775606" cy="30699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1199540" y="171476"/>
              <a:ext cx="2405948" cy="8770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78"/>
                </a:lnSpc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2024</a:t>
              </a:r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BD620D28-F12A-4E4A-A23D-080B2DE4C2B2}"/>
              </a:ext>
            </a:extLst>
          </p:cNvPr>
          <p:cNvSpPr txBox="1"/>
          <p:nvPr/>
        </p:nvSpPr>
        <p:spPr>
          <a:xfrm>
            <a:off x="6828097" y="3397627"/>
            <a:ext cx="1036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Stage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35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A7D6CA-72C8-4AC3-9115-12BD814D1628}"/>
              </a:ext>
            </a:extLst>
          </p:cNvPr>
          <p:cNvSpPr/>
          <p:nvPr/>
        </p:nvSpPr>
        <p:spPr>
          <a:xfrm>
            <a:off x="-231228" y="0"/>
            <a:ext cx="1242322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3" name="ZoneTexte 472">
            <a:extLst>
              <a:ext uri="{FF2B5EF4-FFF2-40B4-BE49-F238E27FC236}">
                <a16:creationId xmlns:a16="http://schemas.microsoft.com/office/drawing/2014/main" id="{E0E5519B-EB94-4AC9-A059-3512D1A57D37}"/>
              </a:ext>
            </a:extLst>
          </p:cNvPr>
          <p:cNvSpPr txBox="1"/>
          <p:nvPr/>
        </p:nvSpPr>
        <p:spPr>
          <a:xfrm>
            <a:off x="1713166" y="98643"/>
            <a:ext cx="2638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Arial Black" panose="020B0A04020102020204" pitchFamily="34" charset="0"/>
              </a:rPr>
              <a:t>PLAN</a:t>
            </a:r>
          </a:p>
        </p:txBody>
      </p:sp>
      <p:sp>
        <p:nvSpPr>
          <p:cNvPr id="475" name="Hexagone 474">
            <a:extLst>
              <a:ext uri="{FF2B5EF4-FFF2-40B4-BE49-F238E27FC236}">
                <a16:creationId xmlns:a16="http://schemas.microsoft.com/office/drawing/2014/main" id="{A2E482F0-FB59-4283-BB1D-D36EB356593D}"/>
              </a:ext>
            </a:extLst>
          </p:cNvPr>
          <p:cNvSpPr/>
          <p:nvPr/>
        </p:nvSpPr>
        <p:spPr>
          <a:xfrm rot="5400000">
            <a:off x="11542159" y="4586507"/>
            <a:ext cx="1295340" cy="1295400"/>
          </a:xfrm>
          <a:prstGeom prst="hexagon">
            <a:avLst/>
          </a:prstGeom>
          <a:noFill/>
          <a:ln>
            <a:solidFill>
              <a:srgbClr val="0000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Hexagone 475">
            <a:extLst>
              <a:ext uri="{FF2B5EF4-FFF2-40B4-BE49-F238E27FC236}">
                <a16:creationId xmlns:a16="http://schemas.microsoft.com/office/drawing/2014/main" id="{1EAE98E4-ECF4-4000-B6F3-F38D9659D27B}"/>
              </a:ext>
            </a:extLst>
          </p:cNvPr>
          <p:cNvSpPr/>
          <p:nvPr/>
        </p:nvSpPr>
        <p:spPr>
          <a:xfrm rot="5400000">
            <a:off x="11061837" y="2746055"/>
            <a:ext cx="584775" cy="534776"/>
          </a:xfrm>
          <a:prstGeom prst="hexagon">
            <a:avLst/>
          </a:prstGeom>
          <a:noFill/>
          <a:ln>
            <a:solidFill>
              <a:srgbClr val="0000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Hexagone 477">
            <a:extLst>
              <a:ext uri="{FF2B5EF4-FFF2-40B4-BE49-F238E27FC236}">
                <a16:creationId xmlns:a16="http://schemas.microsoft.com/office/drawing/2014/main" id="{039C9059-2C69-4289-AF31-8E3ABD2DC1E4}"/>
              </a:ext>
            </a:extLst>
          </p:cNvPr>
          <p:cNvSpPr/>
          <p:nvPr/>
        </p:nvSpPr>
        <p:spPr>
          <a:xfrm>
            <a:off x="-188524" y="5050880"/>
            <a:ext cx="1003864" cy="83099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rgbClr val="0000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5F4632B3-977B-46C4-B3CC-BAE189003F24}"/>
              </a:ext>
            </a:extLst>
          </p:cNvPr>
          <p:cNvSpPr/>
          <p:nvPr/>
        </p:nvSpPr>
        <p:spPr>
          <a:xfrm rot="5400000">
            <a:off x="-211957" y="-897760"/>
            <a:ext cx="1828800" cy="1825997"/>
          </a:xfrm>
          <a:prstGeom prst="hexagon">
            <a:avLst/>
          </a:prstGeom>
          <a:noFill/>
          <a:ln>
            <a:solidFill>
              <a:srgbClr val="0000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B87D867-DF10-4523-A425-5EC5DAED18A8}"/>
              </a:ext>
            </a:extLst>
          </p:cNvPr>
          <p:cNvSpPr/>
          <p:nvPr/>
        </p:nvSpPr>
        <p:spPr>
          <a:xfrm>
            <a:off x="1208312" y="1037830"/>
            <a:ext cx="9437918" cy="4535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FDC96CA-D83D-4592-ADCA-A6853760A056}"/>
              </a:ext>
            </a:extLst>
          </p:cNvPr>
          <p:cNvSpPr/>
          <p:nvPr/>
        </p:nvSpPr>
        <p:spPr>
          <a:xfrm>
            <a:off x="1480451" y="1154561"/>
            <a:ext cx="8837727" cy="205616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 24">
            <a:extLst>
              <a:ext uri="{FF2B5EF4-FFF2-40B4-BE49-F238E27FC236}">
                <a16:creationId xmlns:a16="http://schemas.microsoft.com/office/drawing/2014/main" id="{45AE14B3-7347-4977-93AD-4C28EDF4A619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D68A14ED-810A-4A26-8832-05A75C18F7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888CAEC3-AE46-487E-92D1-41529051511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6" name="Hexagone 65">
            <a:extLst>
              <a:ext uri="{FF2B5EF4-FFF2-40B4-BE49-F238E27FC236}">
                <a16:creationId xmlns:a16="http://schemas.microsoft.com/office/drawing/2014/main" id="{003EF4AD-12C7-4A95-A3DD-101A782334C6}"/>
              </a:ext>
            </a:extLst>
          </p:cNvPr>
          <p:cNvSpPr/>
          <p:nvPr/>
        </p:nvSpPr>
        <p:spPr>
          <a:xfrm rot="5400000">
            <a:off x="5825067" y="-980593"/>
            <a:ext cx="2261644" cy="1630682"/>
          </a:xfrm>
          <a:prstGeom prst="hexagon">
            <a:avLst/>
          </a:prstGeom>
          <a:noFill/>
          <a:ln>
            <a:solidFill>
              <a:srgbClr val="0000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>
            <a:extLst>
              <a:ext uri="{FF2B5EF4-FFF2-40B4-BE49-F238E27FC236}">
                <a16:creationId xmlns:a16="http://schemas.microsoft.com/office/drawing/2014/main" id="{2A21D46E-0A79-4895-903B-D4AB94D98DD1}"/>
              </a:ext>
            </a:extLst>
          </p:cNvPr>
          <p:cNvSpPr/>
          <p:nvPr/>
        </p:nvSpPr>
        <p:spPr>
          <a:xfrm rot="5400000">
            <a:off x="7588548" y="-980592"/>
            <a:ext cx="2261644" cy="1630682"/>
          </a:xfrm>
          <a:prstGeom prst="hexagon">
            <a:avLst/>
          </a:prstGeom>
          <a:noFill/>
          <a:ln>
            <a:solidFill>
              <a:srgbClr val="0000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>
            <a:extLst>
              <a:ext uri="{FF2B5EF4-FFF2-40B4-BE49-F238E27FC236}">
                <a16:creationId xmlns:a16="http://schemas.microsoft.com/office/drawing/2014/main" id="{51E3E5DB-6178-4DA5-A4CA-8C5C314361AA}"/>
              </a:ext>
            </a:extLst>
          </p:cNvPr>
          <p:cNvSpPr/>
          <p:nvPr/>
        </p:nvSpPr>
        <p:spPr>
          <a:xfrm rot="5400000">
            <a:off x="9308487" y="-980590"/>
            <a:ext cx="2261644" cy="1630682"/>
          </a:xfrm>
          <a:prstGeom prst="hexagon">
            <a:avLst/>
          </a:prstGeom>
          <a:noFill/>
          <a:ln>
            <a:solidFill>
              <a:srgbClr val="0000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>
            <a:extLst>
              <a:ext uri="{FF2B5EF4-FFF2-40B4-BE49-F238E27FC236}">
                <a16:creationId xmlns:a16="http://schemas.microsoft.com/office/drawing/2014/main" id="{C0538910-CA54-4305-BF3B-85BC925104C4}"/>
              </a:ext>
            </a:extLst>
          </p:cNvPr>
          <p:cNvSpPr/>
          <p:nvPr/>
        </p:nvSpPr>
        <p:spPr>
          <a:xfrm rot="5400000">
            <a:off x="11034060" y="-980588"/>
            <a:ext cx="2261644" cy="1630682"/>
          </a:xfrm>
          <a:prstGeom prst="hexagon">
            <a:avLst/>
          </a:prstGeom>
          <a:noFill/>
          <a:ln>
            <a:solidFill>
              <a:srgbClr val="0000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521D25B-F4D7-4088-A22D-44E78B59BC97}"/>
              </a:ext>
            </a:extLst>
          </p:cNvPr>
          <p:cNvSpPr/>
          <p:nvPr/>
        </p:nvSpPr>
        <p:spPr>
          <a:xfrm>
            <a:off x="1504019" y="4157420"/>
            <a:ext cx="110953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01600">
              <a:schemeClr val="tx1">
                <a:lumMod val="65000"/>
                <a:lumOff val="35000"/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59FADC7-D4FF-4D2F-B1A3-391C3A54C529}"/>
              </a:ext>
            </a:extLst>
          </p:cNvPr>
          <p:cNvSpPr/>
          <p:nvPr/>
        </p:nvSpPr>
        <p:spPr>
          <a:xfrm>
            <a:off x="3070085" y="6055240"/>
            <a:ext cx="110953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01600">
              <a:schemeClr val="tx1">
                <a:lumMod val="65000"/>
                <a:lumOff val="35000"/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3974839-9C31-4271-B9F9-2A02C3E93C28}"/>
              </a:ext>
            </a:extLst>
          </p:cNvPr>
          <p:cNvSpPr/>
          <p:nvPr/>
        </p:nvSpPr>
        <p:spPr>
          <a:xfrm>
            <a:off x="4781454" y="4055905"/>
            <a:ext cx="110953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01600">
              <a:schemeClr val="tx1">
                <a:lumMod val="65000"/>
                <a:lumOff val="35000"/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DC28B07-0A8F-4FCE-802A-EFFD83BD138D}"/>
              </a:ext>
            </a:extLst>
          </p:cNvPr>
          <p:cNvSpPr/>
          <p:nvPr/>
        </p:nvSpPr>
        <p:spPr>
          <a:xfrm>
            <a:off x="6646561" y="6076193"/>
            <a:ext cx="110953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01600">
              <a:schemeClr val="tx1">
                <a:lumMod val="65000"/>
                <a:lumOff val="35000"/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207CADC-3DBD-4F47-8782-2B2108202B2C}"/>
              </a:ext>
            </a:extLst>
          </p:cNvPr>
          <p:cNvSpPr/>
          <p:nvPr/>
        </p:nvSpPr>
        <p:spPr>
          <a:xfrm>
            <a:off x="8719924" y="4204593"/>
            <a:ext cx="110953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01600">
              <a:schemeClr val="tx1">
                <a:lumMod val="65000"/>
                <a:lumOff val="35000"/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452339C-F1EE-418D-97C1-85B84CD3BE37}"/>
              </a:ext>
            </a:extLst>
          </p:cNvPr>
          <p:cNvGrpSpPr/>
          <p:nvPr/>
        </p:nvGrpSpPr>
        <p:grpSpPr>
          <a:xfrm>
            <a:off x="1084611" y="1098622"/>
            <a:ext cx="1936122" cy="3054746"/>
            <a:chOff x="113733" y="1099461"/>
            <a:chExt cx="1936122" cy="3054746"/>
          </a:xfrm>
          <a:effectLst>
            <a:glow>
              <a:schemeClr val="accent1">
                <a:alpha val="40000"/>
              </a:schemeClr>
            </a:glow>
            <a:outerShdw dist="12700" sx="1000" sy="1000" algn="ctr" rotWithShape="0">
              <a:srgbClr val="000000"/>
            </a:outerShdw>
            <a:reflection stA="18000" endPos="60000" dir="5400000" sy="-100000" algn="bl" rotWithShape="0"/>
          </a:effectLst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E5C42C9-DB6D-43EC-9DDD-E9694846AAF7}"/>
                </a:ext>
              </a:extLst>
            </p:cNvPr>
            <p:cNvSpPr/>
            <p:nvPr/>
          </p:nvSpPr>
          <p:spPr>
            <a:xfrm>
              <a:off x="113733" y="2144110"/>
              <a:ext cx="1936122" cy="2010097"/>
            </a:xfrm>
            <a:prstGeom prst="ellipse">
              <a:avLst/>
            </a:prstGeom>
            <a:solidFill>
              <a:srgbClr val="AD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0B0F499-4E77-4174-89DA-392ECCBC3450}"/>
                </a:ext>
              </a:extLst>
            </p:cNvPr>
            <p:cNvSpPr/>
            <p:nvPr/>
          </p:nvSpPr>
          <p:spPr>
            <a:xfrm>
              <a:off x="896740" y="1099461"/>
              <a:ext cx="344234" cy="326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C65837C-77C6-4631-B218-5D9FE286FD51}"/>
                </a:ext>
              </a:extLst>
            </p:cNvPr>
            <p:cNvSpPr/>
            <p:nvPr/>
          </p:nvSpPr>
          <p:spPr>
            <a:xfrm>
              <a:off x="975115" y="1161095"/>
              <a:ext cx="192024" cy="195401"/>
            </a:xfrm>
            <a:prstGeom prst="ellipse">
              <a:avLst/>
            </a:prstGeom>
            <a:gradFill>
              <a:gsLst>
                <a:gs pos="82000">
                  <a:schemeClr val="accent1">
                    <a:lumMod val="45000"/>
                    <a:lumOff val="5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B416A81-5CD4-4FDB-AADB-2B458C3B312B}"/>
                </a:ext>
              </a:extLst>
            </p:cNvPr>
            <p:cNvSpPr/>
            <p:nvPr/>
          </p:nvSpPr>
          <p:spPr>
            <a:xfrm>
              <a:off x="990906" y="2218153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7EFA425-F562-44BF-BBE3-025CE0AE1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003" y="1426033"/>
              <a:ext cx="740" cy="729337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osange 42">
              <a:extLst>
                <a:ext uri="{FF2B5EF4-FFF2-40B4-BE49-F238E27FC236}">
                  <a16:creationId xmlns:a16="http://schemas.microsoft.com/office/drawing/2014/main" id="{BB2A61EA-6A81-4A80-AA3F-B808D7411BF4}"/>
                </a:ext>
              </a:extLst>
            </p:cNvPr>
            <p:cNvSpPr/>
            <p:nvPr/>
          </p:nvSpPr>
          <p:spPr>
            <a:xfrm>
              <a:off x="1022396" y="2129993"/>
              <a:ext cx="91440" cy="98316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4" name="ZoneTexte 453">
            <a:extLst>
              <a:ext uri="{FF2B5EF4-FFF2-40B4-BE49-F238E27FC236}">
                <a16:creationId xmlns:a16="http://schemas.microsoft.com/office/drawing/2014/main" id="{39AB071B-C240-49B0-A534-E00AE07C2819}"/>
              </a:ext>
            </a:extLst>
          </p:cNvPr>
          <p:cNvSpPr txBox="1"/>
          <p:nvPr/>
        </p:nvSpPr>
        <p:spPr>
          <a:xfrm>
            <a:off x="1105163" y="2872023"/>
            <a:ext cx="226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287F2721-66A0-4079-ACC9-D29BFD933588}"/>
              </a:ext>
            </a:extLst>
          </p:cNvPr>
          <p:cNvGrpSpPr/>
          <p:nvPr/>
        </p:nvGrpSpPr>
        <p:grpSpPr>
          <a:xfrm>
            <a:off x="2669557" y="1110345"/>
            <a:ext cx="1973875" cy="4956879"/>
            <a:chOff x="1406127" y="1110345"/>
            <a:chExt cx="1973875" cy="4956879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A74A933-0AB9-41F5-A05E-F6AEC5F9EDAD}"/>
                </a:ext>
              </a:extLst>
            </p:cNvPr>
            <p:cNvSpPr/>
            <p:nvPr/>
          </p:nvSpPr>
          <p:spPr>
            <a:xfrm>
              <a:off x="1406127" y="4154207"/>
              <a:ext cx="1973875" cy="1913017"/>
            </a:xfrm>
            <a:prstGeom prst="ellipse">
              <a:avLst/>
            </a:prstGeom>
            <a:solidFill>
              <a:srgbClr val="87C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B0A96DA-7C4F-4C33-A98D-860D71320FA5}"/>
                </a:ext>
              </a:extLst>
            </p:cNvPr>
            <p:cNvSpPr/>
            <p:nvPr/>
          </p:nvSpPr>
          <p:spPr>
            <a:xfrm>
              <a:off x="2159479" y="1110345"/>
              <a:ext cx="344234" cy="326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F6C254D-AF80-454C-AF8E-DD8C734548B3}"/>
                </a:ext>
              </a:extLst>
            </p:cNvPr>
            <p:cNvSpPr/>
            <p:nvPr/>
          </p:nvSpPr>
          <p:spPr>
            <a:xfrm>
              <a:off x="2237854" y="1171979"/>
              <a:ext cx="192024" cy="195401"/>
            </a:xfrm>
            <a:prstGeom prst="ellipse">
              <a:avLst/>
            </a:prstGeom>
            <a:gradFill>
              <a:gsLst>
                <a:gs pos="82000">
                  <a:srgbClr val="A365D1">
                    <a:alpha val="78000"/>
                  </a:srgb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49D87BDC-C4FF-4191-B1C9-0D48EE19D496}"/>
                </a:ext>
              </a:extLst>
            </p:cNvPr>
            <p:cNvSpPr/>
            <p:nvPr/>
          </p:nvSpPr>
          <p:spPr>
            <a:xfrm>
              <a:off x="2282560" y="426334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D1D31691-9B3A-4D66-B0BB-11D616C2750D}"/>
                </a:ext>
              </a:extLst>
            </p:cNvPr>
            <p:cNvCxnSpPr>
              <a:cxnSpLocks/>
            </p:cNvCxnSpPr>
            <p:nvPr/>
          </p:nvCxnSpPr>
          <p:spPr>
            <a:xfrm>
              <a:off x="2362198" y="1436914"/>
              <a:ext cx="14949" cy="276062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Losange 53">
              <a:extLst>
                <a:ext uri="{FF2B5EF4-FFF2-40B4-BE49-F238E27FC236}">
                  <a16:creationId xmlns:a16="http://schemas.microsoft.com/office/drawing/2014/main" id="{99C375B0-E202-4757-8A21-A43F270BABCF}"/>
                </a:ext>
              </a:extLst>
            </p:cNvPr>
            <p:cNvSpPr/>
            <p:nvPr/>
          </p:nvSpPr>
          <p:spPr>
            <a:xfrm>
              <a:off x="2331426" y="4172164"/>
              <a:ext cx="91440" cy="98316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72289EA7-7730-4A13-B4FF-ED6F13D738A6}"/>
              </a:ext>
            </a:extLst>
          </p:cNvPr>
          <p:cNvSpPr txBox="1"/>
          <p:nvPr/>
        </p:nvSpPr>
        <p:spPr>
          <a:xfrm>
            <a:off x="2595737" y="4874473"/>
            <a:ext cx="226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pourquoi ? </a:t>
            </a:r>
          </a:p>
        </p:txBody>
      </p: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DF310923-986A-4112-960B-DBEFB886647E}"/>
              </a:ext>
            </a:extLst>
          </p:cNvPr>
          <p:cNvGrpSpPr/>
          <p:nvPr/>
        </p:nvGrpSpPr>
        <p:grpSpPr>
          <a:xfrm>
            <a:off x="6247445" y="1099454"/>
            <a:ext cx="2006157" cy="4976106"/>
            <a:chOff x="4252621" y="1099454"/>
            <a:chExt cx="2006157" cy="497610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AA7A171-3BD7-4054-B2C4-FF0ECB905DEE}"/>
                </a:ext>
              </a:extLst>
            </p:cNvPr>
            <p:cNvSpPr/>
            <p:nvPr/>
          </p:nvSpPr>
          <p:spPr>
            <a:xfrm>
              <a:off x="4252621" y="4154207"/>
              <a:ext cx="2006157" cy="1921353"/>
            </a:xfrm>
            <a:prstGeom prst="ellipse">
              <a:avLst/>
            </a:prstGeom>
            <a:solidFill>
              <a:srgbClr val="416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CDCAB-2216-419B-B360-FE3BA5FBE022}"/>
                </a:ext>
              </a:extLst>
            </p:cNvPr>
            <p:cNvSpPr/>
            <p:nvPr/>
          </p:nvSpPr>
          <p:spPr>
            <a:xfrm>
              <a:off x="5055085" y="1099454"/>
              <a:ext cx="344234" cy="326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78A4BEE-8CC9-45B1-B454-0AF22E83E179}"/>
                </a:ext>
              </a:extLst>
            </p:cNvPr>
            <p:cNvSpPr/>
            <p:nvPr/>
          </p:nvSpPr>
          <p:spPr>
            <a:xfrm>
              <a:off x="5133460" y="1161088"/>
              <a:ext cx="192024" cy="195401"/>
            </a:xfrm>
            <a:prstGeom prst="ellipse">
              <a:avLst/>
            </a:prstGeom>
            <a:gradFill>
              <a:gsLst>
                <a:gs pos="100000">
                  <a:srgbClr val="F9A597"/>
                </a:gs>
                <a:gs pos="73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05B2313-1261-4689-98C4-FBE0D805625A}"/>
                </a:ext>
              </a:extLst>
            </p:cNvPr>
            <p:cNvSpPr/>
            <p:nvPr/>
          </p:nvSpPr>
          <p:spPr>
            <a:xfrm>
              <a:off x="5145771" y="427085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720D6B0-2873-4A6C-94AB-36B7701DF1A5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 flipH="1">
              <a:off x="5226462" y="1426026"/>
              <a:ext cx="740" cy="277586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Losange 60">
              <a:extLst>
                <a:ext uri="{FF2B5EF4-FFF2-40B4-BE49-F238E27FC236}">
                  <a16:creationId xmlns:a16="http://schemas.microsoft.com/office/drawing/2014/main" id="{44A9ADE8-3E44-4497-983B-BD9D4E143333}"/>
                </a:ext>
              </a:extLst>
            </p:cNvPr>
            <p:cNvSpPr/>
            <p:nvPr/>
          </p:nvSpPr>
          <p:spPr>
            <a:xfrm>
              <a:off x="5180740" y="4176511"/>
              <a:ext cx="91440" cy="98316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B050"/>
                </a:solidFill>
              </a:endParaRPr>
            </a:p>
          </p:txBody>
        </p: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743E8BD4-48B0-407A-895E-0666BB46349F}"/>
              </a:ext>
            </a:extLst>
          </p:cNvPr>
          <p:cNvSpPr txBox="1"/>
          <p:nvPr/>
        </p:nvSpPr>
        <p:spPr>
          <a:xfrm>
            <a:off x="6140548" y="4845624"/>
            <a:ext cx="226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comment ?</a:t>
            </a:r>
          </a:p>
        </p:txBody>
      </p: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365F704D-774E-4155-BD27-CC25EDE05C01}"/>
              </a:ext>
            </a:extLst>
          </p:cNvPr>
          <p:cNvGrpSpPr/>
          <p:nvPr/>
        </p:nvGrpSpPr>
        <p:grpSpPr>
          <a:xfrm>
            <a:off x="4393811" y="1099461"/>
            <a:ext cx="1959160" cy="2963985"/>
            <a:chOff x="2784902" y="1099461"/>
            <a:chExt cx="1959160" cy="296398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6D5096C-D290-443C-BF15-600F114362BC}"/>
                </a:ext>
              </a:extLst>
            </p:cNvPr>
            <p:cNvSpPr/>
            <p:nvPr/>
          </p:nvSpPr>
          <p:spPr>
            <a:xfrm>
              <a:off x="2784902" y="2088469"/>
              <a:ext cx="1959160" cy="1974977"/>
            </a:xfrm>
            <a:prstGeom prst="ellips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1C2AB20-A6EA-4ED7-95A5-E96768CB6C3B}"/>
                </a:ext>
              </a:extLst>
            </p:cNvPr>
            <p:cNvSpPr/>
            <p:nvPr/>
          </p:nvSpPr>
          <p:spPr>
            <a:xfrm>
              <a:off x="3607280" y="1099461"/>
              <a:ext cx="344234" cy="326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79B2224-BC9B-4D62-A853-7703DE71EFE5}"/>
                </a:ext>
              </a:extLst>
            </p:cNvPr>
            <p:cNvSpPr/>
            <p:nvPr/>
          </p:nvSpPr>
          <p:spPr>
            <a:xfrm>
              <a:off x="3685655" y="1161095"/>
              <a:ext cx="192024" cy="195401"/>
            </a:xfrm>
            <a:prstGeom prst="ellipse">
              <a:avLst/>
            </a:prstGeom>
            <a:gradFill>
              <a:gsLst>
                <a:gs pos="81000">
                  <a:srgbClr val="F9A597"/>
                </a:gs>
                <a:gs pos="98000">
                  <a:srgbClr val="FFC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DF00B8E-724A-43E0-B605-CA227886404E}"/>
                </a:ext>
              </a:extLst>
            </p:cNvPr>
            <p:cNvSpPr/>
            <p:nvPr/>
          </p:nvSpPr>
          <p:spPr>
            <a:xfrm>
              <a:off x="3696446" y="219918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9CC1BCA-ACF5-4144-B9B9-A41916B5C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858" y="1414489"/>
              <a:ext cx="740" cy="729337"/>
            </a:xfrm>
            <a:prstGeom prst="line">
              <a:avLst/>
            </a:prstGeom>
            <a:ln w="38100">
              <a:solidFill>
                <a:srgbClr val="F9A59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Losange 57">
              <a:extLst>
                <a:ext uri="{FF2B5EF4-FFF2-40B4-BE49-F238E27FC236}">
                  <a16:creationId xmlns:a16="http://schemas.microsoft.com/office/drawing/2014/main" id="{CE6AB292-BC9A-4316-8C7E-89033BF0490A}"/>
                </a:ext>
              </a:extLst>
            </p:cNvPr>
            <p:cNvSpPr/>
            <p:nvPr/>
          </p:nvSpPr>
          <p:spPr>
            <a:xfrm>
              <a:off x="3732138" y="2119837"/>
              <a:ext cx="91440" cy="98316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rgbClr val="F9A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5" name="ZoneTexte 84">
            <a:extLst>
              <a:ext uri="{FF2B5EF4-FFF2-40B4-BE49-F238E27FC236}">
                <a16:creationId xmlns:a16="http://schemas.microsoft.com/office/drawing/2014/main" id="{72DBEB54-FE6B-4B13-9B69-9FA006550101}"/>
              </a:ext>
            </a:extLst>
          </p:cNvPr>
          <p:cNvSpPr txBox="1"/>
          <p:nvPr/>
        </p:nvSpPr>
        <p:spPr>
          <a:xfrm>
            <a:off x="4595740" y="2804393"/>
            <a:ext cx="226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quoi ?</a:t>
            </a:r>
          </a:p>
        </p:txBody>
      </p: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A3223D83-08A3-4797-ABA3-7C465E4CDF5C}"/>
              </a:ext>
            </a:extLst>
          </p:cNvPr>
          <p:cNvGrpSpPr/>
          <p:nvPr/>
        </p:nvGrpSpPr>
        <p:grpSpPr>
          <a:xfrm>
            <a:off x="8338627" y="1099460"/>
            <a:ext cx="1943856" cy="3114998"/>
            <a:chOff x="5866118" y="1099460"/>
            <a:chExt cx="1943856" cy="311499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D67EFC2-2169-4E7F-A335-1E118A1F857A}"/>
                </a:ext>
              </a:extLst>
            </p:cNvPr>
            <p:cNvSpPr/>
            <p:nvPr/>
          </p:nvSpPr>
          <p:spPr>
            <a:xfrm>
              <a:off x="5866118" y="2342860"/>
              <a:ext cx="1943856" cy="1871598"/>
            </a:xfrm>
            <a:prstGeom prst="ellipse">
              <a:avLst/>
            </a:prstGeom>
            <a:solidFill>
              <a:srgbClr val="000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BEC1918-680D-45AE-B8E0-6496DA29D7C4}"/>
                </a:ext>
              </a:extLst>
            </p:cNvPr>
            <p:cNvSpPr/>
            <p:nvPr/>
          </p:nvSpPr>
          <p:spPr>
            <a:xfrm>
              <a:off x="6666163" y="1099460"/>
              <a:ext cx="344234" cy="326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99AB710-6157-4078-8EAF-37F665D225D3}"/>
                </a:ext>
              </a:extLst>
            </p:cNvPr>
            <p:cNvSpPr/>
            <p:nvPr/>
          </p:nvSpPr>
          <p:spPr>
            <a:xfrm>
              <a:off x="6733652" y="1161094"/>
              <a:ext cx="192024" cy="195401"/>
            </a:xfrm>
            <a:prstGeom prst="ellipse">
              <a:avLst/>
            </a:prstGeom>
            <a:gradFill>
              <a:gsLst>
                <a:gs pos="100000">
                  <a:srgbClr val="FFFF00"/>
                </a:gs>
                <a:gs pos="57000">
                  <a:srgbClr val="FF2D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0FA0696-8611-4DE1-81F8-71BFB6ED71BC}"/>
                </a:ext>
              </a:extLst>
            </p:cNvPr>
            <p:cNvSpPr/>
            <p:nvPr/>
          </p:nvSpPr>
          <p:spPr>
            <a:xfrm>
              <a:off x="6734200" y="241837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2B73A345-A2EF-4F92-BA67-43E29A45DD0D}"/>
                </a:ext>
              </a:extLst>
            </p:cNvPr>
            <p:cNvCxnSpPr>
              <a:cxnSpLocks/>
              <a:stCxn id="32" idx="4"/>
              <a:endCxn id="64" idx="0"/>
            </p:cNvCxnSpPr>
            <p:nvPr/>
          </p:nvCxnSpPr>
          <p:spPr>
            <a:xfrm flipH="1">
              <a:off x="6834358" y="1426032"/>
              <a:ext cx="3922" cy="8994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Losange 63">
              <a:extLst>
                <a:ext uri="{FF2B5EF4-FFF2-40B4-BE49-F238E27FC236}">
                  <a16:creationId xmlns:a16="http://schemas.microsoft.com/office/drawing/2014/main" id="{34C1CC10-9DA0-49F6-92B6-46DAB6A7BC0B}"/>
                </a:ext>
              </a:extLst>
            </p:cNvPr>
            <p:cNvSpPr/>
            <p:nvPr/>
          </p:nvSpPr>
          <p:spPr>
            <a:xfrm>
              <a:off x="6776326" y="2325441"/>
              <a:ext cx="116063" cy="96868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3" name="ZoneTexte 82">
            <a:extLst>
              <a:ext uri="{FF2B5EF4-FFF2-40B4-BE49-F238E27FC236}">
                <a16:creationId xmlns:a16="http://schemas.microsoft.com/office/drawing/2014/main" id="{01B5218E-8BBD-4587-A35E-D1371DDB59AB}"/>
              </a:ext>
            </a:extLst>
          </p:cNvPr>
          <p:cNvSpPr txBox="1"/>
          <p:nvPr/>
        </p:nvSpPr>
        <p:spPr>
          <a:xfrm>
            <a:off x="8377562" y="3026155"/>
            <a:ext cx="204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557A3A-42CC-4A15-97E9-0BC6AE24B425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777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" grpId="0"/>
      <p:bldP spid="84" grpId="0"/>
      <p:bldP spid="87" grpId="0"/>
      <p:bldP spid="85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5">
            <a:extLst>
              <a:ext uri="{FF2B5EF4-FFF2-40B4-BE49-F238E27FC236}">
                <a16:creationId xmlns:a16="http://schemas.microsoft.com/office/drawing/2014/main" id="{5439A94E-3C46-42AC-BA1F-7196EDE72A6F}"/>
              </a:ext>
            </a:extLst>
          </p:cNvPr>
          <p:cNvGrpSpPr/>
          <p:nvPr/>
        </p:nvGrpSpPr>
        <p:grpSpPr>
          <a:xfrm>
            <a:off x="1402446" y="2238763"/>
            <a:ext cx="390129" cy="390129"/>
            <a:chOff x="0" y="0"/>
            <a:chExt cx="812800" cy="812800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F115FC87-9DDC-4B53-B114-41B2C071D4E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A1CAFE53-18CC-44E6-B794-BE4444AD36D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05B1FF01-5F4D-4839-9BA4-EE753885C311}"/>
              </a:ext>
            </a:extLst>
          </p:cNvPr>
          <p:cNvGrpSpPr/>
          <p:nvPr/>
        </p:nvGrpSpPr>
        <p:grpSpPr>
          <a:xfrm>
            <a:off x="10352109" y="4761873"/>
            <a:ext cx="390129" cy="390129"/>
            <a:chOff x="0" y="0"/>
            <a:chExt cx="812800" cy="812800"/>
          </a:xfrm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151A45C-AF01-416E-B0A8-4772CCA490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EB0AAF5D-53CF-4406-AE1E-4F44EBD90E0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2048129" y="-618871"/>
            <a:ext cx="8095742" cy="809574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84931" y="-203832"/>
            <a:ext cx="7222139" cy="72221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980" y="1229195"/>
            <a:ext cx="2958220" cy="308340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t="-25046" b="-25046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8731229" y="3950933"/>
            <a:ext cx="2777599" cy="252098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742772" y="5561486"/>
            <a:ext cx="610714" cy="6107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16941" y="295671"/>
            <a:ext cx="390129" cy="39012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198645" y="3109065"/>
            <a:ext cx="6491607" cy="1203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mon stage d'immersion, j'ai participé au projet "Robot de Test Trinita", qui joue un rôle clé dans le bon fonctionnement de cette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tserrat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4326" y="320321"/>
            <a:ext cx="295021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en-US" sz="2800" spc="59" dirty="0">
                <a:solidFill>
                  <a:srgbClr val="171FD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1\ Introduction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52800" y="955386"/>
            <a:ext cx="546462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6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 du projet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167E539C-BFBC-4448-91BB-3C12AB32C0A3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95391AF-4129-4BF8-9A04-D5530BDA3E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26988390-48A7-42ED-BC73-DF8DDD97F47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182A9F8B-0ECD-46EF-BF46-97889ECECC2A}"/>
              </a:ext>
            </a:extLst>
          </p:cNvPr>
          <p:cNvSpPr/>
          <p:nvPr/>
        </p:nvSpPr>
        <p:spPr>
          <a:xfrm rot="10800000">
            <a:off x="10492215" y="-28024"/>
            <a:ext cx="1733803" cy="1497593"/>
          </a:xfrm>
          <a:prstGeom prst="rtTriangle">
            <a:avLst/>
          </a:prstGeom>
          <a:solidFill>
            <a:srgbClr val="252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62461E-CDC9-44E8-822F-1689D108329E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3B13E1D-026E-4909-8167-3F9545C5E6F9}"/>
              </a:ext>
            </a:extLst>
          </p:cNvPr>
          <p:cNvSpPr/>
          <p:nvPr/>
        </p:nvSpPr>
        <p:spPr>
          <a:xfrm>
            <a:off x="-692246" y="6151134"/>
            <a:ext cx="12372611" cy="718457"/>
          </a:xfrm>
          <a:prstGeom prst="roundRect">
            <a:avLst/>
          </a:prstGeom>
          <a:solidFill>
            <a:srgbClr val="252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La théorie des 'Pourquoi' ou 'Pourquoi être unique et différent ?' - RTBF  Actus">
            <a:extLst>
              <a:ext uri="{FF2B5EF4-FFF2-40B4-BE49-F238E27FC236}">
                <a16:creationId xmlns:a16="http://schemas.microsoft.com/office/drawing/2014/main" id="{24CBB266-A577-4F8D-9508-EB113C8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0557">
            <a:off x="8301502" y="1385219"/>
            <a:ext cx="3973336" cy="29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05B1FF01-5F4D-4839-9BA4-EE753885C311}"/>
              </a:ext>
            </a:extLst>
          </p:cNvPr>
          <p:cNvGrpSpPr/>
          <p:nvPr/>
        </p:nvGrpSpPr>
        <p:grpSpPr>
          <a:xfrm>
            <a:off x="10352109" y="4761873"/>
            <a:ext cx="390129" cy="390129"/>
            <a:chOff x="0" y="0"/>
            <a:chExt cx="812800" cy="812800"/>
          </a:xfrm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151A45C-AF01-416E-B0A8-4772CCA490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EB0AAF5D-53CF-4406-AE1E-4F44EBD90E0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1610356" y="90048"/>
            <a:ext cx="7390160" cy="735497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2771" y="222888"/>
            <a:ext cx="7222139" cy="697508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42772" y="5561486"/>
            <a:ext cx="610714" cy="6107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16941" y="295671"/>
            <a:ext cx="390129" cy="39012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35069" y="314791"/>
            <a:ext cx="312991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en-US" sz="2800" spc="59" dirty="0">
                <a:solidFill>
                  <a:srgbClr val="171FD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2\ Le pourquoi 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61135" y="817232"/>
            <a:ext cx="546462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6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 pourquoi ?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820290B-1F74-41AC-8AC5-A4B3C59DDDD4}"/>
              </a:ext>
            </a:extLst>
          </p:cNvPr>
          <p:cNvSpPr txBox="1"/>
          <p:nvPr/>
        </p:nvSpPr>
        <p:spPr>
          <a:xfrm>
            <a:off x="2235203" y="2079292"/>
            <a:ext cx="598424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dirty="0"/>
              <a:t>Avec l'évolution des systèmes de gestion dans le domaine de l'assurance, il est crucial de garantir que les applications comme Trinita fonctionnent sans erreurs ainsi que sans régression.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167E539C-BFBC-4448-91BB-3C12AB32C0A3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95391AF-4129-4BF8-9A04-D5530BDA3E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26988390-48A7-42ED-BC73-DF8DDD97F47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8519-F0AE-4418-A36D-3079EEB399D1}"/>
              </a:ext>
            </a:extLst>
          </p:cNvPr>
          <p:cNvSpPr txBox="1"/>
          <p:nvPr/>
        </p:nvSpPr>
        <p:spPr>
          <a:xfrm>
            <a:off x="2470149" y="4338822"/>
            <a:ext cx="678246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dirty="0"/>
              <a:t>Trinita est une application web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dirty="0"/>
              <a:t>Son utilisation par des personnes.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dirty="0"/>
              <a:t>Peut entraîner des erreurs et prendre beaucoup de temps.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C8FA9C-422A-4B33-91D9-9E479513425C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525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énérateur d'Objectifs pédagogiques – PortailEduc">
            <a:extLst>
              <a:ext uri="{FF2B5EF4-FFF2-40B4-BE49-F238E27FC236}">
                <a16:creationId xmlns:a16="http://schemas.microsoft.com/office/drawing/2014/main" id="{7F17A88E-04E3-4895-9E67-BD8F8C18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68" y="3329264"/>
            <a:ext cx="3099526" cy="22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05B1FF01-5F4D-4839-9BA4-EE753885C311}"/>
              </a:ext>
            </a:extLst>
          </p:cNvPr>
          <p:cNvGrpSpPr/>
          <p:nvPr/>
        </p:nvGrpSpPr>
        <p:grpSpPr>
          <a:xfrm>
            <a:off x="7906276" y="5573749"/>
            <a:ext cx="390129" cy="390129"/>
            <a:chOff x="0" y="0"/>
            <a:chExt cx="812800" cy="812800"/>
          </a:xfrm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151A45C-AF01-416E-B0A8-4772CCA490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EB0AAF5D-53CF-4406-AE1E-4F44EBD90E0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235750" y="2223745"/>
            <a:ext cx="610714" cy="6107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16941" y="295671"/>
            <a:ext cx="390129" cy="39012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33045" y="320321"/>
            <a:ext cx="44586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en-US" sz="2800" spc="59" dirty="0">
                <a:solidFill>
                  <a:srgbClr val="171FD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3\ </a:t>
            </a:r>
            <a:r>
              <a:rPr lang="fr-FR" sz="2800" spc="59" dirty="0">
                <a:solidFill>
                  <a:srgbClr val="171FD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</a:rPr>
              <a:t>Le quoi ?</a:t>
            </a:r>
          </a:p>
          <a:p>
            <a:pPr>
              <a:lnSpc>
                <a:spcPts val="2955"/>
              </a:lnSpc>
            </a:pPr>
            <a:endParaRPr lang="en-US" sz="2800" spc="59" dirty="0">
              <a:solidFill>
                <a:srgbClr val="171FD0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35202" y="1051703"/>
            <a:ext cx="546462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6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3.1 Objectifs ?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820290B-1F74-41AC-8AC5-A4B3C59DDDD4}"/>
              </a:ext>
            </a:extLst>
          </p:cNvPr>
          <p:cNvSpPr txBox="1"/>
          <p:nvPr/>
        </p:nvSpPr>
        <p:spPr>
          <a:xfrm>
            <a:off x="2235202" y="2079292"/>
            <a:ext cx="8507035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fr-FR" dirty="0"/>
              <a:t>Il est essentiel de garantir le bon fonctionnement d’application.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fr-FR" dirty="0"/>
              <a:t>Les fonctionnalités critiques doivent être vérifiées en continu pour éviter les erreurs.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fr-FR" dirty="0"/>
              <a:t>Doit maintenir une performance et une efficacité élevées.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fr-FR" dirty="0"/>
              <a:t>Manipuler plusieurs tâches en même temps dans Trinita.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fr-FR" dirty="0"/>
              <a:t>La traçabilité des processus de Trinita.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167E539C-BFBC-4448-91BB-3C12AB32C0A3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95391AF-4129-4BF8-9A04-D5530BDA3E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26988390-48A7-42ED-BC73-DF8DDD97F47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D76AAF-B2EF-4563-B506-180971293BAA}"/>
              </a:ext>
            </a:extLst>
          </p:cNvPr>
          <p:cNvSpPr/>
          <p:nvPr/>
        </p:nvSpPr>
        <p:spPr>
          <a:xfrm rot="2639305">
            <a:off x="-1909568" y="4410950"/>
            <a:ext cx="6008874" cy="2963870"/>
          </a:xfrm>
          <a:prstGeom prst="rect">
            <a:avLst/>
          </a:prstGeom>
          <a:solidFill>
            <a:srgbClr val="252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81D710-0862-4786-BF60-20498A0F755E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01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5">
            <a:extLst>
              <a:ext uri="{FF2B5EF4-FFF2-40B4-BE49-F238E27FC236}">
                <a16:creationId xmlns:a16="http://schemas.microsoft.com/office/drawing/2014/main" id="{05B1FF01-5F4D-4839-9BA4-EE753885C311}"/>
              </a:ext>
            </a:extLst>
          </p:cNvPr>
          <p:cNvGrpSpPr/>
          <p:nvPr/>
        </p:nvGrpSpPr>
        <p:grpSpPr>
          <a:xfrm>
            <a:off x="1702604" y="3582641"/>
            <a:ext cx="585616" cy="610714"/>
            <a:chOff x="0" y="0"/>
            <a:chExt cx="812800" cy="812800"/>
          </a:xfrm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151A45C-AF01-416E-B0A8-4772CCA490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EB0AAF5D-53CF-4406-AE1E-4F44EBD90E0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44488" y="2307668"/>
            <a:ext cx="610714" cy="6107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06923" y="4761912"/>
            <a:ext cx="685842" cy="61071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33045" y="320321"/>
            <a:ext cx="445869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en-US" sz="2800" spc="59" dirty="0">
                <a:solidFill>
                  <a:srgbClr val="171FD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3\ </a:t>
            </a:r>
            <a:r>
              <a:rPr lang="fr-FR" sz="2800" spc="59" dirty="0">
                <a:solidFill>
                  <a:srgbClr val="171FD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</a:rPr>
              <a:t>Le quoi 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61135" y="817232"/>
            <a:ext cx="546462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6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3.2 Solution ?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820290B-1F74-41AC-8AC5-A4B3C59DDDD4}"/>
              </a:ext>
            </a:extLst>
          </p:cNvPr>
          <p:cNvSpPr txBox="1"/>
          <p:nvPr/>
        </p:nvSpPr>
        <p:spPr>
          <a:xfrm>
            <a:off x="2462393" y="3629653"/>
            <a:ext cx="850703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Détection des erreurs : Trouve les anomalies et les problèmes.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167E539C-BFBC-4448-91BB-3C12AB32C0A3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95391AF-4129-4BF8-9A04-D5530BDA3E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26988390-48A7-42ED-BC73-DF8DDD97F47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808C3784-EE92-4FC0-B366-FFCC6701334D}"/>
              </a:ext>
            </a:extLst>
          </p:cNvPr>
          <p:cNvSpPr txBox="1"/>
          <p:nvPr/>
        </p:nvSpPr>
        <p:spPr>
          <a:xfrm>
            <a:off x="825300" y="1508262"/>
            <a:ext cx="1036524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/>
              <a:t>Création d'un robot de test :</a:t>
            </a:r>
            <a:r>
              <a:rPr lang="fr-FR" dirty="0"/>
              <a:t> Développement d'un outil automatisé pour tester  et gérer l'application Trinita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755A418-512A-4C3E-8FB9-9F23F680B8B9}"/>
              </a:ext>
            </a:extLst>
          </p:cNvPr>
          <p:cNvSpPr/>
          <p:nvPr/>
        </p:nvSpPr>
        <p:spPr>
          <a:xfrm>
            <a:off x="1591528" y="2347506"/>
            <a:ext cx="278601" cy="2985282"/>
          </a:xfrm>
          <a:prstGeom prst="roundRect">
            <a:avLst/>
          </a:prstGeom>
          <a:solidFill>
            <a:srgbClr val="252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AC830DE-A55B-43AE-92BD-01DD9E04964A}"/>
              </a:ext>
            </a:extLst>
          </p:cNvPr>
          <p:cNvSpPr txBox="1"/>
          <p:nvPr/>
        </p:nvSpPr>
        <p:spPr>
          <a:xfrm>
            <a:off x="2372122" y="2339791"/>
            <a:ext cx="670656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Tests automatisés </a:t>
            </a:r>
            <a:r>
              <a:rPr lang="fr-FR" b="1" dirty="0"/>
              <a:t>:</a:t>
            </a:r>
            <a:r>
              <a:rPr lang="fr-FR" dirty="0"/>
              <a:t> Le robot vérifie les fonctionnalités principales.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40586C3-1532-4117-BAE7-9D1801A9456C}"/>
              </a:ext>
            </a:extLst>
          </p:cNvPr>
          <p:cNvSpPr txBox="1"/>
          <p:nvPr/>
        </p:nvSpPr>
        <p:spPr>
          <a:xfrm>
            <a:off x="2462393" y="4931224"/>
            <a:ext cx="799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Vérification du bon fonctionnement : S'assure que Trinita fonctionne correctement</a:t>
            </a:r>
          </a:p>
        </p:txBody>
      </p:sp>
      <p:grpSp>
        <p:nvGrpSpPr>
          <p:cNvPr id="33" name="Group 15">
            <a:extLst>
              <a:ext uri="{FF2B5EF4-FFF2-40B4-BE49-F238E27FC236}">
                <a16:creationId xmlns:a16="http://schemas.microsoft.com/office/drawing/2014/main" id="{9623734B-5755-4DB4-B7EF-9BDFB7916108}"/>
              </a:ext>
            </a:extLst>
          </p:cNvPr>
          <p:cNvGrpSpPr/>
          <p:nvPr/>
        </p:nvGrpSpPr>
        <p:grpSpPr>
          <a:xfrm>
            <a:off x="11129738" y="-119745"/>
            <a:ext cx="648604" cy="506402"/>
            <a:chOff x="0" y="0"/>
            <a:chExt cx="812800" cy="812800"/>
          </a:xfrm>
        </p:grpSpPr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891F1DD2-43DF-4355-A2E6-D72E2A460FE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BDD0F782-4CEC-4BF9-B30B-2F4F3515FE8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3DB8D78E-20C9-4CE8-AB4B-C9C4A53E814C}"/>
              </a:ext>
            </a:extLst>
          </p:cNvPr>
          <p:cNvSpPr txBox="1"/>
          <p:nvPr/>
        </p:nvSpPr>
        <p:spPr>
          <a:xfrm>
            <a:off x="1271020" y="5962554"/>
            <a:ext cx="9211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CD"/>
                </a:solidFill>
              </a:rPr>
              <a:t>Notre solution est un script développé qui joue le rôle d'un utilisateur.</a:t>
            </a:r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D7A1FBC2-8311-4787-AD6F-4D167B8543E4}"/>
              </a:ext>
            </a:extLst>
          </p:cNvPr>
          <p:cNvSpPr/>
          <p:nvPr/>
        </p:nvSpPr>
        <p:spPr>
          <a:xfrm rot="16200000">
            <a:off x="8780621" y="2367626"/>
            <a:ext cx="4460327" cy="2487283"/>
          </a:xfrm>
          <a:prstGeom prst="triangle">
            <a:avLst>
              <a:gd name="adj" fmla="val 49517"/>
            </a:avLst>
          </a:prstGeom>
          <a:solidFill>
            <a:srgbClr val="252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80719E7-E734-46FF-BE81-071B23DAFE6B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828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1" grpId="0"/>
      <p:bldP spid="4" grpId="0" animBg="1"/>
      <p:bldP spid="27" grpId="0"/>
      <p:bldP spid="29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3425C4FC-3176-4DD7-AF49-5CD8668EC8D6}"/>
              </a:ext>
            </a:extLst>
          </p:cNvPr>
          <p:cNvGrpSpPr/>
          <p:nvPr/>
        </p:nvGrpSpPr>
        <p:grpSpPr>
          <a:xfrm>
            <a:off x="8200399" y="2541659"/>
            <a:ext cx="3182112" cy="4526912"/>
            <a:chOff x="8200399" y="2541659"/>
            <a:chExt cx="3182112" cy="4526912"/>
          </a:xfrm>
        </p:grpSpPr>
        <p:grpSp>
          <p:nvGrpSpPr>
            <p:cNvPr id="7" name="Group 7"/>
            <p:cNvGrpSpPr/>
            <p:nvPr/>
          </p:nvGrpSpPr>
          <p:grpSpPr>
            <a:xfrm>
              <a:off x="8281277" y="4151199"/>
              <a:ext cx="3037775" cy="2917372"/>
              <a:chOff x="0" y="0"/>
              <a:chExt cx="1376796" cy="16734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376796" cy="1673443"/>
              </a:xfrm>
              <a:custGeom>
                <a:avLst/>
                <a:gdLst/>
                <a:ahLst/>
                <a:cxnLst/>
                <a:rect l="l" t="t" r="r" b="b"/>
                <a:pathLst>
                  <a:path w="1376796" h="1673443">
                    <a:moveTo>
                      <a:pt x="0" y="0"/>
                    </a:moveTo>
                    <a:lnTo>
                      <a:pt x="1376796" y="0"/>
                    </a:lnTo>
                    <a:lnTo>
                      <a:pt x="1376796" y="1673443"/>
                    </a:lnTo>
                    <a:lnTo>
                      <a:pt x="0" y="167344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376796" cy="171154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pic>
          <p:nvPicPr>
            <p:cNvPr id="4104" name="Picture 8" descr="IT tools -">
              <a:extLst>
                <a:ext uri="{FF2B5EF4-FFF2-40B4-BE49-F238E27FC236}">
                  <a16:creationId xmlns:a16="http://schemas.microsoft.com/office/drawing/2014/main" id="{C79F4E94-D7D2-469F-BCB3-404C94EE8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399" y="2541659"/>
              <a:ext cx="3182112" cy="3104766"/>
            </a:xfrm>
            <a:prstGeom prst="ellipse">
              <a:avLst/>
            </a:prstGeom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DBBA019-E366-48B7-88F4-0B7530A0A8AE}"/>
              </a:ext>
            </a:extLst>
          </p:cNvPr>
          <p:cNvGrpSpPr/>
          <p:nvPr/>
        </p:nvGrpSpPr>
        <p:grpSpPr>
          <a:xfrm>
            <a:off x="4516239" y="2532953"/>
            <a:ext cx="3179959" cy="4499219"/>
            <a:chOff x="4516239" y="2532953"/>
            <a:chExt cx="3179959" cy="4499219"/>
          </a:xfrm>
        </p:grpSpPr>
        <p:grpSp>
          <p:nvGrpSpPr>
            <p:cNvPr id="2" name="Group 2"/>
            <p:cNvGrpSpPr/>
            <p:nvPr/>
          </p:nvGrpSpPr>
          <p:grpSpPr>
            <a:xfrm>
              <a:off x="4577473" y="4114800"/>
              <a:ext cx="3037775" cy="2917372"/>
              <a:chOff x="0" y="0"/>
              <a:chExt cx="1376796" cy="1673443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1376796" cy="1673443"/>
              </a:xfrm>
              <a:custGeom>
                <a:avLst/>
                <a:gdLst/>
                <a:ahLst/>
                <a:cxnLst/>
                <a:rect l="l" t="t" r="r" b="b"/>
                <a:pathLst>
                  <a:path w="1376796" h="1673443">
                    <a:moveTo>
                      <a:pt x="0" y="0"/>
                    </a:moveTo>
                    <a:lnTo>
                      <a:pt x="1376796" y="0"/>
                    </a:lnTo>
                    <a:lnTo>
                      <a:pt x="1376796" y="1673443"/>
                    </a:lnTo>
                    <a:lnTo>
                      <a:pt x="0" y="167344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38100"/>
                <a:ext cx="1376796" cy="171154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pic>
          <p:nvPicPr>
            <p:cNvPr id="4102" name="Picture 6" descr="Une campagne sur l'impact des nouvelles technologies numériques sur la  santé et sécurité au travail - Prévention BTP">
              <a:extLst>
                <a:ext uri="{FF2B5EF4-FFF2-40B4-BE49-F238E27FC236}">
                  <a16:creationId xmlns:a16="http://schemas.microsoft.com/office/drawing/2014/main" id="{DB16BE22-D89C-45F1-AE4A-550E015B6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239" y="2532953"/>
              <a:ext cx="3179959" cy="3088120"/>
            </a:xfrm>
            <a:prstGeom prst="ellipse">
              <a:avLst/>
            </a:prstGeom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1C76A06-67F0-4AED-8146-A06A6C7EEB7E}"/>
              </a:ext>
            </a:extLst>
          </p:cNvPr>
          <p:cNvGrpSpPr/>
          <p:nvPr/>
        </p:nvGrpSpPr>
        <p:grpSpPr>
          <a:xfrm>
            <a:off x="769818" y="2516503"/>
            <a:ext cx="3140904" cy="4501209"/>
            <a:chOff x="872946" y="2516503"/>
            <a:chExt cx="3037775" cy="4501209"/>
          </a:xfrm>
        </p:grpSpPr>
        <p:grpSp>
          <p:nvGrpSpPr>
            <p:cNvPr id="12" name="Group 12"/>
            <p:cNvGrpSpPr/>
            <p:nvPr/>
          </p:nvGrpSpPr>
          <p:grpSpPr>
            <a:xfrm>
              <a:off x="872946" y="4016906"/>
              <a:ext cx="3037775" cy="3000806"/>
              <a:chOff x="0" y="0"/>
              <a:chExt cx="1376796" cy="167344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376796" cy="1673443"/>
              </a:xfrm>
              <a:custGeom>
                <a:avLst/>
                <a:gdLst/>
                <a:ahLst/>
                <a:cxnLst/>
                <a:rect l="l" t="t" r="r" b="b"/>
                <a:pathLst>
                  <a:path w="1376796" h="1673443">
                    <a:moveTo>
                      <a:pt x="0" y="0"/>
                    </a:moveTo>
                    <a:lnTo>
                      <a:pt x="1376796" y="0"/>
                    </a:lnTo>
                    <a:lnTo>
                      <a:pt x="1376796" y="1673443"/>
                    </a:lnTo>
                    <a:lnTo>
                      <a:pt x="0" y="167344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376796" cy="171154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pic>
          <p:nvPicPr>
            <p:cNvPr id="4100" name="Picture 4" descr="Kanban vs Scrum—or both? | WomenTeach">
              <a:extLst>
                <a:ext uri="{FF2B5EF4-FFF2-40B4-BE49-F238E27FC236}">
                  <a16:creationId xmlns:a16="http://schemas.microsoft.com/office/drawing/2014/main" id="{F0820746-8C48-4254-9012-90F341F7B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727" y="2516503"/>
              <a:ext cx="2980522" cy="3000806"/>
            </a:xfrm>
            <a:prstGeom prst="ellipse">
              <a:avLst/>
            </a:prstGeom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7"/>
          <p:cNvSpPr txBox="1"/>
          <p:nvPr/>
        </p:nvSpPr>
        <p:spPr>
          <a:xfrm>
            <a:off x="83712" y="233262"/>
            <a:ext cx="3799115" cy="786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2800" spc="59" dirty="0">
                <a:solidFill>
                  <a:srgbClr val="171F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4\  Le COMMENT ?</a:t>
            </a:r>
          </a:p>
          <a:p>
            <a:pPr>
              <a:lnSpc>
                <a:spcPts val="2955"/>
              </a:lnSpc>
            </a:pPr>
            <a:endParaRPr lang="en-US" sz="2111" spc="59" dirty="0">
              <a:solidFill>
                <a:srgbClr val="171FD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99967" y="5906542"/>
            <a:ext cx="3094839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fr-FR" sz="3200" b="1" spc="65" dirty="0">
                <a:solidFill>
                  <a:srgbClr val="FFFFFF"/>
                </a:solidFill>
                <a:latin typeface="Montserrat Bold"/>
              </a:rPr>
              <a:t>Méthodologie</a:t>
            </a:r>
            <a:endParaRPr lang="en-US" sz="3200" b="1" spc="65" dirty="0">
              <a:solidFill>
                <a:srgbClr val="FFFFFF"/>
              </a:solidFill>
              <a:latin typeface="Montserrat Bold"/>
              <a:sym typeface="Montserrat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76751" y="5954009"/>
            <a:ext cx="3038498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en-US" sz="3200" b="1" spc="65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30051" y="5992969"/>
            <a:ext cx="2578741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fr-FR" sz="3200" b="1" spc="65" dirty="0">
                <a:solidFill>
                  <a:srgbClr val="FFFFFF"/>
                </a:solidFill>
                <a:latin typeface="Montserrat Bold"/>
              </a:rPr>
              <a:t>Outils</a:t>
            </a:r>
            <a:endParaRPr lang="en-US" sz="3200" b="1" spc="65" dirty="0">
              <a:solidFill>
                <a:srgbClr val="FFFFFF"/>
              </a:solidFill>
              <a:latin typeface="Montserrat Bold"/>
              <a:sym typeface="Montserrat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7615249" y="2565154"/>
            <a:ext cx="390129" cy="39012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62233" y="2887865"/>
            <a:ext cx="610714" cy="61071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739526" y="3429000"/>
            <a:ext cx="610714" cy="61071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0" name="Hexagone 29">
            <a:extLst>
              <a:ext uri="{FF2B5EF4-FFF2-40B4-BE49-F238E27FC236}">
                <a16:creationId xmlns:a16="http://schemas.microsoft.com/office/drawing/2014/main" id="{3D46FECA-FB7C-4484-B40A-B765CCA852D9}"/>
              </a:ext>
            </a:extLst>
          </p:cNvPr>
          <p:cNvSpPr/>
          <p:nvPr/>
        </p:nvSpPr>
        <p:spPr>
          <a:xfrm rot="5400000">
            <a:off x="11199241" y="-206799"/>
            <a:ext cx="1295340" cy="1295400"/>
          </a:xfrm>
          <a:prstGeom prst="hexagon">
            <a:avLst/>
          </a:prstGeom>
          <a:noFill/>
          <a:ln>
            <a:solidFill>
              <a:srgbClr val="2200C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521268E-3D8E-427E-B7AE-4C4C58270E7B}"/>
              </a:ext>
            </a:extLst>
          </p:cNvPr>
          <p:cNvSpPr txBox="1"/>
          <p:nvPr/>
        </p:nvSpPr>
        <p:spPr>
          <a:xfrm>
            <a:off x="1458918" y="934063"/>
            <a:ext cx="844708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Le développement du robot de test Trinita repose sur plusieurs concepts clés. Pour atteindre les objectifs fixés</a:t>
            </a: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2C174A8D-9C6A-4C3C-9AC3-F7012A060274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EB5269D-4C30-4E54-9877-D8E7B5C9C64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5" name="TextBox 26">
              <a:extLst>
                <a:ext uri="{FF2B5EF4-FFF2-40B4-BE49-F238E27FC236}">
                  <a16:creationId xmlns:a16="http://schemas.microsoft.com/office/drawing/2014/main" id="{1EAC0C24-E2EE-41BB-911B-8E759DB863F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B2E8B7BD-2C1F-425B-9C6D-6472FB191CE9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1020354" y="4546931"/>
            <a:ext cx="1406018" cy="1423818"/>
            <a:chOff x="0" y="0"/>
            <a:chExt cx="812800" cy="812800"/>
          </a:xfrm>
          <a:solidFill>
            <a:srgbClr val="1E90FF"/>
          </a:solidFill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743570" y="3487344"/>
            <a:ext cx="1718849" cy="149757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897112" y="4494151"/>
            <a:ext cx="1580239" cy="1381691"/>
            <a:chOff x="0" y="0"/>
            <a:chExt cx="812800" cy="812800"/>
          </a:xfrm>
          <a:solidFill>
            <a:srgbClr val="1E90FF"/>
          </a:solidFill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pic>
        <p:nvPicPr>
          <p:cNvPr id="1026" name="Picture 2" descr="What is Scrumban? - GeeksforGeeks">
            <a:extLst>
              <a:ext uri="{FF2B5EF4-FFF2-40B4-BE49-F238E27FC236}">
                <a16:creationId xmlns:a16="http://schemas.microsoft.com/office/drawing/2014/main" id="{38B72E0B-2482-4EF6-BCC4-EB709EC7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34" y="978495"/>
            <a:ext cx="3657146" cy="18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/>
          <p:cNvGrpSpPr/>
          <p:nvPr/>
        </p:nvGrpSpPr>
        <p:grpSpPr>
          <a:xfrm>
            <a:off x="10745512" y="371684"/>
            <a:ext cx="760688" cy="314117"/>
            <a:chOff x="0" y="0"/>
            <a:chExt cx="1521375" cy="62823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4549760" y="562329"/>
            <a:ext cx="4976382" cy="734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fr-FR" sz="24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Méthodologie</a:t>
            </a:r>
            <a:endParaRPr lang="en-US" sz="2400" spc="59" dirty="0">
              <a:latin typeface="Times New Roman" panose="02020603050405020304" pitchFamily="18" charset="0"/>
              <a:cs typeface="Times New Roman" panose="02020603050405020304" pitchFamily="18" charset="0"/>
              <a:sym typeface="Montserrat Bold"/>
            </a:endParaRPr>
          </a:p>
          <a:p>
            <a:pPr>
              <a:lnSpc>
                <a:spcPts val="2955"/>
              </a:lnSpc>
            </a:pPr>
            <a:endParaRPr lang="en-US" sz="2111" spc="59" dirty="0">
              <a:solidFill>
                <a:srgbClr val="171FD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040635" y="3952409"/>
            <a:ext cx="1204466" cy="42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47"/>
              </a:lnSpc>
            </a:pPr>
            <a:r>
              <a:rPr lang="fr-FR" sz="4000" dirty="0"/>
              <a:t>Agile</a:t>
            </a:r>
            <a:endParaRPr lang="en-US" sz="4000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06703" y="5013260"/>
            <a:ext cx="2433320" cy="395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47"/>
              </a:lnSpc>
            </a:pPr>
            <a:r>
              <a:rPr lang="fr-FR" sz="3200" dirty="0"/>
              <a:t>Scrum</a:t>
            </a:r>
            <a:endParaRPr lang="en-US" sz="3200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8720815" y="4958978"/>
            <a:ext cx="1973707" cy="408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47"/>
              </a:lnSpc>
            </a:pPr>
            <a:r>
              <a:rPr lang="fr-FR" sz="3200" dirty="0"/>
              <a:t>Kanban</a:t>
            </a:r>
            <a:r>
              <a:rPr lang="fr-FR" sz="3600" dirty="0"/>
              <a:t> </a:t>
            </a:r>
            <a:endParaRPr lang="en-US" sz="3200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4" name="Freeform 34"/>
          <p:cNvSpPr/>
          <p:nvPr/>
        </p:nvSpPr>
        <p:spPr>
          <a:xfrm>
            <a:off x="1386011" y="6210222"/>
            <a:ext cx="602341" cy="552183"/>
          </a:xfrm>
          <a:custGeom>
            <a:avLst/>
            <a:gdLst/>
            <a:ahLst/>
            <a:cxnLst/>
            <a:rect l="l" t="t" r="r" b="b"/>
            <a:pathLst>
              <a:path w="1301456" h="1268328">
                <a:moveTo>
                  <a:pt x="0" y="0"/>
                </a:moveTo>
                <a:lnTo>
                  <a:pt x="1301456" y="0"/>
                </a:lnTo>
                <a:lnTo>
                  <a:pt x="1301456" y="1268327"/>
                </a:lnTo>
                <a:lnTo>
                  <a:pt x="0" y="1268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9707669" y="6173905"/>
            <a:ext cx="397884" cy="374479"/>
          </a:xfrm>
          <a:custGeom>
            <a:avLst/>
            <a:gdLst/>
            <a:ahLst/>
            <a:cxnLst/>
            <a:rect l="l" t="t" r="r" b="b"/>
            <a:pathLst>
              <a:path w="860608" h="860608">
                <a:moveTo>
                  <a:pt x="0" y="0"/>
                </a:moveTo>
                <a:lnTo>
                  <a:pt x="860609" y="0"/>
                </a:lnTo>
                <a:lnTo>
                  <a:pt x="860609" y="860609"/>
                </a:lnTo>
                <a:lnTo>
                  <a:pt x="0" y="860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5549895" y="6361145"/>
            <a:ext cx="472825" cy="468837"/>
          </a:xfrm>
          <a:custGeom>
            <a:avLst/>
            <a:gdLst/>
            <a:ahLst/>
            <a:cxnLst/>
            <a:rect l="l" t="t" r="r" b="b"/>
            <a:pathLst>
              <a:path w="1001038" h="1088804">
                <a:moveTo>
                  <a:pt x="0" y="0"/>
                </a:moveTo>
                <a:lnTo>
                  <a:pt x="1001038" y="0"/>
                </a:lnTo>
                <a:lnTo>
                  <a:pt x="1001038" y="1088804"/>
                </a:lnTo>
                <a:lnTo>
                  <a:pt x="0" y="10888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D492BB3-E357-48B1-846D-D5315A508133}"/>
              </a:ext>
            </a:extLst>
          </p:cNvPr>
          <p:cNvSpPr txBox="1"/>
          <p:nvPr/>
        </p:nvSpPr>
        <p:spPr>
          <a:xfrm>
            <a:off x="4044178" y="2885169"/>
            <a:ext cx="348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combiner les deux méthodologies </a:t>
            </a:r>
          </a:p>
        </p:txBody>
      </p:sp>
      <p:grpSp>
        <p:nvGrpSpPr>
          <p:cNvPr id="41" name="Group 24">
            <a:extLst>
              <a:ext uri="{FF2B5EF4-FFF2-40B4-BE49-F238E27FC236}">
                <a16:creationId xmlns:a16="http://schemas.microsoft.com/office/drawing/2014/main" id="{6BABD194-490B-461B-A74C-4F598A5A2ED5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0CD753F9-61F8-4BAD-8F5D-70DD00A719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3" name="TextBox 26">
              <a:extLst>
                <a:ext uri="{FF2B5EF4-FFF2-40B4-BE49-F238E27FC236}">
                  <a16:creationId xmlns:a16="http://schemas.microsoft.com/office/drawing/2014/main" id="{804887DB-8749-4482-9DCB-2527E7363ED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15BA91E-AEBA-4BDB-A616-BAAF4655D7FC}"/>
              </a:ext>
            </a:extLst>
          </p:cNvPr>
          <p:cNvCxnSpPr>
            <a:cxnSpLocks/>
          </p:cNvCxnSpPr>
          <p:nvPr/>
        </p:nvCxnSpPr>
        <p:spPr>
          <a:xfrm flipH="1">
            <a:off x="2651760" y="4204182"/>
            <a:ext cx="1946782" cy="685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6BC6674-333D-477E-940F-A5B41336F0CB}"/>
              </a:ext>
            </a:extLst>
          </p:cNvPr>
          <p:cNvCxnSpPr>
            <a:cxnSpLocks/>
          </p:cNvCxnSpPr>
          <p:nvPr/>
        </p:nvCxnSpPr>
        <p:spPr>
          <a:xfrm>
            <a:off x="6687194" y="4236132"/>
            <a:ext cx="2209918" cy="658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73D2058-584B-49E2-8F2A-0F572FF81AD5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DBB3973-A800-4F50-98F2-7C74FA7E6158}"/>
              </a:ext>
            </a:extLst>
          </p:cNvPr>
          <p:cNvSpPr txBox="1"/>
          <p:nvPr/>
        </p:nvSpPr>
        <p:spPr>
          <a:xfrm>
            <a:off x="406428" y="237957"/>
            <a:ext cx="3203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spc="59" dirty="0">
                <a:solidFill>
                  <a:srgbClr val="171F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4\  Le COMMENT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745512" y="371684"/>
            <a:ext cx="760688" cy="314117"/>
            <a:chOff x="0" y="0"/>
            <a:chExt cx="1521375" cy="62823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628233" cy="62823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5278CEDF-3671-416E-96A9-350E1407684D}"/>
              </a:ext>
            </a:extLst>
          </p:cNvPr>
          <p:cNvGrpSpPr/>
          <p:nvPr/>
        </p:nvGrpSpPr>
        <p:grpSpPr>
          <a:xfrm>
            <a:off x="157655" y="1158240"/>
            <a:ext cx="3884819" cy="4892910"/>
            <a:chOff x="181476" y="386409"/>
            <a:chExt cx="3884819" cy="5664742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EE0F70B-5054-43C9-95E0-6A07CD90A231}"/>
                </a:ext>
              </a:extLst>
            </p:cNvPr>
            <p:cNvSpPr/>
            <p:nvPr/>
          </p:nvSpPr>
          <p:spPr>
            <a:xfrm>
              <a:off x="181476" y="886960"/>
              <a:ext cx="3884819" cy="5164191"/>
            </a:xfrm>
            <a:prstGeom prst="roundRect">
              <a:avLst/>
            </a:prstGeom>
            <a:solidFill>
              <a:srgbClr val="3399FF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4138900056">
                    <a:custGeom>
                      <a:avLst/>
                      <a:gdLst>
                        <a:gd name="connsiteX0" fmla="*/ 0 w 3884819"/>
                        <a:gd name="connsiteY0" fmla="*/ 647483 h 4460560"/>
                        <a:gd name="connsiteX1" fmla="*/ 647483 w 3884819"/>
                        <a:gd name="connsiteY1" fmla="*/ 0 h 4460560"/>
                        <a:gd name="connsiteX2" fmla="*/ 3237336 w 3884819"/>
                        <a:gd name="connsiteY2" fmla="*/ 0 h 4460560"/>
                        <a:gd name="connsiteX3" fmla="*/ 3884819 w 3884819"/>
                        <a:gd name="connsiteY3" fmla="*/ 647483 h 4460560"/>
                        <a:gd name="connsiteX4" fmla="*/ 3884819 w 3884819"/>
                        <a:gd name="connsiteY4" fmla="*/ 3813077 h 4460560"/>
                        <a:gd name="connsiteX5" fmla="*/ 3237336 w 3884819"/>
                        <a:gd name="connsiteY5" fmla="*/ 4460560 h 4460560"/>
                        <a:gd name="connsiteX6" fmla="*/ 647483 w 3884819"/>
                        <a:gd name="connsiteY6" fmla="*/ 4460560 h 4460560"/>
                        <a:gd name="connsiteX7" fmla="*/ 0 w 3884819"/>
                        <a:gd name="connsiteY7" fmla="*/ 3813077 h 4460560"/>
                        <a:gd name="connsiteX8" fmla="*/ 0 w 3884819"/>
                        <a:gd name="connsiteY8" fmla="*/ 647483 h 44605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884819" h="4460560" fill="none" extrusionOk="0">
                          <a:moveTo>
                            <a:pt x="0" y="647483"/>
                          </a:moveTo>
                          <a:cubicBezTo>
                            <a:pt x="17976" y="299050"/>
                            <a:pt x="308444" y="-16065"/>
                            <a:pt x="647483" y="0"/>
                          </a:cubicBezTo>
                          <a:cubicBezTo>
                            <a:pt x="1324086" y="-26897"/>
                            <a:pt x="2857738" y="-67627"/>
                            <a:pt x="3237336" y="0"/>
                          </a:cubicBezTo>
                          <a:cubicBezTo>
                            <a:pt x="3587812" y="-3889"/>
                            <a:pt x="3925061" y="248407"/>
                            <a:pt x="3884819" y="647483"/>
                          </a:cubicBezTo>
                          <a:cubicBezTo>
                            <a:pt x="3907209" y="1209316"/>
                            <a:pt x="3921150" y="3125076"/>
                            <a:pt x="3884819" y="3813077"/>
                          </a:cubicBezTo>
                          <a:cubicBezTo>
                            <a:pt x="3862891" y="4190750"/>
                            <a:pt x="3558853" y="4464674"/>
                            <a:pt x="3237336" y="4460560"/>
                          </a:cubicBezTo>
                          <a:cubicBezTo>
                            <a:pt x="2830368" y="4590822"/>
                            <a:pt x="1515829" y="4421245"/>
                            <a:pt x="647483" y="4460560"/>
                          </a:cubicBezTo>
                          <a:cubicBezTo>
                            <a:pt x="222347" y="4474075"/>
                            <a:pt x="-18268" y="4147587"/>
                            <a:pt x="0" y="3813077"/>
                          </a:cubicBezTo>
                          <a:cubicBezTo>
                            <a:pt x="34903" y="3045459"/>
                            <a:pt x="140326" y="2119930"/>
                            <a:pt x="0" y="647483"/>
                          </a:cubicBezTo>
                          <a:close/>
                        </a:path>
                        <a:path w="3884819" h="4460560" stroke="0" extrusionOk="0">
                          <a:moveTo>
                            <a:pt x="0" y="647483"/>
                          </a:moveTo>
                          <a:cubicBezTo>
                            <a:pt x="-25208" y="232775"/>
                            <a:pt x="334733" y="-3888"/>
                            <a:pt x="647483" y="0"/>
                          </a:cubicBezTo>
                          <a:cubicBezTo>
                            <a:pt x="1508972" y="-143306"/>
                            <a:pt x="2108322" y="129970"/>
                            <a:pt x="3237336" y="0"/>
                          </a:cubicBezTo>
                          <a:cubicBezTo>
                            <a:pt x="3579606" y="-10744"/>
                            <a:pt x="3866876" y="312088"/>
                            <a:pt x="3884819" y="647483"/>
                          </a:cubicBezTo>
                          <a:cubicBezTo>
                            <a:pt x="3793163" y="1243983"/>
                            <a:pt x="3963841" y="2618057"/>
                            <a:pt x="3884819" y="3813077"/>
                          </a:cubicBezTo>
                          <a:cubicBezTo>
                            <a:pt x="3879890" y="4134222"/>
                            <a:pt x="3584340" y="4444355"/>
                            <a:pt x="3237336" y="4460560"/>
                          </a:cubicBezTo>
                          <a:cubicBezTo>
                            <a:pt x="2424396" y="4429480"/>
                            <a:pt x="1207854" y="4439170"/>
                            <a:pt x="647483" y="4460560"/>
                          </a:cubicBezTo>
                          <a:cubicBezTo>
                            <a:pt x="322935" y="4410966"/>
                            <a:pt x="-13364" y="4104270"/>
                            <a:pt x="0" y="3813077"/>
                          </a:cubicBezTo>
                          <a:cubicBezTo>
                            <a:pt x="116535" y="2549016"/>
                            <a:pt x="309" y="1562494"/>
                            <a:pt x="0" y="647483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Picture 2" descr="10 Best Python Libraries for Machine Learning &amp; AI (2024) - Unite.AI">
              <a:extLst>
                <a:ext uri="{FF2B5EF4-FFF2-40B4-BE49-F238E27FC236}">
                  <a16:creationId xmlns:a16="http://schemas.microsoft.com/office/drawing/2014/main" id="{B05FCE94-D4FC-4D04-8913-FA62EF065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890" y="386409"/>
              <a:ext cx="1656298" cy="1165374"/>
            </a:xfrm>
            <a:prstGeom prst="ellipse">
              <a:avLst/>
            </a:prstGeom>
            <a:ln>
              <a:noFill/>
              <a:extLst>
                <a:ext uri="{C807C97D-BFC1-408E-A445-0C87EB9F89A2}">
                  <ask:lineSketchStyleProps xmlns:ask="http://schemas.microsoft.com/office/drawing/2018/sketchyshapes" sd="4236587863">
                    <a:custGeom>
                      <a:avLst/>
                      <a:gdLst>
                        <a:gd name="connsiteX0" fmla="*/ 0 w 1656298"/>
                        <a:gd name="connsiteY0" fmla="*/ 503295 h 1006590"/>
                        <a:gd name="connsiteX1" fmla="*/ 828149 w 1656298"/>
                        <a:gd name="connsiteY1" fmla="*/ 0 h 1006590"/>
                        <a:gd name="connsiteX2" fmla="*/ 1656298 w 1656298"/>
                        <a:gd name="connsiteY2" fmla="*/ 503295 h 1006590"/>
                        <a:gd name="connsiteX3" fmla="*/ 828149 w 1656298"/>
                        <a:gd name="connsiteY3" fmla="*/ 1006590 h 1006590"/>
                        <a:gd name="connsiteX4" fmla="*/ 0 w 1656298"/>
                        <a:gd name="connsiteY4" fmla="*/ 503295 h 10065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56298" h="1006590" fill="none" extrusionOk="0">
                          <a:moveTo>
                            <a:pt x="0" y="503295"/>
                          </a:moveTo>
                          <a:cubicBezTo>
                            <a:pt x="-14468" y="189239"/>
                            <a:pt x="427840" y="-63205"/>
                            <a:pt x="828149" y="0"/>
                          </a:cubicBezTo>
                          <a:cubicBezTo>
                            <a:pt x="1295612" y="25716"/>
                            <a:pt x="1629247" y="242941"/>
                            <a:pt x="1656298" y="503295"/>
                          </a:cubicBezTo>
                          <a:cubicBezTo>
                            <a:pt x="1670815" y="723770"/>
                            <a:pt x="1298114" y="1009074"/>
                            <a:pt x="828149" y="1006590"/>
                          </a:cubicBezTo>
                          <a:cubicBezTo>
                            <a:pt x="389527" y="1012702"/>
                            <a:pt x="-3208" y="753710"/>
                            <a:pt x="0" y="503295"/>
                          </a:cubicBezTo>
                          <a:close/>
                        </a:path>
                        <a:path w="1656298" h="1006590" stroke="0" extrusionOk="0">
                          <a:moveTo>
                            <a:pt x="0" y="503295"/>
                          </a:moveTo>
                          <a:cubicBezTo>
                            <a:pt x="-51056" y="208815"/>
                            <a:pt x="365036" y="-296"/>
                            <a:pt x="828149" y="0"/>
                          </a:cubicBezTo>
                          <a:cubicBezTo>
                            <a:pt x="1248202" y="26967"/>
                            <a:pt x="1654698" y="249058"/>
                            <a:pt x="1656298" y="503295"/>
                          </a:cubicBezTo>
                          <a:cubicBezTo>
                            <a:pt x="1635602" y="732116"/>
                            <a:pt x="1236174" y="980632"/>
                            <a:pt x="828149" y="1006590"/>
                          </a:cubicBezTo>
                          <a:cubicBezTo>
                            <a:pt x="316766" y="994958"/>
                            <a:pt x="-20741" y="754646"/>
                            <a:pt x="0" y="503295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24">
            <a:extLst>
              <a:ext uri="{FF2B5EF4-FFF2-40B4-BE49-F238E27FC236}">
                <a16:creationId xmlns:a16="http://schemas.microsoft.com/office/drawing/2014/main" id="{6DEE5D19-90EA-41FE-B5A1-9BC74324A493}"/>
              </a:ext>
            </a:extLst>
          </p:cNvPr>
          <p:cNvGrpSpPr/>
          <p:nvPr/>
        </p:nvGrpSpPr>
        <p:grpSpPr>
          <a:xfrm>
            <a:off x="-526224" y="-240395"/>
            <a:ext cx="872947" cy="831579"/>
            <a:chOff x="0" y="0"/>
            <a:chExt cx="812800" cy="812800"/>
          </a:xfrm>
        </p:grpSpPr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F50A2696-AADD-492A-A7E8-464596B9CC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1" name="TextBox 26">
              <a:extLst>
                <a:ext uri="{FF2B5EF4-FFF2-40B4-BE49-F238E27FC236}">
                  <a16:creationId xmlns:a16="http://schemas.microsoft.com/office/drawing/2014/main" id="{BF4CA018-741F-4EDD-AA09-EEBA58D13BD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924F83F-2F59-4D91-AAE6-5E1E1BE35C94}"/>
              </a:ext>
            </a:extLst>
          </p:cNvPr>
          <p:cNvGrpSpPr/>
          <p:nvPr/>
        </p:nvGrpSpPr>
        <p:grpSpPr>
          <a:xfrm>
            <a:off x="4364331" y="886958"/>
            <a:ext cx="3671754" cy="5164192"/>
            <a:chOff x="4364331" y="77072"/>
            <a:chExt cx="3671754" cy="5974078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0C293C43-4DD4-4607-BAB5-60813AEC236F}"/>
                </a:ext>
              </a:extLst>
            </p:cNvPr>
            <p:cNvSpPr/>
            <p:nvPr/>
          </p:nvSpPr>
          <p:spPr>
            <a:xfrm>
              <a:off x="4364331" y="804357"/>
              <a:ext cx="3671754" cy="5246793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32" name="Picture 8" descr="ACCELQ Powered with Selenium minus Complexities | ACCELQ">
              <a:extLst>
                <a:ext uri="{FF2B5EF4-FFF2-40B4-BE49-F238E27FC236}">
                  <a16:creationId xmlns:a16="http://schemas.microsoft.com/office/drawing/2014/main" id="{CD164F94-4F46-44C4-A706-25D7D8CCB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365" y="77072"/>
              <a:ext cx="1728995" cy="147590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A516DC1-9CA6-4EB0-950A-87A317CD3799}"/>
              </a:ext>
            </a:extLst>
          </p:cNvPr>
          <p:cNvGrpSpPr/>
          <p:nvPr/>
        </p:nvGrpSpPr>
        <p:grpSpPr>
          <a:xfrm>
            <a:off x="8315689" y="1158240"/>
            <a:ext cx="3718656" cy="4865630"/>
            <a:chOff x="8315689" y="373780"/>
            <a:chExt cx="3718656" cy="5677371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631A06C9-B163-4EE9-A89A-4769BC651047}"/>
                </a:ext>
              </a:extLst>
            </p:cNvPr>
            <p:cNvSpPr/>
            <p:nvPr/>
          </p:nvSpPr>
          <p:spPr>
            <a:xfrm>
              <a:off x="8315689" y="851339"/>
              <a:ext cx="3718656" cy="5199812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34" name="Picture 10" descr="Python Multithreading Tutorial: Concurrency and Parallelism | Toptal®">
              <a:extLst>
                <a:ext uri="{FF2B5EF4-FFF2-40B4-BE49-F238E27FC236}">
                  <a16:creationId xmlns:a16="http://schemas.microsoft.com/office/drawing/2014/main" id="{802B156E-ED4D-44C0-A78F-1BBEBCFB8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4130" y="373780"/>
              <a:ext cx="1613516" cy="121432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46BDB4D0-33AA-4BBC-851F-22B61892866E}"/>
              </a:ext>
            </a:extLst>
          </p:cNvPr>
          <p:cNvSpPr txBox="1"/>
          <p:nvPr/>
        </p:nvSpPr>
        <p:spPr>
          <a:xfrm>
            <a:off x="161569" y="2282075"/>
            <a:ext cx="359240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1700" b="1" dirty="0"/>
              <a:t>Facilité d'apprentissage</a:t>
            </a:r>
            <a:r>
              <a:rPr lang="fr-FR" sz="1700" dirty="0"/>
              <a:t> : Python a une syntaxe simple et claire.</a:t>
            </a:r>
          </a:p>
          <a:p>
            <a:pPr algn="just"/>
            <a:endParaRPr lang="fr-FR" sz="1700" dirty="0"/>
          </a:p>
          <a:p>
            <a:pPr marL="285750" indent="-285750" algn="just">
              <a:buFontTx/>
              <a:buChar char="-"/>
            </a:pPr>
            <a:r>
              <a:rPr lang="fr-FR" sz="1600" b="1" dirty="0"/>
              <a:t>Polyvalence</a:t>
            </a:r>
            <a:r>
              <a:rPr lang="fr-FR" sz="1600" dirty="0"/>
              <a:t> : Python est utilisé dans divers domaines (développement web, l'automatisation, l'analyse de données, l'intelligence artificielle, …)</a:t>
            </a:r>
          </a:p>
          <a:p>
            <a:pPr algn="just"/>
            <a:endParaRPr lang="fr-FR" sz="1600" dirty="0"/>
          </a:p>
          <a:p>
            <a:pPr marL="285750" indent="-285750" algn="just">
              <a:buFontTx/>
              <a:buChar char="-"/>
            </a:pPr>
            <a:r>
              <a:rPr lang="fr-FR" sz="1600" b="1" dirty="0"/>
              <a:t>Portabilité</a:t>
            </a:r>
            <a:r>
              <a:rPr lang="fr-FR" sz="1600" dirty="0"/>
              <a:t> : Python fonctionne sur diverses plateformes (Windows, macOS, Linux)</a:t>
            </a:r>
            <a:endParaRPr lang="fr-FR" sz="17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299ADC-5B29-4632-94B5-822AF65EB6EE}"/>
              </a:ext>
            </a:extLst>
          </p:cNvPr>
          <p:cNvSpPr txBox="1"/>
          <p:nvPr/>
        </p:nvSpPr>
        <p:spPr>
          <a:xfrm>
            <a:off x="4433656" y="2380252"/>
            <a:ext cx="3670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Selenium est un framework pour l'automatisation de tests.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Spécialement conçu pour automatiser les tests sur les navigateurs web.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ED43B81-F67E-4831-92F4-33F1B76482CD}"/>
              </a:ext>
            </a:extLst>
          </p:cNvPr>
          <p:cNvSpPr txBox="1"/>
          <p:nvPr/>
        </p:nvSpPr>
        <p:spPr>
          <a:xfrm>
            <a:off x="9300194" y="2398056"/>
            <a:ext cx="2148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Pandas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Threading.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Docx.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Smtplib.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grpSp>
        <p:nvGrpSpPr>
          <p:cNvPr id="76" name="Group 24">
            <a:extLst>
              <a:ext uri="{FF2B5EF4-FFF2-40B4-BE49-F238E27FC236}">
                <a16:creationId xmlns:a16="http://schemas.microsoft.com/office/drawing/2014/main" id="{0B752D8B-0FF2-438A-BFB8-B8CC3A916BB4}"/>
              </a:ext>
            </a:extLst>
          </p:cNvPr>
          <p:cNvGrpSpPr/>
          <p:nvPr/>
        </p:nvGrpSpPr>
        <p:grpSpPr>
          <a:xfrm>
            <a:off x="11327894" y="6023870"/>
            <a:ext cx="1022346" cy="924891"/>
            <a:chOff x="0" y="0"/>
            <a:chExt cx="812800" cy="812800"/>
          </a:xfrm>
        </p:grpSpPr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0E6036D3-E140-4319-9341-B09F3E93D2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8" name="TextBox 26">
              <a:extLst>
                <a:ext uri="{FF2B5EF4-FFF2-40B4-BE49-F238E27FC236}">
                  <a16:creationId xmlns:a16="http://schemas.microsoft.com/office/drawing/2014/main" id="{76834E25-DD82-47E5-BBEB-A5DACF8D95F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1C1049E-A81D-454D-BAEB-C851B2EBDEF5}"/>
              </a:ext>
            </a:extLst>
          </p:cNvPr>
          <p:cNvGrpSpPr/>
          <p:nvPr/>
        </p:nvGrpSpPr>
        <p:grpSpPr>
          <a:xfrm rot="20120380">
            <a:off x="1180207" y="5351615"/>
            <a:ext cx="2008372" cy="1344509"/>
            <a:chOff x="1488349" y="5471948"/>
            <a:chExt cx="1893400" cy="1172692"/>
          </a:xfrm>
        </p:grpSpPr>
        <p:sp>
          <p:nvSpPr>
            <p:cNvPr id="18" name="Rectangle : avec coin rogné 17">
              <a:extLst>
                <a:ext uri="{FF2B5EF4-FFF2-40B4-BE49-F238E27FC236}">
                  <a16:creationId xmlns:a16="http://schemas.microsoft.com/office/drawing/2014/main" id="{3FE2BEC9-2DE2-4E1C-B768-989492DD15EE}"/>
                </a:ext>
              </a:extLst>
            </p:cNvPr>
            <p:cNvSpPr/>
            <p:nvPr/>
          </p:nvSpPr>
          <p:spPr>
            <a:xfrm>
              <a:off x="1488349" y="5471948"/>
              <a:ext cx="1893400" cy="1172692"/>
            </a:xfrm>
            <a:prstGeom prst="snip1Rect">
              <a:avLst>
                <a:gd name="adj" fmla="val 3176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300" dirty="0">
                  <a:solidFill>
                    <a:srgbClr val="22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Langage</a:t>
              </a:r>
            </a:p>
          </p:txBody>
        </p:sp>
        <p:sp>
          <p:nvSpPr>
            <p:cNvPr id="20" name="Triangle rectangle 19">
              <a:extLst>
                <a:ext uri="{FF2B5EF4-FFF2-40B4-BE49-F238E27FC236}">
                  <a16:creationId xmlns:a16="http://schemas.microsoft.com/office/drawing/2014/main" id="{FBC1AF1F-1A02-43A4-A2FE-01A45E0F90AD}"/>
                </a:ext>
              </a:extLst>
            </p:cNvPr>
            <p:cNvSpPr/>
            <p:nvPr/>
          </p:nvSpPr>
          <p:spPr>
            <a:xfrm>
              <a:off x="3022599" y="5503333"/>
              <a:ext cx="359149" cy="348766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028C974-D48F-42D7-B2E2-9CA37C45AE32}"/>
              </a:ext>
            </a:extLst>
          </p:cNvPr>
          <p:cNvGrpSpPr/>
          <p:nvPr/>
        </p:nvGrpSpPr>
        <p:grpSpPr>
          <a:xfrm rot="19955464">
            <a:off x="5264494" y="5321908"/>
            <a:ext cx="2008372" cy="1344509"/>
            <a:chOff x="1488349" y="5471948"/>
            <a:chExt cx="1893400" cy="1172692"/>
          </a:xfrm>
        </p:grpSpPr>
        <p:sp>
          <p:nvSpPr>
            <p:cNvPr id="38" name="Rectangle : avec coin rogné 37">
              <a:extLst>
                <a:ext uri="{FF2B5EF4-FFF2-40B4-BE49-F238E27FC236}">
                  <a16:creationId xmlns:a16="http://schemas.microsoft.com/office/drawing/2014/main" id="{78C7E7D3-7291-417B-ACD8-001495A65CC8}"/>
                </a:ext>
              </a:extLst>
            </p:cNvPr>
            <p:cNvSpPr/>
            <p:nvPr/>
          </p:nvSpPr>
          <p:spPr>
            <a:xfrm>
              <a:off x="1488349" y="5471948"/>
              <a:ext cx="1893400" cy="1172692"/>
            </a:xfrm>
            <a:prstGeom prst="snip1Rect">
              <a:avLst>
                <a:gd name="adj" fmla="val 3176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300" dirty="0">
                  <a:solidFill>
                    <a:srgbClr val="22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Framework</a:t>
              </a:r>
            </a:p>
          </p:txBody>
        </p:sp>
        <p:sp>
          <p:nvSpPr>
            <p:cNvPr id="39" name="Triangle rectangle 38">
              <a:extLst>
                <a:ext uri="{FF2B5EF4-FFF2-40B4-BE49-F238E27FC236}">
                  <a16:creationId xmlns:a16="http://schemas.microsoft.com/office/drawing/2014/main" id="{0C3ACE5B-50B7-45DA-8269-62E9DA662A67}"/>
                </a:ext>
              </a:extLst>
            </p:cNvPr>
            <p:cNvSpPr/>
            <p:nvPr/>
          </p:nvSpPr>
          <p:spPr>
            <a:xfrm>
              <a:off x="3022599" y="5503333"/>
              <a:ext cx="359149" cy="348766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0638959-BF94-474A-85BC-AB5DF63232F8}"/>
              </a:ext>
            </a:extLst>
          </p:cNvPr>
          <p:cNvGrpSpPr/>
          <p:nvPr/>
        </p:nvGrpSpPr>
        <p:grpSpPr>
          <a:xfrm rot="19873574">
            <a:off x="9104620" y="5286655"/>
            <a:ext cx="2072964" cy="1344507"/>
            <a:chOff x="1488349" y="5471948"/>
            <a:chExt cx="1893400" cy="1172692"/>
          </a:xfrm>
        </p:grpSpPr>
        <p:sp>
          <p:nvSpPr>
            <p:cNvPr id="44" name="Rectangle : avec coin rogné 43">
              <a:extLst>
                <a:ext uri="{FF2B5EF4-FFF2-40B4-BE49-F238E27FC236}">
                  <a16:creationId xmlns:a16="http://schemas.microsoft.com/office/drawing/2014/main" id="{C82D8A84-6D59-49EA-B1D0-1A9CC92FEB33}"/>
                </a:ext>
              </a:extLst>
            </p:cNvPr>
            <p:cNvSpPr/>
            <p:nvPr/>
          </p:nvSpPr>
          <p:spPr>
            <a:xfrm>
              <a:off x="1488349" y="5471948"/>
              <a:ext cx="1893400" cy="1172692"/>
            </a:xfrm>
            <a:prstGeom prst="snip1Rect">
              <a:avLst>
                <a:gd name="adj" fmla="val 3176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300" dirty="0">
                  <a:solidFill>
                    <a:srgbClr val="22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Bibliothèques</a:t>
              </a:r>
            </a:p>
          </p:txBody>
        </p:sp>
        <p:sp>
          <p:nvSpPr>
            <p:cNvPr id="45" name="Triangle rectangle 44">
              <a:extLst>
                <a:ext uri="{FF2B5EF4-FFF2-40B4-BE49-F238E27FC236}">
                  <a16:creationId xmlns:a16="http://schemas.microsoft.com/office/drawing/2014/main" id="{EA60AA9E-0E42-47DB-9093-EA0235D4439E}"/>
                </a:ext>
              </a:extLst>
            </p:cNvPr>
            <p:cNvSpPr/>
            <p:nvPr/>
          </p:nvSpPr>
          <p:spPr>
            <a:xfrm>
              <a:off x="3022599" y="5503333"/>
              <a:ext cx="359149" cy="348766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2B1D70D5-F1CB-44E8-B0B0-983DA7A1E6A6}"/>
              </a:ext>
            </a:extLst>
          </p:cNvPr>
          <p:cNvSpPr txBox="1"/>
          <p:nvPr/>
        </p:nvSpPr>
        <p:spPr>
          <a:xfrm>
            <a:off x="11636364" y="6170027"/>
            <a:ext cx="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568861F-887D-4074-BBDB-90192BD3CBC6}"/>
              </a:ext>
            </a:extLst>
          </p:cNvPr>
          <p:cNvSpPr txBox="1"/>
          <p:nvPr/>
        </p:nvSpPr>
        <p:spPr>
          <a:xfrm>
            <a:off x="359768" y="102470"/>
            <a:ext cx="3203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spc="59" dirty="0">
                <a:solidFill>
                  <a:srgbClr val="171F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4\  Le COMMENT ?</a:t>
            </a:r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36A0C924-EF6F-4F03-864A-1871EDDCA26C}"/>
              </a:ext>
            </a:extLst>
          </p:cNvPr>
          <p:cNvSpPr txBox="1"/>
          <p:nvPr/>
        </p:nvSpPr>
        <p:spPr>
          <a:xfrm>
            <a:off x="4845668" y="475964"/>
            <a:ext cx="3145971" cy="740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5"/>
              </a:lnSpc>
            </a:pPr>
            <a:r>
              <a:rPr lang="fr-FR" sz="24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400" spc="59" dirty="0">
                <a:latin typeface="Times New Roman" panose="02020603050405020304" pitchFamily="18" charset="0"/>
                <a:cs typeface="Times New Roman" panose="02020603050405020304" pitchFamily="18" charset="0"/>
                <a:sym typeface="Montserrat Bold"/>
              </a:rPr>
              <a:t>Technologies</a:t>
            </a:r>
          </a:p>
          <a:p>
            <a:pPr>
              <a:lnSpc>
                <a:spcPts val="2955"/>
              </a:lnSpc>
            </a:pPr>
            <a:endParaRPr lang="en-US" sz="2111" spc="59" dirty="0">
              <a:solidFill>
                <a:srgbClr val="171FD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596828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1" grpId="0"/>
      <p:bldP spid="7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827</Words>
  <Application>Microsoft Office PowerPoint</Application>
  <PresentationFormat>Grand écran</PresentationFormat>
  <Paragraphs>148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Montserrat Bold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 Ben Salem</dc:creator>
  <cp:lastModifiedBy>Ala Ben Salem</cp:lastModifiedBy>
  <cp:revision>170</cp:revision>
  <dcterms:created xsi:type="dcterms:W3CDTF">2024-08-25T09:46:59Z</dcterms:created>
  <dcterms:modified xsi:type="dcterms:W3CDTF">2024-09-06T16:03:29Z</dcterms:modified>
</cp:coreProperties>
</file>