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20EB223-2C20-416C-B809-BB0FFB521195}">
          <p14:sldIdLst>
            <p14:sldId id="256"/>
            <p14:sldId id="272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Section sans titre" id="{5DB7BE16-9445-4E0C-9640-4EC368887D2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E250E2"/>
    <a:srgbClr val="EDC659"/>
    <a:srgbClr val="323232"/>
    <a:srgbClr val="CE57DB"/>
    <a:srgbClr val="47B6C5"/>
    <a:srgbClr val="4B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74" autoAdjust="0"/>
    <p:restoredTop sz="94713" autoAdjust="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40BE5-0493-4C5B-942F-1D4BA9880340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B19CA-AB51-4A05-A9FD-C255640A5DC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92F6-8C38-4FD2-A7FB-FEAC3C37ACDB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 anchor="ctr"/>
          <a:lstStyle/>
          <a:p>
            <a:r>
              <a:rPr lang="fr-FR" dirty="0" err="1">
                <a:solidFill>
                  <a:schemeClr val="tx1"/>
                </a:solidFill>
              </a:rPr>
              <a:t>Welcome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this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experiment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Next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 </a:t>
            </a:r>
            <a:r>
              <a:rPr lang="fr-FR" sz="2800" b="1" smtClean="0"/>
              <a:t>actor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sp>
        <p:nvSpPr>
          <p:cNvPr id="19" name="Explosion 2 18"/>
          <p:cNvSpPr/>
          <p:nvPr/>
        </p:nvSpPr>
        <p:spPr>
          <a:xfrm>
            <a:off x="3505200" y="25146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28"/>
          <p:cNvCxnSpPr/>
          <p:nvPr/>
        </p:nvCxnSpPr>
        <p:spPr>
          <a:xfrm>
            <a:off x="3886200" y="3048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Ellipse 9"/>
          <p:cNvSpPr/>
          <p:nvPr/>
        </p:nvSpPr>
        <p:spPr>
          <a:xfrm>
            <a:off x="3733800" y="35052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xplosion 2 21"/>
          <p:cNvSpPr/>
          <p:nvPr/>
        </p:nvSpPr>
        <p:spPr>
          <a:xfrm>
            <a:off x="4419600" y="25146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34"/>
          <p:cNvCxnSpPr/>
          <p:nvPr/>
        </p:nvCxnSpPr>
        <p:spPr>
          <a:xfrm>
            <a:off x="4800600" y="3048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Explosion 2 23"/>
          <p:cNvSpPr/>
          <p:nvPr/>
        </p:nvSpPr>
        <p:spPr>
          <a:xfrm>
            <a:off x="5334000" y="25146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37"/>
          <p:cNvCxnSpPr/>
          <p:nvPr/>
        </p:nvCxnSpPr>
        <p:spPr>
          <a:xfrm>
            <a:off x="5715000" y="3048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riangle isocèle 10"/>
          <p:cNvSpPr/>
          <p:nvPr/>
        </p:nvSpPr>
        <p:spPr>
          <a:xfrm>
            <a:off x="5562600" y="35052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dre 8"/>
          <p:cNvSpPr/>
          <p:nvPr/>
        </p:nvSpPr>
        <p:spPr>
          <a:xfrm>
            <a:off x="4648200" y="35052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</a:t>
            </a:r>
            <a:r>
              <a:rPr lang="fr-FR" sz="2800" dirty="0" smtClean="0"/>
              <a:t> </a:t>
            </a:r>
            <a:r>
              <a:rPr lang="fr-FR" sz="2800" b="1" dirty="0" err="1" smtClean="0"/>
              <a:t>spectator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4138266" y="3025159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4991706" y="3025159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504026" y="3691909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xplosion 2 15"/>
          <p:cNvSpPr/>
          <p:nvPr/>
        </p:nvSpPr>
        <p:spPr>
          <a:xfrm>
            <a:off x="4297680" y="2400568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2 16"/>
          <p:cNvSpPr/>
          <p:nvPr/>
        </p:nvSpPr>
        <p:spPr>
          <a:xfrm>
            <a:off x="3729446" y="34290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4953000" y="34290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</a:t>
            </a:r>
            <a:r>
              <a:rPr lang="fr-FR" sz="2800" dirty="0" smtClean="0"/>
              <a:t> </a:t>
            </a:r>
            <a:r>
              <a:rPr lang="fr-FR" sz="2800" b="1" dirty="0" err="1" smtClean="0"/>
              <a:t>spectator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4210594" y="28765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5064034" y="28765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4576354" y="3543300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xplosion 2 24"/>
          <p:cNvSpPr/>
          <p:nvPr/>
        </p:nvSpPr>
        <p:spPr>
          <a:xfrm>
            <a:off x="4397828" y="2303952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2 25"/>
          <p:cNvSpPr/>
          <p:nvPr/>
        </p:nvSpPr>
        <p:spPr>
          <a:xfrm>
            <a:off x="3810000" y="32766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xplosion 2 26"/>
          <p:cNvSpPr/>
          <p:nvPr/>
        </p:nvSpPr>
        <p:spPr>
          <a:xfrm>
            <a:off x="5033554" y="32766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 </a:t>
            </a:r>
            <a:r>
              <a:rPr lang="fr-FR" sz="2800" b="1" smtClean="0"/>
              <a:t>actor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9" name="Explosion 2 8"/>
          <p:cNvSpPr/>
          <p:nvPr/>
        </p:nvSpPr>
        <p:spPr>
          <a:xfrm>
            <a:off x="3505200" y="3215908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44"/>
          <p:cNvCxnSpPr/>
          <p:nvPr/>
        </p:nvCxnSpPr>
        <p:spPr>
          <a:xfrm>
            <a:off x="3886200" y="2834908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llipse 9"/>
          <p:cNvSpPr/>
          <p:nvPr/>
        </p:nvSpPr>
        <p:spPr>
          <a:xfrm>
            <a:off x="5562600" y="2453908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2 11"/>
          <p:cNvSpPr/>
          <p:nvPr/>
        </p:nvSpPr>
        <p:spPr>
          <a:xfrm>
            <a:off x="4419600" y="3215908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47"/>
          <p:cNvCxnSpPr/>
          <p:nvPr/>
        </p:nvCxnSpPr>
        <p:spPr>
          <a:xfrm>
            <a:off x="4800600" y="2834908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Explosion 2 13"/>
          <p:cNvSpPr/>
          <p:nvPr/>
        </p:nvSpPr>
        <p:spPr>
          <a:xfrm>
            <a:off x="5334000" y="3215908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49"/>
          <p:cNvCxnSpPr/>
          <p:nvPr/>
        </p:nvCxnSpPr>
        <p:spPr>
          <a:xfrm>
            <a:off x="5715000" y="2834908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riangle isocèle 10"/>
          <p:cNvSpPr/>
          <p:nvPr/>
        </p:nvSpPr>
        <p:spPr>
          <a:xfrm>
            <a:off x="4648200" y="2453908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dre 8"/>
          <p:cNvSpPr/>
          <p:nvPr/>
        </p:nvSpPr>
        <p:spPr>
          <a:xfrm>
            <a:off x="3733800" y="2453908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 </a:t>
            </a:r>
            <a:r>
              <a:rPr lang="fr-FR" sz="2800" b="1" smtClean="0"/>
              <a:t>actor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cxnSp>
        <p:nvCxnSpPr>
          <p:cNvPr id="9" name="Straight Arrow Connector 28"/>
          <p:cNvCxnSpPr/>
          <p:nvPr/>
        </p:nvCxnSpPr>
        <p:spPr>
          <a:xfrm>
            <a:off x="3810000" y="28194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3657600" y="24384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34"/>
          <p:cNvCxnSpPr/>
          <p:nvPr/>
        </p:nvCxnSpPr>
        <p:spPr>
          <a:xfrm>
            <a:off x="4724400" y="28194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37"/>
          <p:cNvCxnSpPr/>
          <p:nvPr/>
        </p:nvCxnSpPr>
        <p:spPr>
          <a:xfrm>
            <a:off x="5638800" y="28194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riangle isocèle 10"/>
          <p:cNvSpPr/>
          <p:nvPr/>
        </p:nvSpPr>
        <p:spPr>
          <a:xfrm>
            <a:off x="5486400" y="24384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dre 8"/>
          <p:cNvSpPr/>
          <p:nvPr/>
        </p:nvSpPr>
        <p:spPr>
          <a:xfrm>
            <a:off x="4572000" y="24384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Explosion 2 14"/>
          <p:cNvSpPr/>
          <p:nvPr/>
        </p:nvSpPr>
        <p:spPr>
          <a:xfrm>
            <a:off x="4419600" y="32004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2 15"/>
          <p:cNvSpPr/>
          <p:nvPr/>
        </p:nvSpPr>
        <p:spPr>
          <a:xfrm>
            <a:off x="5334000" y="32004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2 16"/>
          <p:cNvSpPr/>
          <p:nvPr/>
        </p:nvSpPr>
        <p:spPr>
          <a:xfrm>
            <a:off x="3568933" y="32004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0574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NEW RULE</a:t>
            </a:r>
            <a:endParaRPr lang="fr-FR" sz="20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87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762000"/>
            <a:ext cx="8077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/>
          </a:p>
          <a:p>
            <a:r>
              <a:rPr lang="fr-FR" sz="2400" dirty="0"/>
              <a:t>General </a:t>
            </a:r>
            <a:r>
              <a:rPr lang="fr-FR" sz="2400" dirty="0" err="1"/>
              <a:t>things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have to know:</a:t>
            </a:r>
          </a:p>
          <a:p>
            <a:endParaRPr lang="fr-FR" u="sng" dirty="0"/>
          </a:p>
          <a:p>
            <a:endParaRPr lang="fr-FR" sz="16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Often</a:t>
            </a:r>
            <a:r>
              <a:rPr lang="fr-FR" sz="2000" dirty="0"/>
              <a:t>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not know </a:t>
            </a:r>
            <a:r>
              <a:rPr lang="fr-FR" sz="2000" dirty="0" err="1"/>
              <a:t>exactly</a:t>
            </a:r>
            <a:r>
              <a:rPr lang="fr-FR" sz="2000" dirty="0"/>
              <a:t> </a:t>
            </a:r>
            <a:r>
              <a:rPr lang="fr-FR" sz="2000" dirty="0" err="1"/>
              <a:t>what’s</a:t>
            </a:r>
            <a:r>
              <a:rPr lang="fr-FR" sz="2000" dirty="0"/>
              <a:t> </a:t>
            </a:r>
            <a:r>
              <a:rPr lang="fr-FR" sz="2000" dirty="0" err="1"/>
              <a:t>going</a:t>
            </a:r>
            <a:r>
              <a:rPr lang="fr-FR" sz="2000" dirty="0"/>
              <a:t> on. </a:t>
            </a:r>
            <a:r>
              <a:rPr lang="fr-FR" sz="2000" dirty="0" err="1"/>
              <a:t>It’s</a:t>
            </a:r>
            <a:r>
              <a:rPr lang="fr-FR" sz="2000" dirty="0"/>
              <a:t> normal. </a:t>
            </a:r>
            <a:r>
              <a:rPr lang="fr-FR" sz="2000" dirty="0" err="1"/>
              <a:t>Don’t</a:t>
            </a:r>
            <a:r>
              <a:rPr lang="fr-FR" sz="2000" dirty="0"/>
              <a:t> panic!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The </a:t>
            </a:r>
            <a:r>
              <a:rPr lang="fr-FR" sz="2000" dirty="0" err="1"/>
              <a:t>experiment</a:t>
            </a:r>
            <a:r>
              <a:rPr lang="fr-FR" sz="2000" dirty="0"/>
              <a:t> </a:t>
            </a:r>
            <a:r>
              <a:rPr lang="fr-FR" sz="2000" dirty="0" err="1"/>
              <a:t>requires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act</a:t>
            </a:r>
            <a:r>
              <a:rPr lang="fr-FR" sz="2000" dirty="0"/>
              <a:t> </a:t>
            </a:r>
            <a:r>
              <a:rPr lang="fr-FR" sz="2000" dirty="0" err="1"/>
              <a:t>based</a:t>
            </a:r>
            <a:r>
              <a:rPr lang="fr-FR" sz="2000" dirty="0"/>
              <a:t> on </a:t>
            </a:r>
            <a:r>
              <a:rPr lang="fr-FR" sz="2000" dirty="0" err="1"/>
              <a:t>your</a:t>
            </a:r>
            <a:r>
              <a:rPr lang="fr-FR" sz="2000" dirty="0"/>
              <a:t> intuition </a:t>
            </a:r>
            <a:r>
              <a:rPr lang="fr-FR" sz="2000" dirty="0" err="1"/>
              <a:t>when</a:t>
            </a:r>
            <a:r>
              <a:rPr lang="fr-FR" sz="2000" dirty="0"/>
              <a:t> </a:t>
            </a:r>
            <a:r>
              <a:rPr lang="fr-FR" sz="2000" dirty="0" err="1"/>
              <a:t>you’re</a:t>
            </a:r>
            <a:r>
              <a:rPr lang="fr-FR" sz="2000" dirty="0"/>
              <a:t> not sure of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should</a:t>
            </a:r>
            <a:r>
              <a:rPr lang="fr-FR" sz="2000" dirty="0"/>
              <a:t> do.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reaction</a:t>
            </a:r>
            <a:r>
              <a:rPr lang="fr-FR" sz="2000" dirty="0"/>
              <a:t> times are </a:t>
            </a:r>
            <a:r>
              <a:rPr lang="fr-FR" sz="2000" dirty="0" err="1"/>
              <a:t>recorded</a:t>
            </a:r>
            <a:r>
              <a:rPr lang="fr-FR" sz="2000" dirty="0"/>
              <a:t>. If </a:t>
            </a:r>
            <a:r>
              <a:rPr lang="fr-FR" sz="2000" dirty="0" err="1"/>
              <a:t>you</a:t>
            </a:r>
            <a:r>
              <a:rPr lang="fr-FR" sz="2000" dirty="0"/>
              <a:t> are </a:t>
            </a:r>
            <a:r>
              <a:rPr lang="fr-FR" sz="2000" dirty="0" err="1"/>
              <a:t>too</a:t>
            </a:r>
            <a:r>
              <a:rPr lang="fr-FR" sz="2000" dirty="0"/>
              <a:t> long,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see</a:t>
            </a:r>
            <a:r>
              <a:rPr lang="fr-FR" sz="2000" dirty="0"/>
              <a:t> the message « </a:t>
            </a:r>
            <a:r>
              <a:rPr lang="fr-FR" sz="2000" dirty="0" err="1">
                <a:solidFill>
                  <a:srgbClr val="FF0000"/>
                </a:solidFill>
              </a:rPr>
              <a:t>Please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err="1">
                <a:solidFill>
                  <a:srgbClr val="FF0000"/>
                </a:solidFill>
              </a:rPr>
              <a:t>answer</a:t>
            </a:r>
            <a:r>
              <a:rPr lang="fr-FR" sz="2000" dirty="0"/>
              <a:t> ». In </a:t>
            </a:r>
            <a:r>
              <a:rPr lang="fr-FR" sz="2000" dirty="0" err="1"/>
              <a:t>this</a:t>
            </a:r>
            <a:r>
              <a:rPr lang="fr-FR" sz="2000" dirty="0"/>
              <a:t> case, </a:t>
            </a:r>
            <a:r>
              <a:rPr lang="fr-FR" sz="2000" dirty="0" err="1"/>
              <a:t>please</a:t>
            </a:r>
            <a:r>
              <a:rPr lang="fr-FR" sz="2000" dirty="0"/>
              <a:t> </a:t>
            </a:r>
            <a:r>
              <a:rPr lang="fr-FR" sz="2000" dirty="0" err="1"/>
              <a:t>try</a:t>
            </a:r>
            <a:r>
              <a:rPr lang="fr-FR" sz="2000" dirty="0"/>
              <a:t> to </a:t>
            </a:r>
            <a:r>
              <a:rPr lang="fr-FR" sz="2000" dirty="0" err="1"/>
              <a:t>answer</a:t>
            </a:r>
            <a:r>
              <a:rPr lang="fr-FR" sz="2000" dirty="0"/>
              <a:t> </a:t>
            </a:r>
            <a:r>
              <a:rPr lang="fr-FR" sz="2000" dirty="0" err="1"/>
              <a:t>faster</a:t>
            </a:r>
            <a:r>
              <a:rPr lang="fr-FR" sz="2000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ym typeface="Wingdings" panose="05000000000000000000" pitchFamily="2" charset="2"/>
              </a:rPr>
              <a:t>There </a:t>
            </a:r>
            <a:r>
              <a:rPr lang="fr-FR" sz="2000" dirty="0" err="1">
                <a:sym typeface="Wingdings" panose="05000000000000000000" pitchFamily="2" charset="2"/>
              </a:rPr>
              <a:t>will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be</a:t>
            </a:r>
            <a:r>
              <a:rPr lang="fr-FR" sz="2000" dirty="0">
                <a:sym typeface="Wingdings" panose="05000000000000000000" pitchFamily="2" charset="2"/>
              </a:rPr>
              <a:t> a training block (about 5 min) and a main block (15 to 25 minutes, </a:t>
            </a:r>
            <a:r>
              <a:rPr lang="fr-FR" sz="2000" b="1" dirty="0" err="1">
                <a:sym typeface="Wingdings" panose="05000000000000000000" pitchFamily="2" charset="2"/>
              </a:rPr>
              <a:t>depending</a:t>
            </a:r>
            <a:r>
              <a:rPr lang="fr-FR" sz="2000" b="1" dirty="0">
                <a:sym typeface="Wingdings" panose="05000000000000000000" pitchFamily="2" charset="2"/>
              </a:rPr>
              <a:t> on </a:t>
            </a:r>
            <a:r>
              <a:rPr lang="fr-FR" sz="2000" b="1" dirty="0" err="1">
                <a:sym typeface="Wingdings" panose="05000000000000000000" pitchFamily="2" charset="2"/>
              </a:rPr>
              <a:t>your</a:t>
            </a:r>
            <a:r>
              <a:rPr lang="fr-FR" sz="2000" b="1" dirty="0">
                <a:sym typeface="Wingdings" panose="05000000000000000000" pitchFamily="2" charset="2"/>
              </a:rPr>
              <a:t> performances</a:t>
            </a:r>
            <a:r>
              <a:rPr lang="fr-FR" sz="2000" dirty="0">
                <a:sym typeface="Wingdings" panose="05000000000000000000" pitchFamily="2" charset="2"/>
              </a:rPr>
              <a:t>).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Next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077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/>
          </a:p>
          <a:p>
            <a:r>
              <a:rPr lang="fr-FR" sz="2400" u="sng" dirty="0" err="1"/>
              <a:t>Logics</a:t>
            </a:r>
            <a:r>
              <a:rPr lang="fr-FR" sz="2400" u="sng" dirty="0"/>
              <a:t> of the </a:t>
            </a:r>
            <a:r>
              <a:rPr lang="fr-FR" sz="2400" u="sng" dirty="0" err="1"/>
              <a:t>task</a:t>
            </a:r>
            <a:r>
              <a:rPr lang="fr-FR" sz="2400" u="sng" dirty="0"/>
              <a:t> 1/3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There are 3 possible </a:t>
            </a:r>
            <a:r>
              <a:rPr lang="fr-FR" sz="2400" b="1" dirty="0"/>
              <a:t>states</a:t>
            </a:r>
            <a:r>
              <a:rPr lang="fr-FR" sz="2400" dirty="0"/>
              <a:t> and 3 possible </a:t>
            </a:r>
            <a:r>
              <a:rPr lang="fr-FR" sz="2400" b="1" dirty="0"/>
              <a:t>actions</a:t>
            </a:r>
            <a:r>
              <a:rPr lang="fr-FR" sz="2400" dirty="0"/>
              <a:t>.</a:t>
            </a: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Possible states are « triangle », « </a:t>
            </a:r>
            <a:r>
              <a:rPr lang="fr-FR" sz="2000" dirty="0" err="1"/>
              <a:t>circle</a:t>
            </a:r>
            <a:r>
              <a:rPr lang="fr-FR" sz="2000" dirty="0"/>
              <a:t> » and « square 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Possible actions are « </a:t>
            </a:r>
            <a:r>
              <a:rPr lang="fr-FR" sz="2000" dirty="0" err="1"/>
              <a:t>blue</a:t>
            </a:r>
            <a:r>
              <a:rPr lang="fr-FR" sz="2000" dirty="0"/>
              <a:t> », « </a:t>
            </a:r>
            <a:r>
              <a:rPr lang="fr-FR" sz="2000" dirty="0" err="1"/>
              <a:t>yellow</a:t>
            </a:r>
            <a:r>
              <a:rPr lang="fr-FR" sz="2000" dirty="0"/>
              <a:t> », « magenta » </a:t>
            </a:r>
          </a:p>
          <a:p>
            <a:pPr lvl="1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 </a:t>
            </a:r>
            <a:r>
              <a:rPr lang="fr-FR" sz="2000" dirty="0" err="1"/>
              <a:t>each</a:t>
            </a:r>
            <a:r>
              <a:rPr lang="fr-FR" sz="2000" dirty="0"/>
              <a:t> trial,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in a </a:t>
            </a:r>
            <a:r>
              <a:rPr lang="fr-FR" sz="2000" dirty="0" err="1"/>
              <a:t>given</a:t>
            </a:r>
            <a:r>
              <a:rPr lang="fr-FR" sz="2000" dirty="0"/>
              <a:t> state and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have to select one action </a:t>
            </a:r>
            <a:r>
              <a:rPr lang="fr-FR" sz="2000" dirty="0" err="1"/>
              <a:t>among</a:t>
            </a:r>
            <a:r>
              <a:rPr lang="fr-FR" sz="2000" dirty="0"/>
              <a:t> </a:t>
            </a:r>
            <a:r>
              <a:rPr lang="fr-FR" sz="2000" dirty="0" err="1"/>
              <a:t>two</a:t>
            </a:r>
            <a:r>
              <a:rPr lang="fr-FR" sz="2000" dirty="0"/>
              <a:t> alternatives. In the </a:t>
            </a:r>
            <a:r>
              <a:rPr lang="fr-FR" sz="2000" dirty="0" err="1"/>
              <a:t>next</a:t>
            </a:r>
            <a:r>
              <a:rPr lang="fr-FR" sz="2000" dirty="0"/>
              <a:t> trial,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again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in a state and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have to select </a:t>
            </a:r>
            <a:r>
              <a:rPr lang="fr-FR" sz="2000" dirty="0" err="1"/>
              <a:t>again</a:t>
            </a:r>
            <a:r>
              <a:rPr lang="fr-FR" sz="2000" dirty="0"/>
              <a:t> </a:t>
            </a:r>
            <a:r>
              <a:rPr lang="fr-FR" sz="2000" dirty="0" err="1"/>
              <a:t>among</a:t>
            </a:r>
            <a:r>
              <a:rPr lang="fr-FR" sz="2000" dirty="0"/>
              <a:t> </a:t>
            </a:r>
            <a:r>
              <a:rPr lang="fr-FR" sz="2000" dirty="0" err="1"/>
              <a:t>two</a:t>
            </a:r>
            <a:r>
              <a:rPr lang="fr-FR" sz="2000" dirty="0"/>
              <a:t> alternatives. </a:t>
            </a:r>
            <a:r>
              <a:rPr lang="fr-FR" sz="2000" dirty="0" err="1"/>
              <a:t>Example</a:t>
            </a:r>
            <a:r>
              <a:rPr lang="fr-FR" sz="2000" dirty="0"/>
              <a:t>: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194431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Next</a:t>
            </a:r>
            <a:endParaRPr lang="en-US" b="1" dirty="0"/>
          </a:p>
        </p:txBody>
      </p:sp>
      <p:sp>
        <p:nvSpPr>
          <p:cNvPr id="7" name="Ellipse 10"/>
          <p:cNvSpPr/>
          <p:nvPr/>
        </p:nvSpPr>
        <p:spPr>
          <a:xfrm>
            <a:off x="1201843" y="4087789"/>
            <a:ext cx="471390" cy="471390"/>
          </a:xfrm>
          <a:prstGeom prst="ellipse">
            <a:avLst/>
          </a:prstGeom>
          <a:noFill/>
          <a:ln w="38100">
            <a:solidFill>
              <a:srgbClr val="EDC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11"/>
          <p:cNvSpPr/>
          <p:nvPr/>
        </p:nvSpPr>
        <p:spPr>
          <a:xfrm>
            <a:off x="1972401" y="4082323"/>
            <a:ext cx="471390" cy="471390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adre 16"/>
          <p:cNvSpPr/>
          <p:nvPr/>
        </p:nvSpPr>
        <p:spPr>
          <a:xfrm>
            <a:off x="907186" y="3711145"/>
            <a:ext cx="1828800" cy="1224677"/>
          </a:xfrm>
          <a:prstGeom prst="frame">
            <a:avLst>
              <a:gd name="adj1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ZoneTexte 19"/>
          <p:cNvSpPr txBox="1"/>
          <p:nvPr/>
        </p:nvSpPr>
        <p:spPr>
          <a:xfrm>
            <a:off x="838200" y="3437077"/>
            <a:ext cx="1718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screen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510" y="4467290"/>
            <a:ext cx="851496" cy="656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907186" y="4968714"/>
            <a:ext cx="2991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/>
              <a:t>State</a:t>
            </a:r>
          </a:p>
          <a:p>
            <a:r>
              <a:rPr lang="fr-FR" sz="1600" dirty="0"/>
              <a:t>« </a:t>
            </a:r>
            <a:r>
              <a:rPr lang="fr-FR" sz="1600" dirty="0" err="1"/>
              <a:t>circle</a:t>
            </a:r>
            <a:r>
              <a:rPr lang="fr-FR" sz="1600" dirty="0"/>
              <a:t> »</a:t>
            </a:r>
          </a:p>
          <a:p>
            <a:r>
              <a:rPr lang="fr-FR" sz="1600" u="sng" dirty="0" err="1"/>
              <a:t>Available</a:t>
            </a:r>
            <a:r>
              <a:rPr lang="fr-FR" sz="1600" u="sng" dirty="0"/>
              <a:t> actions </a:t>
            </a:r>
          </a:p>
          <a:p>
            <a:r>
              <a:rPr lang="fr-FR" sz="1600" dirty="0"/>
              <a:t>« </a:t>
            </a:r>
            <a:r>
              <a:rPr lang="fr-FR" sz="1600" dirty="0" err="1"/>
              <a:t>yellow</a:t>
            </a:r>
            <a:r>
              <a:rPr lang="fr-FR" sz="1600" dirty="0"/>
              <a:t> » or « </a:t>
            </a:r>
            <a:r>
              <a:rPr lang="fr-FR" sz="1600" dirty="0" err="1"/>
              <a:t>blue</a:t>
            </a:r>
            <a:r>
              <a:rPr lang="fr-FR" sz="1600" dirty="0"/>
              <a:t> »</a:t>
            </a:r>
          </a:p>
          <a:p>
            <a:r>
              <a:rPr lang="fr-FR" sz="1600" dirty="0"/>
              <a:t>(select one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left</a:t>
            </a:r>
            <a:r>
              <a:rPr lang="fr-FR" sz="1600" dirty="0"/>
              <a:t>/right </a:t>
            </a:r>
            <a:r>
              <a:rPr lang="fr-FR" sz="1600" dirty="0" err="1"/>
              <a:t>arrows</a:t>
            </a:r>
            <a:r>
              <a:rPr lang="fr-FR" sz="1600" dirty="0"/>
              <a:t>)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9" idx="3"/>
            <a:endCxn id="17" idx="1"/>
          </p:cNvCxnSpPr>
          <p:nvPr/>
        </p:nvCxnSpPr>
        <p:spPr>
          <a:xfrm flipV="1">
            <a:off x="2735986" y="4318018"/>
            <a:ext cx="1371600" cy="546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dre 16"/>
          <p:cNvSpPr/>
          <p:nvPr/>
        </p:nvSpPr>
        <p:spPr>
          <a:xfrm>
            <a:off x="4107586" y="3705679"/>
            <a:ext cx="1828800" cy="1224677"/>
          </a:xfrm>
          <a:prstGeom prst="frame">
            <a:avLst>
              <a:gd name="adj1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riangle isocèle 5"/>
          <p:cNvSpPr/>
          <p:nvPr/>
        </p:nvSpPr>
        <p:spPr>
          <a:xfrm>
            <a:off x="5170250" y="4023340"/>
            <a:ext cx="613736" cy="477350"/>
          </a:xfrm>
          <a:prstGeom prst="triangle">
            <a:avLst/>
          </a:prstGeom>
          <a:noFill/>
          <a:ln w="38100">
            <a:solidFill>
              <a:srgbClr val="E25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isocèle 8"/>
          <p:cNvSpPr/>
          <p:nvPr/>
        </p:nvSpPr>
        <p:spPr>
          <a:xfrm>
            <a:off x="4332050" y="4023340"/>
            <a:ext cx="613736" cy="477350"/>
          </a:xfrm>
          <a:prstGeom prst="triangl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50958" y="4953000"/>
            <a:ext cx="2991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/>
              <a:t>State</a:t>
            </a:r>
          </a:p>
          <a:p>
            <a:r>
              <a:rPr lang="fr-FR" sz="1600" dirty="0"/>
              <a:t>« triangle »</a:t>
            </a:r>
          </a:p>
          <a:p>
            <a:r>
              <a:rPr lang="fr-FR" sz="1600" u="sng" dirty="0" err="1"/>
              <a:t>Available</a:t>
            </a:r>
            <a:r>
              <a:rPr lang="fr-FR" sz="1600" u="sng" dirty="0"/>
              <a:t> actions </a:t>
            </a:r>
          </a:p>
          <a:p>
            <a:r>
              <a:rPr lang="fr-FR" sz="1600" dirty="0"/>
              <a:t>« </a:t>
            </a:r>
            <a:r>
              <a:rPr lang="fr-FR" sz="1600" dirty="0" err="1"/>
              <a:t>blue</a:t>
            </a:r>
            <a:r>
              <a:rPr lang="fr-FR" sz="1600" dirty="0"/>
              <a:t> » or « magenta »</a:t>
            </a:r>
          </a:p>
          <a:p>
            <a:r>
              <a:rPr lang="fr-FR" sz="1600" dirty="0"/>
              <a:t>(select one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left</a:t>
            </a:r>
            <a:r>
              <a:rPr lang="fr-FR" sz="1600" dirty="0"/>
              <a:t>/right </a:t>
            </a:r>
            <a:r>
              <a:rPr lang="fr-FR" sz="1600" dirty="0" err="1"/>
              <a:t>arrows</a:t>
            </a:r>
            <a:r>
              <a:rPr lang="fr-FR" sz="1600" dirty="0"/>
              <a:t>)</a:t>
            </a:r>
            <a:endParaRPr lang="en-US" sz="1600" dirty="0"/>
          </a:p>
        </p:txBody>
      </p:sp>
      <p:sp>
        <p:nvSpPr>
          <p:cNvPr id="22" name="ZoneTexte 19"/>
          <p:cNvSpPr txBox="1"/>
          <p:nvPr/>
        </p:nvSpPr>
        <p:spPr>
          <a:xfrm>
            <a:off x="4031386" y="3429000"/>
            <a:ext cx="1718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screen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406" y="4467290"/>
            <a:ext cx="851496" cy="656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Arrow Connector 23"/>
          <p:cNvCxnSpPr/>
          <p:nvPr/>
        </p:nvCxnSpPr>
        <p:spPr>
          <a:xfrm flipV="1">
            <a:off x="5936386" y="4312551"/>
            <a:ext cx="1371600" cy="546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44307" y="4088861"/>
            <a:ext cx="52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Etc.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ZoneTexte 19"/>
          <p:cNvSpPr txBox="1"/>
          <p:nvPr/>
        </p:nvSpPr>
        <p:spPr>
          <a:xfrm>
            <a:off x="2590800" y="5104113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ZoneTexte 19"/>
          <p:cNvSpPr txBox="1"/>
          <p:nvPr/>
        </p:nvSpPr>
        <p:spPr>
          <a:xfrm>
            <a:off x="5791200" y="5104112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28795"/>
            <a:ext cx="457200" cy="500605"/>
          </a:xfrm>
          <a:prstGeom prst="rect">
            <a:avLst/>
          </a:prstGeom>
        </p:spPr>
      </p:pic>
      <p:sp>
        <p:nvSpPr>
          <p:cNvPr id="29" name="ZoneTexte 6"/>
          <p:cNvSpPr txBox="1"/>
          <p:nvPr/>
        </p:nvSpPr>
        <p:spPr>
          <a:xfrm>
            <a:off x="609600" y="621271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13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077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/>
          </a:p>
          <a:p>
            <a:r>
              <a:rPr lang="fr-FR" sz="2400" u="sng" dirty="0" err="1"/>
              <a:t>Logics</a:t>
            </a:r>
            <a:r>
              <a:rPr lang="fr-FR" sz="2400" u="sng" dirty="0"/>
              <a:t> of the </a:t>
            </a:r>
            <a:r>
              <a:rPr lang="fr-FR" sz="2400" u="sng" dirty="0" err="1"/>
              <a:t>task</a:t>
            </a:r>
            <a:r>
              <a:rPr lang="fr-FR" sz="2400" u="sng" dirty="0"/>
              <a:t> 2/3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The </a:t>
            </a:r>
            <a:r>
              <a:rPr lang="fr-FR" sz="2000" dirty="0" err="1"/>
              <a:t>idea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the succession of states (</a:t>
            </a:r>
            <a:r>
              <a:rPr lang="fr-FR" sz="2000" dirty="0" err="1"/>
              <a:t>e.g</a:t>
            </a:r>
            <a:r>
              <a:rPr lang="fr-FR" sz="2000" dirty="0"/>
              <a:t>. square → </a:t>
            </a:r>
            <a:r>
              <a:rPr lang="fr-FR" sz="2000" dirty="0" err="1"/>
              <a:t>circle</a:t>
            </a:r>
            <a:r>
              <a:rPr lang="fr-FR" sz="2000" dirty="0"/>
              <a:t> → triangle, etc.) </a:t>
            </a:r>
            <a:r>
              <a:rPr lang="fr-FR" sz="2000" dirty="0" err="1"/>
              <a:t>is</a:t>
            </a:r>
            <a:r>
              <a:rPr lang="fr-FR" sz="2000" dirty="0"/>
              <a:t> not </a:t>
            </a:r>
            <a:r>
              <a:rPr lang="fr-FR" sz="2000" dirty="0" err="1"/>
              <a:t>random</a:t>
            </a:r>
            <a:r>
              <a:rPr lang="fr-F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There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always</a:t>
            </a:r>
            <a:r>
              <a:rPr lang="fr-FR" sz="2000" dirty="0"/>
              <a:t> a </a:t>
            </a:r>
            <a:r>
              <a:rPr lang="fr-FR" sz="2000" b="1" dirty="0" err="1"/>
              <a:t>rule</a:t>
            </a:r>
            <a:r>
              <a:rPr lang="fr-FR" sz="2000" dirty="0"/>
              <a:t>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applies</a:t>
            </a:r>
            <a:r>
              <a:rPr lang="fr-FR" sz="2000" dirty="0"/>
              <a:t> to </a:t>
            </a:r>
            <a:r>
              <a:rPr lang="fr-FR" sz="2000" dirty="0" err="1"/>
              <a:t>determine</a:t>
            </a:r>
            <a:r>
              <a:rPr lang="fr-FR" sz="2000" dirty="0"/>
              <a:t> the </a:t>
            </a:r>
            <a:r>
              <a:rPr lang="fr-FR" sz="2000" dirty="0" err="1"/>
              <a:t>next</a:t>
            </a:r>
            <a:r>
              <a:rPr lang="fr-FR" sz="2000" dirty="0"/>
              <a:t> state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see</a:t>
            </a:r>
            <a:r>
              <a:rPr lang="fr-FR" sz="2000" dirty="0"/>
              <a:t> </a:t>
            </a:r>
            <a:r>
              <a:rPr lang="fr-FR" sz="2000" dirty="0" err="1"/>
              <a:t>depending</a:t>
            </a:r>
            <a:r>
              <a:rPr lang="fr-FR" sz="2000" dirty="0"/>
              <a:t> on the state in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are or the </a:t>
            </a:r>
            <a:r>
              <a:rPr lang="fr-FR" sz="2000" dirty="0" err="1"/>
              <a:t>response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give</a:t>
            </a:r>
            <a:r>
              <a:rPr lang="fr-F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There are 4 possible </a:t>
            </a:r>
            <a:r>
              <a:rPr lang="fr-FR" sz="2000" dirty="0" err="1"/>
              <a:t>rules</a:t>
            </a:r>
            <a:r>
              <a:rPr lang="fr-FR" sz="2000" dirty="0"/>
              <a:t>, </a:t>
            </a:r>
            <a:r>
              <a:rPr lang="fr-FR" sz="2000" dirty="0" err="1"/>
              <a:t>divided</a:t>
            </a:r>
            <a:r>
              <a:rPr lang="fr-FR" sz="2000" dirty="0"/>
              <a:t> in </a:t>
            </a:r>
            <a:r>
              <a:rPr lang="fr-FR" sz="2000" dirty="0" err="1"/>
              <a:t>two</a:t>
            </a:r>
            <a:r>
              <a:rPr lang="fr-FR" sz="2000" dirty="0"/>
              <a:t> </a:t>
            </a:r>
            <a:r>
              <a:rPr lang="fr-FR" sz="2000" dirty="0" err="1"/>
              <a:t>categories</a:t>
            </a:r>
            <a:r>
              <a:rPr lang="fr-FR" sz="2000" dirty="0"/>
              <a:t>: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Next</a:t>
            </a:r>
            <a:endParaRPr lang="en-US" b="1" dirty="0"/>
          </a:p>
        </p:txBody>
      </p:sp>
      <p:grpSp>
        <p:nvGrpSpPr>
          <p:cNvPr id="28" name="Groupe 1"/>
          <p:cNvGrpSpPr/>
          <p:nvPr/>
        </p:nvGrpSpPr>
        <p:grpSpPr>
          <a:xfrm>
            <a:off x="762000" y="4737774"/>
            <a:ext cx="2941630" cy="887954"/>
            <a:chOff x="1752600" y="1368623"/>
            <a:chExt cx="6354150" cy="1828800"/>
          </a:xfrm>
        </p:grpSpPr>
        <p:sp>
          <p:nvSpPr>
            <p:cNvPr id="29" name="Cadre 8"/>
            <p:cNvSpPr/>
            <p:nvPr/>
          </p:nvSpPr>
          <p:spPr>
            <a:xfrm>
              <a:off x="3429000" y="2587823"/>
              <a:ext cx="533400" cy="5334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Ellipse 9"/>
            <p:cNvSpPr/>
            <p:nvPr/>
          </p:nvSpPr>
          <p:spPr>
            <a:xfrm>
              <a:off x="1752600" y="2587823"/>
              <a:ext cx="609600" cy="609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isocèle 10"/>
            <p:cNvSpPr/>
            <p:nvPr/>
          </p:nvSpPr>
          <p:spPr>
            <a:xfrm>
              <a:off x="2552700" y="1368623"/>
              <a:ext cx="685800" cy="5334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onnecteur droit avec flèche 2"/>
            <p:cNvCxnSpPr/>
            <p:nvPr/>
          </p:nvCxnSpPr>
          <p:spPr>
            <a:xfrm flipV="1">
              <a:off x="22479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11"/>
            <p:cNvCxnSpPr/>
            <p:nvPr/>
          </p:nvCxnSpPr>
          <p:spPr>
            <a:xfrm>
              <a:off x="3314700" y="2054423"/>
              <a:ext cx="228600" cy="3810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12"/>
            <p:cNvCxnSpPr/>
            <p:nvPr/>
          </p:nvCxnSpPr>
          <p:spPr>
            <a:xfrm flipH="1">
              <a:off x="2705100" y="2854523"/>
              <a:ext cx="4000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dre 15"/>
            <p:cNvSpPr/>
            <p:nvPr/>
          </p:nvSpPr>
          <p:spPr>
            <a:xfrm>
              <a:off x="7573349" y="2587822"/>
              <a:ext cx="533401" cy="533401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Ellipse 16"/>
            <p:cNvSpPr/>
            <p:nvPr/>
          </p:nvSpPr>
          <p:spPr>
            <a:xfrm>
              <a:off x="5896949" y="2587822"/>
              <a:ext cx="609600" cy="60960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isocèle 17"/>
            <p:cNvSpPr/>
            <p:nvPr/>
          </p:nvSpPr>
          <p:spPr>
            <a:xfrm>
              <a:off x="6697051" y="1368623"/>
              <a:ext cx="685801" cy="533401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Connecteur droit avec flèche 18"/>
            <p:cNvCxnSpPr/>
            <p:nvPr/>
          </p:nvCxnSpPr>
          <p:spPr>
            <a:xfrm flipH="1">
              <a:off x="6392251" y="2054424"/>
              <a:ext cx="228601" cy="3809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19"/>
            <p:cNvCxnSpPr/>
            <p:nvPr/>
          </p:nvCxnSpPr>
          <p:spPr>
            <a:xfrm flipH="1" flipV="1">
              <a:off x="7459051" y="2054424"/>
              <a:ext cx="228601" cy="3809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20"/>
            <p:cNvCxnSpPr/>
            <p:nvPr/>
          </p:nvCxnSpPr>
          <p:spPr>
            <a:xfrm>
              <a:off x="6849451" y="2854524"/>
              <a:ext cx="400051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22"/>
            <p:cNvSpPr txBox="1"/>
            <p:nvPr/>
          </p:nvSpPr>
          <p:spPr>
            <a:xfrm>
              <a:off x="4391628" y="2054422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or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4714115"/>
            <a:ext cx="3983950" cy="838200"/>
            <a:chOff x="1615387" y="4495800"/>
            <a:chExt cx="6157013" cy="1295400"/>
          </a:xfrm>
        </p:grpSpPr>
        <p:sp>
          <p:nvSpPr>
            <p:cNvPr id="42" name="Explosion 2 41"/>
            <p:cNvSpPr/>
            <p:nvPr/>
          </p:nvSpPr>
          <p:spPr>
            <a:xfrm>
              <a:off x="1615387" y="4495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996386" y="50292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Ellipse 9"/>
            <p:cNvSpPr/>
            <p:nvPr/>
          </p:nvSpPr>
          <p:spPr>
            <a:xfrm>
              <a:off x="1843986" y="5486399"/>
              <a:ext cx="304801" cy="30480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xplosion 2 44"/>
            <p:cNvSpPr/>
            <p:nvPr/>
          </p:nvSpPr>
          <p:spPr>
            <a:xfrm>
              <a:off x="2529787" y="4495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910787" y="50292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Explosion 2 46"/>
            <p:cNvSpPr/>
            <p:nvPr/>
          </p:nvSpPr>
          <p:spPr>
            <a:xfrm>
              <a:off x="3444186" y="4495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3825187" y="5029200"/>
              <a:ext cx="0" cy="3048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riangle isocèle 10"/>
            <p:cNvSpPr/>
            <p:nvPr/>
          </p:nvSpPr>
          <p:spPr>
            <a:xfrm>
              <a:off x="3672787" y="5486399"/>
              <a:ext cx="380999" cy="304801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adre 8"/>
            <p:cNvSpPr/>
            <p:nvPr/>
          </p:nvSpPr>
          <p:spPr>
            <a:xfrm>
              <a:off x="2758386" y="5486399"/>
              <a:ext cx="304801" cy="304801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Explosion 2 50"/>
            <p:cNvSpPr/>
            <p:nvPr/>
          </p:nvSpPr>
          <p:spPr>
            <a:xfrm>
              <a:off x="5257800" y="4495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56388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Ellipse 9"/>
            <p:cNvSpPr/>
            <p:nvPr/>
          </p:nvSpPr>
          <p:spPr>
            <a:xfrm>
              <a:off x="7315200" y="54864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xplosion 2 53"/>
            <p:cNvSpPr/>
            <p:nvPr/>
          </p:nvSpPr>
          <p:spPr>
            <a:xfrm>
              <a:off x="6172200" y="4495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5532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Explosion 2 55"/>
            <p:cNvSpPr/>
            <p:nvPr/>
          </p:nvSpPr>
          <p:spPr>
            <a:xfrm>
              <a:off x="7086600" y="4495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74676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Triangle isocèle 10"/>
            <p:cNvSpPr/>
            <p:nvPr/>
          </p:nvSpPr>
          <p:spPr>
            <a:xfrm>
              <a:off x="6400800" y="54864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adre 8"/>
            <p:cNvSpPr/>
            <p:nvPr/>
          </p:nvSpPr>
          <p:spPr>
            <a:xfrm>
              <a:off x="5486400" y="54864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ZoneTexte 22"/>
            <p:cNvSpPr txBox="1"/>
            <p:nvPr/>
          </p:nvSpPr>
          <p:spPr>
            <a:xfrm>
              <a:off x="4341820" y="4953000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</a:rPr>
                <a:t>or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>
            <a:off x="4109282" y="4681297"/>
            <a:ext cx="5518" cy="90743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36810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/>
              <a:t>Spectator </a:t>
            </a:r>
            <a:r>
              <a:rPr lang="fr-FR" sz="2000" dirty="0" err="1"/>
              <a:t>category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The </a:t>
            </a:r>
            <a:r>
              <a:rPr lang="fr-FR" b="1" dirty="0" err="1"/>
              <a:t>current</a:t>
            </a:r>
            <a:r>
              <a:rPr lang="fr-FR" b="1" dirty="0"/>
              <a:t> state </a:t>
            </a:r>
            <a:r>
              <a:rPr lang="fr-FR" dirty="0" err="1"/>
              <a:t>predicts</a:t>
            </a:r>
            <a:endParaRPr lang="fr-FR" dirty="0"/>
          </a:p>
          <a:p>
            <a:pPr algn="ctr"/>
            <a:r>
              <a:rPr lang="fr-FR" dirty="0"/>
              <a:t>the </a:t>
            </a:r>
            <a:r>
              <a:rPr lang="fr-FR" b="1" dirty="0" err="1"/>
              <a:t>next</a:t>
            </a:r>
            <a:r>
              <a:rPr lang="fr-FR" b="1" dirty="0"/>
              <a:t> state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4198592" y="36810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000" b="1" dirty="0"/>
              <a:t>Action </a:t>
            </a:r>
            <a:r>
              <a:rPr lang="fr-FR" sz="2000" dirty="0" err="1"/>
              <a:t>category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Your</a:t>
            </a:r>
            <a:r>
              <a:rPr lang="fr-FR" dirty="0"/>
              <a:t> action </a:t>
            </a:r>
            <a:r>
              <a:rPr lang="fr-FR" dirty="0" err="1"/>
              <a:t>predicts</a:t>
            </a:r>
            <a:endParaRPr lang="fr-FR" dirty="0"/>
          </a:p>
          <a:p>
            <a:pPr algn="ctr"/>
            <a:r>
              <a:rPr lang="fr-FR" dirty="0"/>
              <a:t>the </a:t>
            </a:r>
            <a:r>
              <a:rPr lang="fr-FR" b="1" dirty="0" err="1"/>
              <a:t>next</a:t>
            </a:r>
            <a:r>
              <a:rPr lang="fr-FR" b="1" dirty="0"/>
              <a:t> state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4243" y="5754469"/>
            <a:ext cx="353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err="1"/>
              <a:t>Example</a:t>
            </a:r>
            <a:r>
              <a:rPr lang="fr-FR" i="1" dirty="0"/>
              <a:t>: </a:t>
            </a: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triangles,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squares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89761" y="5738421"/>
            <a:ext cx="353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Example</a:t>
            </a:r>
            <a:r>
              <a:rPr lang="fr-FR" i="1" dirty="0"/>
              <a:t>: </a:t>
            </a: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press</a:t>
            </a:r>
            <a:r>
              <a:rPr lang="fr-FR" dirty="0"/>
              <a:t> </a:t>
            </a:r>
            <a:r>
              <a:rPr lang="fr-FR" dirty="0" err="1"/>
              <a:t>yellow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squares</a:t>
            </a:r>
            <a:endParaRPr lang="en-US" dirty="0"/>
          </a:p>
        </p:txBody>
      </p:sp>
      <p:pic>
        <p:nvPicPr>
          <p:cNvPr id="63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64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17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52400"/>
            <a:ext cx="80772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/>
          </a:p>
          <a:p>
            <a:r>
              <a:rPr lang="fr-FR" sz="2400" u="sng" dirty="0" err="1"/>
              <a:t>Logics</a:t>
            </a:r>
            <a:r>
              <a:rPr lang="fr-FR" sz="2400" u="sng" dirty="0"/>
              <a:t> of the </a:t>
            </a:r>
            <a:r>
              <a:rPr lang="fr-FR" sz="2400" u="sng" dirty="0" err="1"/>
              <a:t>task</a:t>
            </a:r>
            <a:r>
              <a:rPr lang="fr-FR" sz="2400" u="sng" dirty="0"/>
              <a:t> 3/3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 the main block,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have to figure out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rule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active by </a:t>
            </a:r>
            <a:r>
              <a:rPr lang="fr-FR" sz="2000" dirty="0" err="1"/>
              <a:t>exploring</a:t>
            </a:r>
            <a:r>
              <a:rPr lang="fr-FR" sz="2000" dirty="0"/>
              <a:t> the </a:t>
            </a:r>
            <a:r>
              <a:rPr lang="fr-FR" sz="2000" dirty="0" err="1"/>
              <a:t>environment</a:t>
            </a:r>
            <a:r>
              <a:rPr lang="fr-FR" sz="2000" dirty="0"/>
              <a:t>.  </a:t>
            </a:r>
            <a:r>
              <a:rPr lang="fr-FR" sz="2000" dirty="0" err="1"/>
              <a:t>Sometimes</a:t>
            </a:r>
            <a:r>
              <a:rPr lang="fr-FR" sz="2000" dirty="0"/>
              <a:t>, the active </a:t>
            </a:r>
            <a:r>
              <a:rPr lang="fr-FR" sz="2000" dirty="0" err="1"/>
              <a:t>rule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change </a:t>
            </a:r>
            <a:r>
              <a:rPr lang="fr-FR" sz="2000" dirty="0" err="1"/>
              <a:t>without</a:t>
            </a:r>
            <a:r>
              <a:rPr lang="fr-FR" sz="2000" dirty="0"/>
              <a:t> warning </a:t>
            </a:r>
            <a:r>
              <a:rPr lang="fr-FR" sz="2000" dirty="0" err="1"/>
              <a:t>you</a:t>
            </a:r>
            <a:r>
              <a:rPr lang="fr-FR" sz="2000" dirty="0"/>
              <a:t>. You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then</a:t>
            </a:r>
            <a:r>
              <a:rPr lang="fr-FR" sz="2000" dirty="0"/>
              <a:t> have to </a:t>
            </a:r>
            <a:r>
              <a:rPr lang="fr-FR" sz="2000" dirty="0" err="1"/>
              <a:t>detect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has </a:t>
            </a:r>
            <a:r>
              <a:rPr lang="fr-FR" sz="2000" dirty="0" err="1"/>
              <a:t>changed</a:t>
            </a:r>
            <a:r>
              <a:rPr lang="fr-FR" sz="2000" dirty="0"/>
              <a:t> an </a:t>
            </a:r>
            <a:r>
              <a:rPr lang="fr-FR" sz="2000" dirty="0" err="1"/>
              <a:t>learn</a:t>
            </a:r>
            <a:r>
              <a:rPr lang="fr-FR" sz="2000" dirty="0"/>
              <a:t> the new </a:t>
            </a:r>
            <a:r>
              <a:rPr lang="fr-FR" sz="2000" dirty="0" err="1"/>
              <a:t>rule</a:t>
            </a:r>
            <a:r>
              <a:rPr lang="fr-F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 </a:t>
            </a:r>
            <a:r>
              <a:rPr lang="fr-FR" sz="2000" dirty="0" err="1"/>
              <a:t>order</a:t>
            </a:r>
            <a:r>
              <a:rPr lang="fr-FR" sz="2000" dirty="0"/>
              <a:t> to </a:t>
            </a:r>
            <a:r>
              <a:rPr lang="fr-FR" sz="2000" dirty="0" err="1"/>
              <a:t>assess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ability</a:t>
            </a:r>
            <a:r>
              <a:rPr lang="fr-FR" sz="2000" dirty="0"/>
              <a:t> to </a:t>
            </a:r>
            <a:r>
              <a:rPr lang="fr-FR" sz="2000" dirty="0" err="1"/>
              <a:t>learn</a:t>
            </a:r>
            <a:r>
              <a:rPr lang="fr-FR" sz="2000" dirty="0"/>
              <a:t>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asked</a:t>
            </a:r>
            <a:r>
              <a:rPr lang="fr-FR" sz="2000" dirty="0"/>
              <a:t>, </a:t>
            </a:r>
            <a:r>
              <a:rPr lang="fr-FR" sz="2000" dirty="0" err="1"/>
              <a:t>each</a:t>
            </a:r>
            <a:r>
              <a:rPr lang="fr-FR" sz="2000" dirty="0"/>
              <a:t> 7 trials, to </a:t>
            </a:r>
            <a:r>
              <a:rPr lang="fr-FR" sz="2000" dirty="0" err="1"/>
              <a:t>predict</a:t>
            </a:r>
            <a:r>
              <a:rPr lang="fr-FR" sz="2000" dirty="0"/>
              <a:t>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would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the </a:t>
            </a:r>
            <a:r>
              <a:rPr lang="fr-FR" sz="2000" dirty="0" err="1"/>
              <a:t>next</a:t>
            </a:r>
            <a:r>
              <a:rPr lang="fr-FR" sz="2000" dirty="0"/>
              <a:t> state if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 made a </a:t>
            </a:r>
            <a:r>
              <a:rPr lang="fr-FR" sz="2000" dirty="0" err="1"/>
              <a:t>given</a:t>
            </a:r>
            <a:r>
              <a:rPr lang="fr-FR" sz="2000" dirty="0"/>
              <a:t> </a:t>
            </a:r>
            <a:r>
              <a:rPr lang="fr-FR" sz="2000" dirty="0" err="1"/>
              <a:t>choice</a:t>
            </a:r>
            <a:r>
              <a:rPr lang="fr-FR" sz="2000" dirty="0"/>
              <a:t> (</a:t>
            </a:r>
            <a:r>
              <a:rPr lang="fr-FR" sz="2000" dirty="0" err="1"/>
              <a:t>e.g</a:t>
            </a:r>
            <a:r>
              <a:rPr lang="fr-FR" sz="2000" dirty="0"/>
              <a:t> </a:t>
            </a:r>
            <a:r>
              <a:rPr lang="fr-FR" sz="2000" dirty="0" err="1"/>
              <a:t>yellow</a:t>
            </a:r>
            <a:r>
              <a:rPr lang="fr-FR" sz="2000" dirty="0"/>
              <a:t>) in a </a:t>
            </a:r>
            <a:r>
              <a:rPr lang="fr-FR" sz="2000" dirty="0" err="1"/>
              <a:t>given</a:t>
            </a:r>
            <a:r>
              <a:rPr lang="fr-FR" sz="2000" dirty="0"/>
              <a:t> state (</a:t>
            </a:r>
            <a:r>
              <a:rPr lang="fr-FR" sz="2000" dirty="0" err="1"/>
              <a:t>e.g</a:t>
            </a:r>
            <a:r>
              <a:rPr lang="fr-FR" sz="2000" dirty="0"/>
              <a:t> </a:t>
            </a:r>
            <a:r>
              <a:rPr lang="fr-FR" sz="2000" dirty="0" err="1"/>
              <a:t>circle</a:t>
            </a:r>
            <a:r>
              <a:rPr lang="fr-FR" sz="20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For </a:t>
            </a:r>
            <a:r>
              <a:rPr lang="fr-FR" sz="2000" dirty="0" err="1"/>
              <a:t>now</a:t>
            </a:r>
            <a:r>
              <a:rPr lang="fr-FR" sz="2000" dirty="0"/>
              <a:t>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trained</a:t>
            </a:r>
            <a:r>
              <a:rPr lang="fr-FR" sz="2000" dirty="0"/>
              <a:t> on </a:t>
            </a:r>
            <a:r>
              <a:rPr lang="fr-FR" sz="2000" dirty="0" err="1"/>
              <a:t>each</a:t>
            </a:r>
            <a:r>
              <a:rPr lang="fr-FR" sz="2000" dirty="0"/>
              <a:t> of the 4 </a:t>
            </a:r>
            <a:r>
              <a:rPr lang="fr-FR" sz="2000" dirty="0" err="1"/>
              <a:t>different</a:t>
            </a:r>
            <a:r>
              <a:rPr lang="fr-FR" sz="2000" dirty="0"/>
              <a:t> </a:t>
            </a:r>
            <a:r>
              <a:rPr lang="fr-FR" sz="2000" dirty="0" err="1"/>
              <a:t>rules</a:t>
            </a:r>
            <a:r>
              <a:rPr lang="fr-FR" sz="2000" dirty="0"/>
              <a:t>. In </a:t>
            </a:r>
            <a:r>
              <a:rPr lang="fr-FR" sz="2000" dirty="0" err="1"/>
              <a:t>this</a:t>
            </a:r>
            <a:r>
              <a:rPr lang="fr-FR" sz="2000" dirty="0"/>
              <a:t> part, the computer </a:t>
            </a:r>
            <a:r>
              <a:rPr lang="fr-FR" sz="2000" dirty="0" err="1"/>
              <a:t>will</a:t>
            </a:r>
            <a:r>
              <a:rPr lang="fr-FR" sz="2000" dirty="0"/>
              <a:t> tell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explicitly</a:t>
            </a:r>
            <a:r>
              <a:rPr lang="fr-FR" sz="2000" dirty="0"/>
              <a:t>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rule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active, and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simply</a:t>
            </a:r>
            <a:r>
              <a:rPr lang="fr-FR" sz="2000" dirty="0"/>
              <a:t> have to </a:t>
            </a:r>
            <a:r>
              <a:rPr lang="fr-FR" sz="2000" dirty="0" err="1"/>
              <a:t>feel</a:t>
            </a:r>
            <a:r>
              <a:rPr lang="fr-FR" sz="2000" dirty="0"/>
              <a:t>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happens</a:t>
            </a:r>
            <a:r>
              <a:rPr lang="fr-FR" sz="2000" dirty="0"/>
              <a:t> </a:t>
            </a:r>
            <a:r>
              <a:rPr lang="fr-FR" sz="2000" dirty="0" err="1"/>
              <a:t>when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rule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active.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err="1"/>
              <a:t>Please</a:t>
            </a:r>
            <a:r>
              <a:rPr lang="fr-FR" sz="2000" dirty="0"/>
              <a:t> </a:t>
            </a:r>
            <a:r>
              <a:rPr lang="fr-FR" sz="2000" dirty="0" err="1"/>
              <a:t>proceed</a:t>
            </a:r>
            <a:r>
              <a:rPr lang="fr-FR" sz="2000" dirty="0"/>
              <a:t> to the training </a:t>
            </a:r>
            <a:r>
              <a:rPr lang="fr-FR" sz="2000" dirty="0" err="1"/>
              <a:t>when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are </a:t>
            </a:r>
            <a:r>
              <a:rPr lang="fr-FR" sz="2000" dirty="0" err="1"/>
              <a:t>ready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477000" y="6212274"/>
            <a:ext cx="20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Proceed</a:t>
            </a:r>
            <a:r>
              <a:rPr lang="fr-FR" b="1" dirty="0"/>
              <a:t> to training</a:t>
            </a:r>
            <a:endParaRPr lang="en-US" b="1" dirty="0"/>
          </a:p>
        </p:txBody>
      </p:sp>
      <p:pic>
        <p:nvPicPr>
          <p:cNvPr id="63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64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825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39316"/>
            <a:ext cx="80772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You are </a:t>
            </a:r>
            <a:r>
              <a:rPr lang="fr-FR" sz="2000" dirty="0" err="1"/>
              <a:t>ready</a:t>
            </a:r>
            <a:r>
              <a:rPr lang="fr-FR" sz="2000" dirty="0"/>
              <a:t> for the main block. You have </a:t>
            </a:r>
            <a:r>
              <a:rPr lang="fr-FR" sz="2000" dirty="0" err="1"/>
              <a:t>probably</a:t>
            </a:r>
            <a:r>
              <a:rPr lang="fr-FR" sz="2000" dirty="0"/>
              <a:t> </a:t>
            </a:r>
            <a:r>
              <a:rPr lang="fr-FR" sz="2000" dirty="0" err="1"/>
              <a:t>noticed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fr-FR" dirty="0"/>
              <a:t>If a </a:t>
            </a:r>
            <a:r>
              <a:rPr lang="fr-FR" dirty="0" err="1"/>
              <a:t>spectator</a:t>
            </a:r>
            <a:r>
              <a:rPr lang="fr-FR" dirty="0"/>
              <a:t> 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active,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(</a:t>
            </a:r>
            <a:r>
              <a:rPr lang="fr-FR" dirty="0" err="1"/>
              <a:t>e.g</a:t>
            </a:r>
            <a:r>
              <a:rPr lang="fr-FR" dirty="0"/>
              <a:t> « </a:t>
            </a:r>
            <a:r>
              <a:rPr lang="fr-FR" dirty="0" err="1"/>
              <a:t>circle</a:t>
            </a:r>
            <a:r>
              <a:rPr lang="fr-FR" dirty="0"/>
              <a:t> »), </a:t>
            </a:r>
            <a:r>
              <a:rPr lang="fr-FR" dirty="0" err="1"/>
              <a:t>independently</a:t>
            </a:r>
            <a:r>
              <a:rPr lang="fr-FR" dirty="0"/>
              <a:t>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.</a:t>
            </a:r>
          </a:p>
          <a:p>
            <a:pPr marL="342900" indent="-342900">
              <a:buFontTx/>
              <a:buChar char="-"/>
            </a:pPr>
            <a:r>
              <a:rPr lang="fr-FR" dirty="0"/>
              <a:t>If an </a:t>
            </a:r>
            <a:r>
              <a:rPr lang="fr-FR" dirty="0" err="1"/>
              <a:t>actor</a:t>
            </a:r>
            <a:r>
              <a:rPr lang="fr-FR" dirty="0"/>
              <a:t> 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active,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the </a:t>
            </a:r>
            <a:r>
              <a:rPr lang="fr-FR" dirty="0" err="1"/>
              <a:t>color</a:t>
            </a:r>
            <a:r>
              <a:rPr lang="fr-FR" dirty="0"/>
              <a:t> of the </a:t>
            </a:r>
            <a:r>
              <a:rPr lang="fr-FR" dirty="0" err="1"/>
              <a:t>shape</a:t>
            </a:r>
            <a:r>
              <a:rPr lang="fr-FR" dirty="0"/>
              <a:t>. </a:t>
            </a:r>
          </a:p>
          <a:p>
            <a:r>
              <a:rPr lang="fr-FR" sz="2000" dirty="0"/>
              <a:t>This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because</a:t>
            </a:r>
            <a:r>
              <a:rPr lang="fr-FR" sz="2000" dirty="0"/>
              <a:t> in </a:t>
            </a:r>
            <a:r>
              <a:rPr lang="fr-FR" sz="2000" dirty="0" err="1"/>
              <a:t>spectator</a:t>
            </a:r>
            <a:r>
              <a:rPr lang="fr-FR" sz="2000" dirty="0"/>
              <a:t> </a:t>
            </a:r>
            <a:r>
              <a:rPr lang="fr-FR" sz="2000" dirty="0" err="1"/>
              <a:t>rule</a:t>
            </a:r>
            <a:r>
              <a:rPr lang="fr-FR" sz="2000" dirty="0"/>
              <a:t>, actions (</a:t>
            </a:r>
            <a:r>
              <a:rPr lang="fr-FR" sz="2000" dirty="0" err="1"/>
              <a:t>i.e</a:t>
            </a:r>
            <a:r>
              <a:rPr lang="fr-FR" sz="2000" dirty="0"/>
              <a:t>, </a:t>
            </a:r>
            <a:r>
              <a:rPr lang="fr-FR" sz="2000" dirty="0" err="1"/>
              <a:t>colors</a:t>
            </a:r>
            <a:r>
              <a:rPr lang="fr-FR" sz="2000" dirty="0"/>
              <a:t>) do not </a:t>
            </a:r>
            <a:r>
              <a:rPr lang="fr-FR" sz="2000" dirty="0" err="1"/>
              <a:t>matter</a:t>
            </a:r>
            <a:r>
              <a:rPr lang="fr-FR" sz="2000" dirty="0"/>
              <a:t> (</a:t>
            </a:r>
            <a:r>
              <a:rPr lang="fr-FR" sz="2000" dirty="0" err="1"/>
              <a:t>only</a:t>
            </a:r>
            <a:r>
              <a:rPr lang="fr-FR" sz="2000" dirty="0"/>
              <a:t> states do), </a:t>
            </a:r>
            <a:r>
              <a:rPr lang="fr-FR" sz="2000" dirty="0" err="1"/>
              <a:t>whereas</a:t>
            </a:r>
            <a:r>
              <a:rPr lang="fr-FR" sz="2000" dirty="0"/>
              <a:t> in </a:t>
            </a:r>
            <a:r>
              <a:rPr lang="fr-FR" sz="2000" dirty="0" err="1"/>
              <a:t>actor</a:t>
            </a:r>
            <a:r>
              <a:rPr lang="fr-FR" sz="2000" dirty="0"/>
              <a:t> </a:t>
            </a:r>
            <a:r>
              <a:rPr lang="fr-FR" sz="2000" dirty="0" err="1"/>
              <a:t>rule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opposite (</a:t>
            </a:r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colors</a:t>
            </a:r>
            <a:r>
              <a:rPr lang="fr-FR" sz="2000" dirty="0"/>
              <a:t> </a:t>
            </a:r>
            <a:r>
              <a:rPr lang="fr-FR" sz="2000" dirty="0" err="1"/>
              <a:t>matter</a:t>
            </a:r>
            <a:r>
              <a:rPr lang="fr-FR" sz="2000" dirty="0"/>
              <a:t>).</a:t>
            </a:r>
          </a:p>
          <a:p>
            <a:endParaRPr lang="fr-FR" sz="2000" dirty="0"/>
          </a:p>
          <a:p>
            <a:r>
              <a:rPr lang="fr-FR" sz="2000" dirty="0" err="1"/>
              <a:t>However</a:t>
            </a:r>
            <a:r>
              <a:rPr lang="fr-FR" sz="2000" dirty="0"/>
              <a:t>, </a:t>
            </a:r>
            <a:r>
              <a:rPr lang="fr-FR" sz="2000" dirty="0" err="1"/>
              <a:t>there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2 </a:t>
            </a:r>
            <a:r>
              <a:rPr lang="fr-FR" sz="2000" dirty="0" err="1"/>
              <a:t>differences</a:t>
            </a:r>
            <a:r>
              <a:rPr lang="fr-FR" sz="2000" dirty="0"/>
              <a:t> – </a:t>
            </a:r>
            <a:r>
              <a:rPr lang="fr-FR" sz="2000" b="1" dirty="0">
                <a:solidFill>
                  <a:srgbClr val="FFC000"/>
                </a:solidFill>
              </a:rPr>
              <a:t>READ CAREFULLY:</a:t>
            </a:r>
          </a:p>
          <a:p>
            <a:endParaRPr lang="fr-FR" sz="2000" dirty="0"/>
          </a:p>
          <a:p>
            <a:r>
              <a:rPr lang="fr-FR" sz="2000" dirty="0"/>
              <a:t>1) In the </a:t>
            </a:r>
            <a:r>
              <a:rPr lang="fr-FR" sz="2000" dirty="0" err="1"/>
              <a:t>previous</a:t>
            </a:r>
            <a:r>
              <a:rPr lang="fr-FR" sz="2000" dirty="0"/>
              <a:t> part,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 </a:t>
            </a:r>
            <a:r>
              <a:rPr lang="fr-FR" sz="2000" dirty="0" err="1"/>
              <a:t>just</a:t>
            </a:r>
            <a:r>
              <a:rPr lang="fr-FR" sz="2000" dirty="0"/>
              <a:t> to </a:t>
            </a:r>
            <a:r>
              <a:rPr lang="fr-FR" sz="2000" dirty="0" err="1"/>
              <a:t>learn</a:t>
            </a:r>
            <a:r>
              <a:rPr lang="fr-FR" sz="2000" dirty="0"/>
              <a:t> one </a:t>
            </a:r>
            <a:r>
              <a:rPr lang="fr-FR" sz="2000" dirty="0" err="1"/>
              <a:t>rule</a:t>
            </a:r>
            <a:r>
              <a:rPr lang="fr-FR" sz="2000" dirty="0"/>
              <a:t> in </a:t>
            </a:r>
            <a:r>
              <a:rPr lang="fr-FR" sz="2000" dirty="0" err="1"/>
              <a:t>each</a:t>
            </a:r>
            <a:r>
              <a:rPr lang="fr-FR" sz="2000" dirty="0"/>
              <a:t> block.</a:t>
            </a:r>
            <a:br>
              <a:rPr lang="fr-FR" sz="2000" dirty="0"/>
            </a:br>
            <a:r>
              <a:rPr lang="fr-FR" sz="2000" b="1" dirty="0"/>
              <a:t>In </a:t>
            </a:r>
            <a:r>
              <a:rPr lang="fr-FR" sz="2000" b="1" dirty="0" err="1"/>
              <a:t>this</a:t>
            </a:r>
            <a:r>
              <a:rPr lang="fr-FR" sz="2000" b="1" dirty="0"/>
              <a:t> part, the computer </a:t>
            </a:r>
            <a:r>
              <a:rPr lang="fr-FR" sz="2000" b="1" dirty="0" err="1"/>
              <a:t>will</a:t>
            </a:r>
            <a:r>
              <a:rPr lang="fr-FR" sz="2000" b="1" dirty="0"/>
              <a:t> change the </a:t>
            </a:r>
            <a:r>
              <a:rPr lang="fr-FR" sz="2000" b="1" dirty="0" err="1"/>
              <a:t>rule</a:t>
            </a:r>
            <a:r>
              <a:rPr lang="fr-FR" sz="2000" b="1" dirty="0"/>
              <a:t> </a:t>
            </a:r>
            <a:r>
              <a:rPr lang="fr-FR" sz="2000" b="1" dirty="0" err="1"/>
              <a:t>without</a:t>
            </a:r>
            <a:r>
              <a:rPr lang="fr-FR" sz="2000" b="1" dirty="0"/>
              <a:t> warning </a:t>
            </a:r>
            <a:r>
              <a:rPr lang="fr-FR" sz="2000" b="1" dirty="0" err="1"/>
              <a:t>you</a:t>
            </a:r>
            <a:r>
              <a:rPr lang="fr-FR" sz="2000" b="1" dirty="0"/>
              <a:t>.</a:t>
            </a:r>
            <a:r>
              <a:rPr lang="fr-FR" sz="2000" dirty="0"/>
              <a:t>	</a:t>
            </a:r>
          </a:p>
          <a:p>
            <a:endParaRPr lang="fr-FR" sz="2000" dirty="0"/>
          </a:p>
          <a:p>
            <a:r>
              <a:rPr lang="fr-FR" sz="2000" dirty="0"/>
              <a:t>2) The </a:t>
            </a:r>
            <a:r>
              <a:rPr lang="fr-FR" sz="2000" dirty="0" err="1"/>
              <a:t>length</a:t>
            </a:r>
            <a:r>
              <a:rPr lang="fr-FR" sz="2000" dirty="0"/>
              <a:t> of </a:t>
            </a:r>
            <a:r>
              <a:rPr lang="fr-FR" sz="2000" dirty="0" err="1"/>
              <a:t>this</a:t>
            </a:r>
            <a:r>
              <a:rPr lang="fr-FR" sz="2000" dirty="0"/>
              <a:t> block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depend</a:t>
            </a:r>
            <a:r>
              <a:rPr lang="fr-FR" sz="2000" dirty="0"/>
              <a:t> on </a:t>
            </a:r>
            <a:r>
              <a:rPr lang="fr-FR" sz="2000" dirty="0" err="1"/>
              <a:t>your</a:t>
            </a:r>
            <a:r>
              <a:rPr lang="fr-FR" sz="2000" dirty="0"/>
              <a:t> performances. </a:t>
            </a:r>
            <a:r>
              <a:rPr lang="fr-FR" sz="2000" dirty="0" err="1"/>
              <a:t>When</a:t>
            </a:r>
            <a:r>
              <a:rPr lang="fr-FR" sz="2000" dirty="0"/>
              <a:t> the </a:t>
            </a:r>
            <a:r>
              <a:rPr lang="fr-FR" sz="2000" dirty="0" err="1"/>
              <a:t>target</a:t>
            </a:r>
            <a:r>
              <a:rPr lang="fr-FR" sz="2000" dirty="0"/>
              <a:t> </a:t>
            </a:r>
            <a:r>
              <a:rPr lang="fr-FR" sz="2000" dirty="0" err="1"/>
              <a:t>number</a:t>
            </a:r>
            <a:r>
              <a:rPr lang="fr-FR" sz="2000" dirty="0"/>
              <a:t> of point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reached</a:t>
            </a:r>
            <a:r>
              <a:rPr lang="fr-FR" sz="2000" dirty="0"/>
              <a:t>, the </a:t>
            </a:r>
            <a:r>
              <a:rPr lang="fr-FR" sz="2000" dirty="0" err="1"/>
              <a:t>experiment</a:t>
            </a:r>
            <a:r>
              <a:rPr lang="fr-FR" sz="2000" dirty="0"/>
              <a:t> stops:</a:t>
            </a:r>
          </a:p>
          <a:p>
            <a:r>
              <a:rPr lang="fr-FR" sz="2000" dirty="0"/>
              <a:t>	</a:t>
            </a:r>
            <a:r>
              <a:rPr lang="fr-FR" sz="2000" dirty="0" err="1"/>
              <a:t>Each</a:t>
            </a:r>
            <a:r>
              <a:rPr lang="fr-FR" sz="2000" dirty="0"/>
              <a:t> correct </a:t>
            </a:r>
            <a:r>
              <a:rPr lang="fr-FR" sz="2000" dirty="0" err="1"/>
              <a:t>prediction</a:t>
            </a:r>
            <a:r>
              <a:rPr lang="fr-FR" sz="2000" dirty="0"/>
              <a:t> = 1 point.</a:t>
            </a:r>
          </a:p>
          <a:p>
            <a:r>
              <a:rPr lang="fr-FR" sz="2000" dirty="0"/>
              <a:t>	</a:t>
            </a:r>
            <a:r>
              <a:rPr lang="fr-FR" sz="2000" dirty="0" err="1"/>
              <a:t>Each</a:t>
            </a:r>
            <a:r>
              <a:rPr lang="fr-FR" sz="2000" dirty="0"/>
              <a:t> time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make</a:t>
            </a:r>
            <a:r>
              <a:rPr lang="fr-FR" sz="2000" dirty="0"/>
              <a:t> 2 correct </a:t>
            </a:r>
            <a:r>
              <a:rPr lang="fr-FR" sz="2000" dirty="0" err="1"/>
              <a:t>prediction</a:t>
            </a:r>
            <a:r>
              <a:rPr lang="fr-FR" sz="2000" dirty="0"/>
              <a:t> in a </a:t>
            </a:r>
            <a:r>
              <a:rPr lang="fr-FR" sz="2000" dirty="0" err="1"/>
              <a:t>row</a:t>
            </a:r>
            <a:r>
              <a:rPr lang="fr-FR" sz="2000" dirty="0"/>
              <a:t>: 5 bonus points.</a:t>
            </a:r>
          </a:p>
          <a:p>
            <a:endParaRPr lang="fr-FR" sz="2000" dirty="0"/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172200" y="6212274"/>
            <a:ext cx="231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Proceed</a:t>
            </a:r>
            <a:r>
              <a:rPr lang="fr-FR" b="1" dirty="0"/>
              <a:t> to main block</a:t>
            </a:r>
            <a:endParaRPr lang="en-US" b="1" dirty="0"/>
          </a:p>
        </p:txBody>
      </p:sp>
      <p:pic>
        <p:nvPicPr>
          <p:cNvPr id="63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64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660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</a:t>
            </a:r>
            <a:r>
              <a:rPr lang="fr-FR" sz="2800" dirty="0" smtClean="0"/>
              <a:t> </a:t>
            </a:r>
            <a:r>
              <a:rPr lang="fr-FR" sz="2800" b="1" dirty="0" err="1" smtClean="0"/>
              <a:t>spectator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800" dirty="0" smtClean="0"/>
          </a:p>
          <a:p>
            <a:pPr algn="ctr"/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endParaRPr lang="fr-FR" sz="2000" dirty="0"/>
          </a:p>
          <a:p>
            <a:endParaRPr lang="fr-FR" sz="2000" dirty="0" smtClean="0"/>
          </a:p>
          <a:p>
            <a:pPr algn="ctr"/>
            <a:endParaRPr lang="fr-FR" sz="2000" dirty="0"/>
          </a:p>
        </p:txBody>
      </p:sp>
      <p:sp>
        <p:nvSpPr>
          <p:cNvPr id="9" name="Cadre 8"/>
          <p:cNvSpPr/>
          <p:nvPr/>
        </p:nvSpPr>
        <p:spPr>
          <a:xfrm>
            <a:off x="5135880" y="3454400"/>
            <a:ext cx="426720" cy="4445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794760" y="3454400"/>
            <a:ext cx="487680" cy="508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isocèle 10"/>
          <p:cNvSpPr/>
          <p:nvPr/>
        </p:nvSpPr>
        <p:spPr>
          <a:xfrm>
            <a:off x="4434840" y="2438400"/>
            <a:ext cx="548640" cy="4445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4191000" y="300990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044440" y="300990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4556760" y="3676650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</a:t>
            </a:r>
            <a:r>
              <a:rPr lang="fr-FR" sz="2800" dirty="0" smtClean="0"/>
              <a:t> </a:t>
            </a:r>
            <a:r>
              <a:rPr lang="fr-FR" sz="2800" b="1" dirty="0" err="1" smtClean="0"/>
              <a:t>spectator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sp>
        <p:nvSpPr>
          <p:cNvPr id="14" name="Cadre 13"/>
          <p:cNvSpPr/>
          <p:nvPr/>
        </p:nvSpPr>
        <p:spPr>
          <a:xfrm>
            <a:off x="5212080" y="3486150"/>
            <a:ext cx="426720" cy="4445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886200" y="3454400"/>
            <a:ext cx="487680" cy="508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Triangle isocèle 15"/>
          <p:cNvSpPr/>
          <p:nvPr/>
        </p:nvSpPr>
        <p:spPr>
          <a:xfrm>
            <a:off x="4511040" y="2470150"/>
            <a:ext cx="548640" cy="4445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4267200" y="30416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120640" y="30416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632960" y="3708400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« </a:t>
            </a:r>
            <a:r>
              <a:rPr lang="fr-FR" sz="2800" b="1" smtClean="0"/>
              <a:t>actor</a:t>
            </a:r>
            <a:r>
              <a:rPr lang="fr-FR" sz="2800" b="1" dirty="0" smtClean="0"/>
              <a:t> </a:t>
            </a:r>
            <a:r>
              <a:rPr lang="fr-FR" sz="2800" b="1" smtClean="0"/>
              <a:t>» rule</a:t>
            </a:r>
            <a:endParaRPr lang="fr-FR" sz="2000" dirty="0"/>
          </a:p>
        </p:txBody>
      </p:sp>
      <p:sp>
        <p:nvSpPr>
          <p:cNvPr id="9" name="Explosion 2 8"/>
          <p:cNvSpPr/>
          <p:nvPr/>
        </p:nvSpPr>
        <p:spPr>
          <a:xfrm>
            <a:off x="3581400" y="24384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44"/>
          <p:cNvCxnSpPr/>
          <p:nvPr/>
        </p:nvCxnSpPr>
        <p:spPr>
          <a:xfrm>
            <a:off x="3962400" y="2971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llipse 9"/>
          <p:cNvSpPr/>
          <p:nvPr/>
        </p:nvSpPr>
        <p:spPr>
          <a:xfrm>
            <a:off x="5638800" y="34290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2 11"/>
          <p:cNvSpPr/>
          <p:nvPr/>
        </p:nvSpPr>
        <p:spPr>
          <a:xfrm>
            <a:off x="4495800" y="24384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47"/>
          <p:cNvCxnSpPr/>
          <p:nvPr/>
        </p:nvCxnSpPr>
        <p:spPr>
          <a:xfrm>
            <a:off x="4876800" y="2971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Explosion 2 13"/>
          <p:cNvSpPr/>
          <p:nvPr/>
        </p:nvSpPr>
        <p:spPr>
          <a:xfrm>
            <a:off x="5410200" y="24384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49"/>
          <p:cNvCxnSpPr/>
          <p:nvPr/>
        </p:nvCxnSpPr>
        <p:spPr>
          <a:xfrm>
            <a:off x="5791200" y="2971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riangle isocèle 10"/>
          <p:cNvSpPr/>
          <p:nvPr/>
        </p:nvSpPr>
        <p:spPr>
          <a:xfrm>
            <a:off x="4724400" y="34290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dre 8"/>
          <p:cNvSpPr/>
          <p:nvPr/>
        </p:nvSpPr>
        <p:spPr>
          <a:xfrm>
            <a:off x="3810000" y="34290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20372</TotalTime>
  <Words>447</Words>
  <Application>Microsoft Office PowerPoint</Application>
  <PresentationFormat>Affichage à l'écran (4:3)</PresentationFormat>
  <Paragraphs>155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Donders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</dc:title>
  <dc:creator>Romain Ligneul</dc:creator>
  <cp:lastModifiedBy>Romain Ligneul</cp:lastModifiedBy>
  <cp:revision>691</cp:revision>
  <dcterms:created xsi:type="dcterms:W3CDTF">2015-07-29T16:03:10Z</dcterms:created>
  <dcterms:modified xsi:type="dcterms:W3CDTF">2017-04-27T09:57:35Z</dcterms:modified>
</cp:coreProperties>
</file>