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4" r:id="rId3"/>
    <p:sldId id="272" r:id="rId4"/>
    <p:sldId id="325" r:id="rId5"/>
    <p:sldId id="319" r:id="rId6"/>
    <p:sldId id="326" r:id="rId7"/>
    <p:sldId id="320" r:id="rId8"/>
    <p:sldId id="327" r:id="rId9"/>
    <p:sldId id="321" r:id="rId10"/>
    <p:sldId id="328" r:id="rId11"/>
    <p:sldId id="322" r:id="rId12"/>
    <p:sldId id="329" r:id="rId13"/>
    <p:sldId id="323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324"/>
            <p14:sldId id="272"/>
            <p14:sldId id="325"/>
            <p14:sldId id="319"/>
            <p14:sldId id="326"/>
            <p14:sldId id="320"/>
            <p14:sldId id="327"/>
            <p14:sldId id="321"/>
            <p14:sldId id="328"/>
            <p14:sldId id="322"/>
            <p14:sldId id="329"/>
            <p14:sldId id="323"/>
            <p14:sldId id="330"/>
          </p14:sldIdLst>
        </p14:section>
        <p14:section name="Section sans titre" id="{5DB7BE16-9445-4E0C-9640-4EC368887D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84" d="100"/>
          <a:sy n="84" d="100"/>
        </p:scale>
        <p:origin x="869" y="6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>
                <a:solidFill>
                  <a:schemeClr val="tx1"/>
                </a:solidFill>
              </a:rPr>
              <a:t>Welcome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experiment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u="sng" dirty="0"/>
          </a:p>
          <a:p>
            <a:r>
              <a:rPr lang="fr-FR" sz="2000" u="sng" dirty="0" err="1"/>
              <a:t>Logik</a:t>
            </a:r>
            <a:r>
              <a:rPr lang="fr-FR" sz="2000" u="sng" dirty="0"/>
              <a:t> der </a:t>
            </a:r>
            <a:r>
              <a:rPr lang="fr-FR" sz="2000" u="sng" dirty="0" err="1"/>
              <a:t>Aufgabe</a:t>
            </a:r>
            <a:r>
              <a:rPr lang="fr-FR" sz="2000" u="sng" dirty="0"/>
              <a:t> (3/3)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Hauptblock</a:t>
            </a:r>
            <a:r>
              <a:rPr lang="fr-FR" dirty="0"/>
              <a:t> </a:t>
            </a:r>
            <a:r>
              <a:rPr lang="fr-FR" dirty="0" err="1"/>
              <a:t>musst</a:t>
            </a:r>
            <a:r>
              <a:rPr lang="fr-FR" dirty="0"/>
              <a:t> du </a:t>
            </a:r>
            <a:r>
              <a:rPr lang="fr-FR" dirty="0" err="1"/>
              <a:t>durch</a:t>
            </a:r>
            <a:r>
              <a:rPr lang="fr-FR" dirty="0"/>
              <a:t> </a:t>
            </a:r>
            <a:r>
              <a:rPr lang="fr-FR" dirty="0" err="1"/>
              <a:t>Ausprobieren</a:t>
            </a:r>
            <a:r>
              <a:rPr lang="fr-FR" dirty="0"/>
              <a:t> </a:t>
            </a:r>
            <a:r>
              <a:rPr lang="fr-FR" dirty="0" err="1"/>
              <a:t>herausfinden</a:t>
            </a:r>
            <a:r>
              <a:rPr lang="fr-FR" dirty="0"/>
              <a:t>, welche Regel </a:t>
            </a:r>
            <a:r>
              <a:rPr lang="fr-FR" dirty="0" err="1"/>
              <a:t>aktiv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. </a:t>
            </a:r>
            <a:r>
              <a:rPr lang="fr-FR" dirty="0" err="1"/>
              <a:t>Manchmal</a:t>
            </a:r>
            <a:r>
              <a:rPr lang="fr-FR" dirty="0"/>
              <a:t> </a:t>
            </a:r>
            <a:r>
              <a:rPr lang="fr-FR" dirty="0" err="1"/>
              <a:t>ändert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Regel </a:t>
            </a:r>
            <a:r>
              <a:rPr lang="fr-FR" dirty="0" err="1"/>
              <a:t>ohne</a:t>
            </a:r>
            <a:r>
              <a:rPr lang="fr-FR" dirty="0"/>
              <a:t> </a:t>
            </a:r>
            <a:r>
              <a:rPr lang="fr-FR" dirty="0" err="1"/>
              <a:t>Warnung</a:t>
            </a:r>
            <a:r>
              <a:rPr lang="fr-FR" dirty="0"/>
              <a:t>. Du </a:t>
            </a:r>
            <a:r>
              <a:rPr lang="fr-FR" dirty="0" err="1"/>
              <a:t>musst</a:t>
            </a:r>
            <a:r>
              <a:rPr lang="fr-FR" dirty="0"/>
              <a:t> </a:t>
            </a:r>
            <a:r>
              <a:rPr lang="fr-FR" dirty="0" err="1"/>
              <a:t>dann</a:t>
            </a:r>
            <a:r>
              <a:rPr lang="fr-FR" dirty="0"/>
              <a:t> </a:t>
            </a:r>
            <a:r>
              <a:rPr lang="fr-FR" dirty="0" err="1"/>
              <a:t>selber</a:t>
            </a:r>
            <a:r>
              <a:rPr lang="fr-FR" dirty="0"/>
              <a:t> </a:t>
            </a:r>
            <a:r>
              <a:rPr lang="fr-FR" dirty="0" err="1"/>
              <a:t>merken</a:t>
            </a:r>
            <a:r>
              <a:rPr lang="fr-FR" dirty="0"/>
              <a:t>, </a:t>
            </a:r>
            <a:r>
              <a:rPr lang="fr-FR" dirty="0" err="1"/>
              <a:t>dass</a:t>
            </a:r>
            <a:r>
              <a:rPr lang="fr-FR" dirty="0"/>
              <a:t> </a:t>
            </a:r>
            <a:r>
              <a:rPr lang="fr-FR" dirty="0" err="1"/>
              <a:t>sie</a:t>
            </a:r>
            <a:r>
              <a:rPr lang="fr-FR" dirty="0"/>
              <a:t> </a:t>
            </a:r>
            <a:r>
              <a:rPr lang="fr-FR" dirty="0" err="1"/>
              <a:t>verändert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die </a:t>
            </a:r>
            <a:r>
              <a:rPr lang="fr-FR" dirty="0" err="1"/>
              <a:t>neue</a:t>
            </a:r>
            <a:r>
              <a:rPr lang="fr-FR" dirty="0"/>
              <a:t> Regel </a:t>
            </a:r>
            <a:r>
              <a:rPr lang="fr-FR" dirty="0" err="1"/>
              <a:t>lernen</a:t>
            </a:r>
            <a:r>
              <a:rPr lang="fr-FR" dirty="0"/>
              <a:t>.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Um </a:t>
            </a:r>
            <a:r>
              <a:rPr lang="fr-FR" dirty="0" err="1"/>
              <a:t>herauszufinden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gut</a:t>
            </a:r>
            <a:r>
              <a:rPr lang="fr-FR" dirty="0"/>
              <a:t> du </a:t>
            </a:r>
            <a:r>
              <a:rPr lang="fr-FR" dirty="0" err="1"/>
              <a:t>gelernt</a:t>
            </a:r>
            <a:r>
              <a:rPr lang="fr-FR" dirty="0"/>
              <a:t> hast, </a:t>
            </a:r>
            <a:r>
              <a:rPr lang="fr-FR" dirty="0" err="1"/>
              <a:t>wirst</a:t>
            </a:r>
            <a:r>
              <a:rPr lang="fr-FR" dirty="0"/>
              <a:t> du </a:t>
            </a:r>
            <a:r>
              <a:rPr lang="fr-FR" dirty="0" err="1"/>
              <a:t>nach</a:t>
            </a:r>
            <a:r>
              <a:rPr lang="fr-FR" dirty="0"/>
              <a:t> je 7 </a:t>
            </a:r>
            <a:r>
              <a:rPr lang="fr-FR" dirty="0" err="1"/>
              <a:t>Versuchen</a:t>
            </a:r>
            <a:r>
              <a:rPr lang="fr-FR" dirty="0"/>
              <a:t> </a:t>
            </a:r>
            <a:r>
              <a:rPr lang="fr-FR" dirty="0" err="1"/>
              <a:t>aufgefordert</a:t>
            </a:r>
            <a:r>
              <a:rPr lang="fr-FR" dirty="0"/>
              <a:t> </a:t>
            </a:r>
            <a:r>
              <a:rPr lang="fr-FR" dirty="0" err="1"/>
              <a:t>vorherzusagen</a:t>
            </a:r>
            <a:r>
              <a:rPr lang="fr-FR" dirty="0"/>
              <a:t>, welche Situation </a:t>
            </a:r>
            <a:r>
              <a:rPr lang="fr-FR" dirty="0" err="1"/>
              <a:t>kommen</a:t>
            </a:r>
            <a:r>
              <a:rPr lang="fr-FR" dirty="0"/>
              <a:t> </a:t>
            </a:r>
            <a:r>
              <a:rPr lang="fr-FR" dirty="0" err="1"/>
              <a:t>könnte</a:t>
            </a:r>
            <a:r>
              <a:rPr lang="fr-FR" dirty="0"/>
              <a:t>, </a:t>
            </a:r>
            <a:r>
              <a:rPr lang="fr-FR" dirty="0" err="1"/>
              <a:t>wenn</a:t>
            </a:r>
            <a:r>
              <a:rPr lang="fr-FR" dirty="0"/>
              <a:t> du </a:t>
            </a:r>
            <a:r>
              <a:rPr lang="fr-FR" dirty="0" err="1"/>
              <a:t>eine</a:t>
            </a:r>
            <a:r>
              <a:rPr lang="fr-FR" dirty="0"/>
              <a:t> </a:t>
            </a:r>
            <a:r>
              <a:rPr lang="fr-FR" dirty="0" err="1"/>
              <a:t>bestimmte</a:t>
            </a:r>
            <a:r>
              <a:rPr lang="fr-FR" dirty="0"/>
              <a:t> </a:t>
            </a:r>
            <a:r>
              <a:rPr lang="fr-FR" dirty="0" err="1"/>
              <a:t>Antwort</a:t>
            </a:r>
            <a:r>
              <a:rPr lang="fr-FR" dirty="0"/>
              <a:t> (</a:t>
            </a:r>
            <a:r>
              <a:rPr lang="fr-FR" dirty="0" err="1"/>
              <a:t>z.B</a:t>
            </a:r>
            <a:r>
              <a:rPr lang="fr-FR" dirty="0"/>
              <a:t>. </a:t>
            </a:r>
            <a:r>
              <a:rPr lang="fr-FR" dirty="0" err="1"/>
              <a:t>gelb</a:t>
            </a:r>
            <a:r>
              <a:rPr lang="fr-FR" dirty="0"/>
              <a:t>) in </a:t>
            </a:r>
            <a:r>
              <a:rPr lang="fr-FR" dirty="0" err="1"/>
              <a:t>einer</a:t>
            </a:r>
            <a:r>
              <a:rPr lang="fr-FR" dirty="0"/>
              <a:t> </a:t>
            </a:r>
            <a:r>
              <a:rPr lang="fr-FR" dirty="0" err="1"/>
              <a:t>bestimmten</a:t>
            </a:r>
            <a:r>
              <a:rPr lang="fr-FR" dirty="0"/>
              <a:t> Situation (</a:t>
            </a:r>
            <a:r>
              <a:rPr lang="fr-FR" dirty="0" err="1"/>
              <a:t>z.B</a:t>
            </a:r>
            <a:r>
              <a:rPr lang="fr-FR" dirty="0"/>
              <a:t>. Kreis) </a:t>
            </a:r>
            <a:r>
              <a:rPr lang="fr-FR" dirty="0" err="1"/>
              <a:t>gegeben</a:t>
            </a:r>
            <a:r>
              <a:rPr lang="fr-FR" dirty="0"/>
              <a:t> </a:t>
            </a:r>
            <a:r>
              <a:rPr lang="fr-FR" dirty="0" err="1"/>
              <a:t>hättest</a:t>
            </a:r>
            <a:r>
              <a:rPr lang="fr-FR" dirty="0"/>
              <a:t>. 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Aber </a:t>
            </a:r>
            <a:r>
              <a:rPr lang="fr-FR" dirty="0" err="1"/>
              <a:t>erstmal</a:t>
            </a:r>
            <a:r>
              <a:rPr lang="fr-FR" dirty="0"/>
              <a:t> </a:t>
            </a:r>
            <a:r>
              <a:rPr lang="fr-FR" dirty="0" err="1"/>
              <a:t>kannst</a:t>
            </a:r>
            <a:r>
              <a:rPr lang="fr-FR" dirty="0"/>
              <a:t> du die 4 </a:t>
            </a:r>
            <a:r>
              <a:rPr lang="fr-FR" dirty="0" err="1"/>
              <a:t>verschiedenen</a:t>
            </a:r>
            <a:r>
              <a:rPr lang="fr-FR" dirty="0"/>
              <a:t> </a:t>
            </a:r>
            <a:r>
              <a:rPr lang="fr-FR" dirty="0" err="1"/>
              <a:t>Regeln</a:t>
            </a:r>
            <a:r>
              <a:rPr lang="fr-FR" dirty="0"/>
              <a:t> </a:t>
            </a:r>
            <a:r>
              <a:rPr lang="fr-FR" dirty="0" err="1"/>
              <a:t>üben</a:t>
            </a:r>
            <a:r>
              <a:rPr lang="fr-FR" dirty="0"/>
              <a:t>. In </a:t>
            </a:r>
            <a:r>
              <a:rPr lang="fr-FR" dirty="0" err="1"/>
              <a:t>diesem</a:t>
            </a:r>
            <a:r>
              <a:rPr lang="fr-FR" dirty="0"/>
              <a:t> Teil </a:t>
            </a:r>
            <a:r>
              <a:rPr lang="fr-FR" dirty="0" err="1"/>
              <a:t>sagt</a:t>
            </a:r>
            <a:r>
              <a:rPr lang="fr-FR" dirty="0"/>
              <a:t> der Computer </a:t>
            </a:r>
            <a:r>
              <a:rPr lang="fr-FR" dirty="0" err="1"/>
              <a:t>explizit</a:t>
            </a:r>
            <a:r>
              <a:rPr lang="fr-FR" dirty="0"/>
              <a:t>, welche Regel </a:t>
            </a:r>
            <a:r>
              <a:rPr lang="fr-FR" dirty="0" err="1"/>
              <a:t>gerade</a:t>
            </a:r>
            <a:r>
              <a:rPr lang="fr-FR" dirty="0"/>
              <a:t> </a:t>
            </a:r>
            <a:r>
              <a:rPr lang="fr-FR" dirty="0" err="1"/>
              <a:t>aktiv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du </a:t>
            </a:r>
            <a:r>
              <a:rPr lang="fr-FR" dirty="0" err="1"/>
              <a:t>sollst</a:t>
            </a:r>
            <a:r>
              <a:rPr lang="fr-FR" dirty="0"/>
              <a:t> </a:t>
            </a:r>
            <a:r>
              <a:rPr lang="fr-FR" dirty="0" err="1"/>
              <a:t>einfach</a:t>
            </a:r>
            <a:r>
              <a:rPr lang="fr-FR" dirty="0"/>
              <a:t> </a:t>
            </a:r>
            <a:r>
              <a:rPr lang="fr-FR" dirty="0" err="1"/>
              <a:t>spüren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passiert</a:t>
            </a:r>
            <a:r>
              <a:rPr lang="fr-FR" dirty="0"/>
              <a:t>, </a:t>
            </a:r>
            <a:r>
              <a:rPr lang="fr-FR" dirty="0" err="1"/>
              <a:t>wenn</a:t>
            </a:r>
            <a:r>
              <a:rPr lang="fr-FR" dirty="0"/>
              <a:t> die Regel </a:t>
            </a:r>
            <a:r>
              <a:rPr lang="fr-FR" dirty="0" err="1"/>
              <a:t>aktiv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/>
              <a:t>. </a:t>
            </a:r>
            <a:endParaRPr lang="fr-F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mtClean="0"/>
              <a:t>                             Geh </a:t>
            </a:r>
            <a:r>
              <a:rPr lang="fr-FR" dirty="0" err="1"/>
              <a:t>weiter</a:t>
            </a:r>
            <a:r>
              <a:rPr lang="fr-FR" dirty="0"/>
              <a:t> </a:t>
            </a:r>
            <a:r>
              <a:rPr lang="fr-FR" dirty="0" err="1"/>
              <a:t>zur</a:t>
            </a:r>
            <a:r>
              <a:rPr lang="fr-FR" dirty="0"/>
              <a:t> </a:t>
            </a:r>
            <a:r>
              <a:rPr lang="fr-FR" dirty="0" err="1"/>
              <a:t>Übung</a:t>
            </a:r>
            <a:r>
              <a:rPr lang="fr-FR" dirty="0"/>
              <a:t>, </a:t>
            </a:r>
            <a:r>
              <a:rPr lang="fr-FR" dirty="0" err="1"/>
              <a:t>wenn</a:t>
            </a:r>
            <a:r>
              <a:rPr lang="fr-FR" dirty="0"/>
              <a:t> du </a:t>
            </a:r>
            <a:r>
              <a:rPr lang="fr-FR" dirty="0" err="1"/>
              <a:t>soweit</a:t>
            </a:r>
            <a:r>
              <a:rPr lang="fr-FR" dirty="0"/>
              <a:t> </a:t>
            </a:r>
            <a:r>
              <a:rPr lang="fr-FR" dirty="0" err="1"/>
              <a:t>bist</a:t>
            </a:r>
            <a:r>
              <a:rPr lang="fr-FR" dirty="0"/>
              <a:t>.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477000" y="6212274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r>
              <a:rPr lang="fr-FR" b="1" dirty="0"/>
              <a:t> </a:t>
            </a:r>
            <a:r>
              <a:rPr lang="fr-FR" b="1" dirty="0" err="1"/>
              <a:t>zur</a:t>
            </a:r>
            <a:r>
              <a:rPr lang="fr-FR" b="1" dirty="0"/>
              <a:t> </a:t>
            </a:r>
            <a:r>
              <a:rPr lang="fr-FR" b="1" dirty="0" err="1"/>
              <a:t>Übung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Zurück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014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39316"/>
            <a:ext cx="8077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You are </a:t>
            </a:r>
            <a:r>
              <a:rPr lang="fr-FR" sz="2000" dirty="0" err="1"/>
              <a:t>ready</a:t>
            </a:r>
            <a:r>
              <a:rPr lang="fr-FR" sz="2000" dirty="0"/>
              <a:t> for the main block. You have </a:t>
            </a:r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noticed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fr-FR" dirty="0"/>
              <a:t>If a </a:t>
            </a:r>
            <a:r>
              <a:rPr lang="fr-FR" dirty="0" err="1"/>
              <a:t>spectator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 « </a:t>
            </a:r>
            <a:r>
              <a:rPr lang="fr-FR" dirty="0" err="1"/>
              <a:t>circle</a:t>
            </a:r>
            <a:r>
              <a:rPr lang="fr-FR" dirty="0"/>
              <a:t> »), </a:t>
            </a:r>
            <a:r>
              <a:rPr lang="fr-FR" dirty="0" err="1"/>
              <a:t>independently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marL="342900" indent="-342900">
              <a:buFontTx/>
              <a:buChar char="-"/>
            </a:pPr>
            <a:r>
              <a:rPr lang="fr-FR" dirty="0"/>
              <a:t>If an </a:t>
            </a:r>
            <a:r>
              <a:rPr lang="fr-FR" dirty="0" err="1"/>
              <a:t>actor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color</a:t>
            </a:r>
            <a:r>
              <a:rPr lang="fr-FR" dirty="0"/>
              <a:t> of the </a:t>
            </a:r>
            <a:r>
              <a:rPr lang="fr-FR" dirty="0" err="1"/>
              <a:t>shape</a:t>
            </a:r>
            <a:r>
              <a:rPr lang="fr-FR" dirty="0"/>
              <a:t>. </a:t>
            </a:r>
          </a:p>
          <a:p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in </a:t>
            </a:r>
            <a:r>
              <a:rPr lang="fr-FR" sz="2000" dirty="0" err="1"/>
              <a:t>spectator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, actions (</a:t>
            </a:r>
            <a:r>
              <a:rPr lang="fr-FR" sz="2000" dirty="0" err="1"/>
              <a:t>i.e</a:t>
            </a:r>
            <a:r>
              <a:rPr lang="fr-FR" sz="2000" dirty="0"/>
              <a:t>, </a:t>
            </a:r>
            <a:r>
              <a:rPr lang="fr-FR" sz="2000" dirty="0" err="1"/>
              <a:t>colors</a:t>
            </a:r>
            <a:r>
              <a:rPr lang="fr-FR" sz="2000" dirty="0"/>
              <a:t>) do not </a:t>
            </a:r>
            <a:r>
              <a:rPr lang="fr-FR" sz="2000" dirty="0" err="1"/>
              <a:t>matter</a:t>
            </a:r>
            <a:r>
              <a:rPr lang="fr-FR" sz="2000" dirty="0"/>
              <a:t> (</a:t>
            </a:r>
            <a:r>
              <a:rPr lang="fr-FR" sz="2000" dirty="0" err="1"/>
              <a:t>only</a:t>
            </a:r>
            <a:r>
              <a:rPr lang="fr-FR" sz="2000" dirty="0"/>
              <a:t> states do), </a:t>
            </a:r>
            <a:r>
              <a:rPr lang="fr-FR" sz="2000" dirty="0" err="1"/>
              <a:t>whereas</a:t>
            </a:r>
            <a:r>
              <a:rPr lang="fr-FR" sz="2000" dirty="0"/>
              <a:t> in </a:t>
            </a:r>
            <a:r>
              <a:rPr lang="fr-FR" sz="2000" dirty="0" err="1"/>
              <a:t>actor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opposite (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colors</a:t>
            </a:r>
            <a:r>
              <a:rPr lang="fr-FR" sz="2000" dirty="0"/>
              <a:t> </a:t>
            </a:r>
            <a:r>
              <a:rPr lang="fr-FR" sz="2000" dirty="0" err="1"/>
              <a:t>matter</a:t>
            </a:r>
            <a:r>
              <a:rPr lang="fr-FR" sz="2000" dirty="0"/>
              <a:t>).</a:t>
            </a:r>
          </a:p>
          <a:p>
            <a:endParaRPr lang="fr-FR" sz="2000" dirty="0"/>
          </a:p>
          <a:p>
            <a:r>
              <a:rPr lang="fr-FR" sz="2000" dirty="0" err="1"/>
              <a:t>However</a:t>
            </a:r>
            <a:r>
              <a:rPr lang="fr-FR" sz="2000" dirty="0"/>
              <a:t>, </a:t>
            </a:r>
            <a:r>
              <a:rPr lang="fr-FR" sz="2000" dirty="0" err="1"/>
              <a:t>there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2 </a:t>
            </a:r>
            <a:r>
              <a:rPr lang="fr-FR" sz="2000" dirty="0" err="1"/>
              <a:t>differences</a:t>
            </a:r>
            <a:r>
              <a:rPr lang="fr-FR" sz="2000" dirty="0"/>
              <a:t> – </a:t>
            </a:r>
            <a:r>
              <a:rPr lang="fr-FR" sz="2000" b="1" dirty="0">
                <a:solidFill>
                  <a:srgbClr val="FFC000"/>
                </a:solidFill>
              </a:rPr>
              <a:t>READ CAREFULLY:</a:t>
            </a:r>
          </a:p>
          <a:p>
            <a:endParaRPr lang="fr-FR" sz="2000" dirty="0"/>
          </a:p>
          <a:p>
            <a:r>
              <a:rPr lang="fr-FR" sz="2000" dirty="0"/>
              <a:t>1) In the </a:t>
            </a:r>
            <a:r>
              <a:rPr lang="fr-FR" sz="2000" dirty="0" err="1"/>
              <a:t>previous</a:t>
            </a:r>
            <a:r>
              <a:rPr lang="fr-FR" sz="2000" dirty="0"/>
              <a:t> part,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just</a:t>
            </a:r>
            <a:r>
              <a:rPr lang="fr-FR" sz="2000" dirty="0"/>
              <a:t> to </a:t>
            </a:r>
            <a:r>
              <a:rPr lang="fr-FR" sz="2000" dirty="0" err="1"/>
              <a:t>learn</a:t>
            </a:r>
            <a:r>
              <a:rPr lang="fr-FR" sz="2000" dirty="0"/>
              <a:t> one </a:t>
            </a:r>
            <a:r>
              <a:rPr lang="fr-FR" sz="2000" dirty="0" err="1"/>
              <a:t>rule</a:t>
            </a:r>
            <a:r>
              <a:rPr lang="fr-FR" sz="2000" dirty="0"/>
              <a:t> in </a:t>
            </a:r>
            <a:r>
              <a:rPr lang="fr-FR" sz="2000" dirty="0" err="1"/>
              <a:t>each</a:t>
            </a:r>
            <a:r>
              <a:rPr lang="fr-FR" sz="2000" dirty="0"/>
              <a:t> block.</a:t>
            </a:r>
            <a:br>
              <a:rPr lang="fr-FR" sz="2000" dirty="0"/>
            </a:br>
            <a:r>
              <a:rPr lang="fr-FR" sz="2000" b="1" dirty="0"/>
              <a:t>In </a:t>
            </a:r>
            <a:r>
              <a:rPr lang="fr-FR" sz="2000" b="1" dirty="0" err="1"/>
              <a:t>this</a:t>
            </a:r>
            <a:r>
              <a:rPr lang="fr-FR" sz="2000" b="1" dirty="0"/>
              <a:t> part, the computer </a:t>
            </a:r>
            <a:r>
              <a:rPr lang="fr-FR" sz="2000" b="1" dirty="0" err="1"/>
              <a:t>will</a:t>
            </a:r>
            <a:r>
              <a:rPr lang="fr-FR" sz="2000" b="1" dirty="0"/>
              <a:t> change the </a:t>
            </a:r>
            <a:r>
              <a:rPr lang="fr-FR" sz="2000" b="1" dirty="0" err="1"/>
              <a:t>rule</a:t>
            </a:r>
            <a:r>
              <a:rPr lang="fr-FR" sz="2000" b="1" dirty="0"/>
              <a:t> </a:t>
            </a:r>
            <a:r>
              <a:rPr lang="fr-FR" sz="2000" b="1" dirty="0" err="1"/>
              <a:t>without</a:t>
            </a:r>
            <a:r>
              <a:rPr lang="fr-FR" sz="2000" b="1" dirty="0"/>
              <a:t> warning </a:t>
            </a:r>
            <a:r>
              <a:rPr lang="fr-FR" sz="2000" b="1" dirty="0" err="1"/>
              <a:t>you</a:t>
            </a:r>
            <a:r>
              <a:rPr lang="fr-FR" sz="2000" b="1" dirty="0"/>
              <a:t>.</a:t>
            </a:r>
            <a:r>
              <a:rPr lang="fr-FR" sz="2000" dirty="0"/>
              <a:t>	</a:t>
            </a:r>
          </a:p>
          <a:p>
            <a:endParaRPr lang="fr-FR" sz="2000" dirty="0"/>
          </a:p>
          <a:p>
            <a:r>
              <a:rPr lang="fr-FR" sz="2000" dirty="0"/>
              <a:t>2) The </a:t>
            </a:r>
            <a:r>
              <a:rPr lang="fr-FR" sz="2000" dirty="0" err="1"/>
              <a:t>length</a:t>
            </a:r>
            <a:r>
              <a:rPr lang="fr-FR" sz="2000" dirty="0"/>
              <a:t> of </a:t>
            </a:r>
            <a:r>
              <a:rPr lang="fr-FR" sz="2000" dirty="0" err="1"/>
              <a:t>this</a:t>
            </a:r>
            <a:r>
              <a:rPr lang="fr-FR" sz="2000" dirty="0"/>
              <a:t> block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depend</a:t>
            </a:r>
            <a:r>
              <a:rPr lang="fr-FR" sz="2000" dirty="0"/>
              <a:t> on </a:t>
            </a:r>
            <a:r>
              <a:rPr lang="fr-FR" sz="2000" dirty="0" err="1"/>
              <a:t>your</a:t>
            </a:r>
            <a:r>
              <a:rPr lang="fr-FR" sz="2000" dirty="0"/>
              <a:t> performances. </a:t>
            </a:r>
            <a:r>
              <a:rPr lang="fr-FR" sz="2000" dirty="0" err="1"/>
              <a:t>When</a:t>
            </a:r>
            <a:r>
              <a:rPr lang="fr-FR" sz="2000" dirty="0"/>
              <a:t> the </a:t>
            </a:r>
            <a:r>
              <a:rPr lang="fr-FR" sz="2000" dirty="0" err="1"/>
              <a:t>target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of point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reached</a:t>
            </a:r>
            <a:r>
              <a:rPr lang="fr-FR" sz="2000" dirty="0"/>
              <a:t>, the </a:t>
            </a:r>
            <a:r>
              <a:rPr lang="fr-FR" sz="2000" dirty="0" err="1"/>
              <a:t>experiment</a:t>
            </a:r>
            <a:r>
              <a:rPr lang="fr-FR" sz="2000" dirty="0"/>
              <a:t> stops:</a:t>
            </a:r>
          </a:p>
          <a:p>
            <a:r>
              <a:rPr lang="fr-FR" sz="2000" dirty="0"/>
              <a:t>	</a:t>
            </a:r>
            <a:r>
              <a:rPr lang="fr-FR" sz="2000" dirty="0" err="1"/>
              <a:t>Each</a:t>
            </a:r>
            <a:r>
              <a:rPr lang="fr-FR" sz="2000" dirty="0"/>
              <a:t> correct </a:t>
            </a:r>
            <a:r>
              <a:rPr lang="fr-FR" sz="2000" dirty="0" err="1"/>
              <a:t>prediction</a:t>
            </a:r>
            <a:r>
              <a:rPr lang="fr-FR" sz="2000" dirty="0"/>
              <a:t> = 1 point.</a:t>
            </a:r>
          </a:p>
          <a:p>
            <a:r>
              <a:rPr lang="fr-FR" sz="2000" dirty="0"/>
              <a:t>	</a:t>
            </a:r>
            <a:r>
              <a:rPr lang="fr-FR" sz="2000" dirty="0" err="1"/>
              <a:t>Each</a:t>
            </a:r>
            <a:r>
              <a:rPr lang="fr-FR" sz="2000" dirty="0"/>
              <a:t> time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make</a:t>
            </a:r>
            <a:r>
              <a:rPr lang="fr-FR" sz="2000" dirty="0"/>
              <a:t> 2 correct </a:t>
            </a:r>
            <a:r>
              <a:rPr lang="fr-FR" sz="2000" dirty="0" err="1"/>
              <a:t>prediction</a:t>
            </a:r>
            <a:r>
              <a:rPr lang="fr-FR" sz="2000" dirty="0"/>
              <a:t> in a </a:t>
            </a:r>
            <a:r>
              <a:rPr lang="fr-FR" sz="2000" dirty="0" err="1"/>
              <a:t>row</a:t>
            </a:r>
            <a:r>
              <a:rPr lang="fr-FR" sz="2000" dirty="0"/>
              <a:t>: 5 bonus points.</a:t>
            </a:r>
          </a:p>
          <a:p>
            <a:endParaRPr lang="fr-FR" sz="2000" dirty="0"/>
          </a:p>
          <a:p>
            <a:r>
              <a:rPr lang="fr-FR" sz="2000" dirty="0"/>
              <a:t>The program </a:t>
            </a:r>
            <a:r>
              <a:rPr lang="fr-FR" sz="2000" dirty="0" err="1"/>
              <a:t>will</a:t>
            </a:r>
            <a:r>
              <a:rPr lang="fr-FR" sz="2000" dirty="0"/>
              <a:t> tell </a:t>
            </a:r>
            <a:r>
              <a:rPr lang="fr-FR" sz="2000" dirty="0" err="1"/>
              <a:t>you</a:t>
            </a:r>
            <a:r>
              <a:rPr lang="fr-FR" sz="2000" dirty="0"/>
              <a:t> about </a:t>
            </a:r>
            <a:r>
              <a:rPr lang="fr-FR" sz="2000" dirty="0" err="1"/>
              <a:t>your</a:t>
            </a:r>
            <a:r>
              <a:rPr lang="fr-FR" sz="2000" dirty="0"/>
              <a:t> performance </a:t>
            </a:r>
            <a:r>
              <a:rPr lang="fr-FR" sz="2000" dirty="0" err="1"/>
              <a:t>every</a:t>
            </a:r>
            <a:r>
              <a:rPr lang="fr-FR" sz="2000" dirty="0"/>
              <a:t> 2.5 minutes.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72200" y="6212274"/>
            <a:ext cx="23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Proceed</a:t>
            </a:r>
            <a:r>
              <a:rPr lang="fr-FR" b="1" dirty="0"/>
              <a:t> to main block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60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39316"/>
            <a:ext cx="80772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</a:t>
            </a:r>
            <a:r>
              <a:rPr lang="fr-FR" dirty="0" err="1"/>
              <a:t>bist</a:t>
            </a:r>
            <a:r>
              <a:rPr lang="fr-FR" dirty="0"/>
              <a:t> </a:t>
            </a:r>
            <a:r>
              <a:rPr lang="fr-FR" dirty="0" err="1"/>
              <a:t>jetzt</a:t>
            </a:r>
            <a:r>
              <a:rPr lang="fr-FR" dirty="0"/>
              <a:t> </a:t>
            </a:r>
            <a:r>
              <a:rPr lang="fr-FR" dirty="0" err="1"/>
              <a:t>bereit</a:t>
            </a:r>
            <a:r>
              <a:rPr lang="fr-FR" dirty="0"/>
              <a:t> </a:t>
            </a:r>
            <a:r>
              <a:rPr lang="fr-FR" dirty="0" err="1"/>
              <a:t>für</a:t>
            </a:r>
            <a:r>
              <a:rPr lang="fr-FR" dirty="0"/>
              <a:t> den </a:t>
            </a:r>
            <a:r>
              <a:rPr lang="fr-FR" dirty="0" err="1"/>
              <a:t>Hauptblock</a:t>
            </a:r>
            <a:r>
              <a:rPr lang="fr-FR" dirty="0"/>
              <a:t>. Du hast </a:t>
            </a:r>
            <a:r>
              <a:rPr lang="fr-FR" dirty="0" err="1"/>
              <a:t>wahrscheinlich</a:t>
            </a:r>
            <a:r>
              <a:rPr lang="fr-FR" dirty="0"/>
              <a:t> </a:t>
            </a:r>
            <a:r>
              <a:rPr lang="fr-FR" dirty="0" err="1"/>
              <a:t>gemerkt</a:t>
            </a:r>
            <a:r>
              <a:rPr lang="fr-FR" dirty="0"/>
              <a:t>:</a:t>
            </a:r>
          </a:p>
          <a:p>
            <a:pPr marL="342900" indent="-342900">
              <a:buFontTx/>
              <a:buChar char="-"/>
            </a:pPr>
            <a:r>
              <a:rPr lang="fr-FR" sz="1600" dirty="0" err="1"/>
              <a:t>Wenn</a:t>
            </a:r>
            <a:r>
              <a:rPr lang="fr-FR" sz="1600" dirty="0"/>
              <a:t> </a:t>
            </a:r>
            <a:r>
              <a:rPr lang="fr-FR" sz="1600" dirty="0" err="1"/>
              <a:t>eine</a:t>
            </a:r>
            <a:r>
              <a:rPr lang="fr-FR" sz="1600" dirty="0"/>
              <a:t> </a:t>
            </a:r>
            <a:r>
              <a:rPr lang="fr-FR" sz="1600" dirty="0" err="1"/>
              <a:t>Zuschauer</a:t>
            </a:r>
            <a:r>
              <a:rPr lang="fr-FR" sz="1600" dirty="0"/>
              <a:t>-Regel </a:t>
            </a:r>
            <a:r>
              <a:rPr lang="fr-FR" sz="1600" dirty="0" err="1"/>
              <a:t>aktiv</a:t>
            </a:r>
            <a:r>
              <a:rPr lang="fr-FR" sz="1600" dirty="0"/>
              <a:t> </a:t>
            </a:r>
            <a:r>
              <a:rPr lang="fr-FR" sz="1600" dirty="0" err="1"/>
              <a:t>ist</a:t>
            </a:r>
            <a:r>
              <a:rPr lang="fr-FR" sz="1600" dirty="0"/>
              <a:t>, </a:t>
            </a:r>
            <a:r>
              <a:rPr lang="fr-FR" sz="1600" dirty="0" err="1"/>
              <a:t>solltest</a:t>
            </a:r>
            <a:r>
              <a:rPr lang="fr-FR" sz="1600" dirty="0"/>
              <a:t> du </a:t>
            </a:r>
            <a:r>
              <a:rPr lang="fr-FR" sz="1600" dirty="0" err="1"/>
              <a:t>immer</a:t>
            </a:r>
            <a:r>
              <a:rPr lang="fr-FR" sz="1600" dirty="0"/>
              <a:t> die </a:t>
            </a:r>
            <a:r>
              <a:rPr lang="fr-FR" sz="1600" dirty="0" err="1"/>
              <a:t>gleiche</a:t>
            </a:r>
            <a:r>
              <a:rPr lang="fr-FR" sz="1600" dirty="0"/>
              <a:t> </a:t>
            </a:r>
            <a:r>
              <a:rPr lang="fr-FR" sz="1600" dirty="0" err="1"/>
              <a:t>Vorhersage</a:t>
            </a:r>
            <a:r>
              <a:rPr lang="fr-FR" sz="1600" dirty="0"/>
              <a:t> </a:t>
            </a:r>
            <a:r>
              <a:rPr lang="fr-FR" sz="1600" dirty="0" err="1"/>
              <a:t>bei</a:t>
            </a:r>
            <a:r>
              <a:rPr lang="fr-FR" sz="1600" dirty="0"/>
              <a:t> der </a:t>
            </a:r>
            <a:r>
              <a:rPr lang="fr-FR" sz="1600" dirty="0" err="1"/>
              <a:t>gleichen</a:t>
            </a:r>
            <a:r>
              <a:rPr lang="fr-FR" sz="1600" dirty="0"/>
              <a:t> </a:t>
            </a:r>
            <a:r>
              <a:rPr lang="fr-FR" sz="1600" dirty="0" err="1"/>
              <a:t>Figur</a:t>
            </a:r>
            <a:r>
              <a:rPr lang="fr-FR" sz="1600" dirty="0"/>
              <a:t> </a:t>
            </a:r>
            <a:r>
              <a:rPr lang="fr-FR" sz="1600" dirty="0" err="1"/>
              <a:t>machen</a:t>
            </a:r>
            <a:r>
              <a:rPr lang="fr-FR" sz="1600" dirty="0"/>
              <a:t> (</a:t>
            </a:r>
            <a:r>
              <a:rPr lang="fr-FR" sz="1600" dirty="0" err="1"/>
              <a:t>z.B</a:t>
            </a:r>
            <a:r>
              <a:rPr lang="fr-FR" sz="1600" dirty="0"/>
              <a:t>. « Kreis »), </a:t>
            </a:r>
            <a:r>
              <a:rPr lang="fr-FR" sz="1600" dirty="0" err="1"/>
              <a:t>unabhängig</a:t>
            </a:r>
            <a:r>
              <a:rPr lang="fr-FR" sz="1600" dirty="0"/>
              <a:t> </a:t>
            </a:r>
            <a:r>
              <a:rPr lang="fr-FR" sz="1600" dirty="0" err="1"/>
              <a:t>von</a:t>
            </a:r>
            <a:r>
              <a:rPr lang="fr-FR" sz="1600" dirty="0"/>
              <a:t> der </a:t>
            </a:r>
            <a:r>
              <a:rPr lang="fr-FR" sz="1600" dirty="0" err="1"/>
              <a:t>Farbe</a:t>
            </a:r>
            <a:r>
              <a:rPr lang="fr-FR" sz="1600" dirty="0"/>
              <a:t>. </a:t>
            </a:r>
          </a:p>
          <a:p>
            <a:pPr marL="342900" indent="-342900">
              <a:buFontTx/>
              <a:buChar char="-"/>
            </a:pPr>
            <a:r>
              <a:rPr lang="fr-FR" sz="1600" dirty="0" err="1"/>
              <a:t>Wenn</a:t>
            </a:r>
            <a:r>
              <a:rPr lang="fr-FR" sz="1600" dirty="0"/>
              <a:t> </a:t>
            </a:r>
            <a:r>
              <a:rPr lang="fr-FR" sz="1600" dirty="0" err="1"/>
              <a:t>eine</a:t>
            </a:r>
            <a:r>
              <a:rPr lang="fr-FR" sz="1600" dirty="0"/>
              <a:t> </a:t>
            </a:r>
            <a:r>
              <a:rPr lang="fr-FR" sz="1600" dirty="0" err="1"/>
              <a:t>Aktions</a:t>
            </a:r>
            <a:r>
              <a:rPr lang="fr-FR" sz="1600" dirty="0"/>
              <a:t>-Regel </a:t>
            </a:r>
            <a:r>
              <a:rPr lang="fr-FR" sz="1600" dirty="0" err="1"/>
              <a:t>aktiv</a:t>
            </a:r>
            <a:r>
              <a:rPr lang="fr-FR" sz="1600" dirty="0"/>
              <a:t> </a:t>
            </a:r>
            <a:r>
              <a:rPr lang="fr-FR" sz="1600" dirty="0" err="1"/>
              <a:t>ist</a:t>
            </a:r>
            <a:r>
              <a:rPr lang="fr-FR" sz="1600" dirty="0"/>
              <a:t>, </a:t>
            </a:r>
            <a:r>
              <a:rPr lang="fr-FR" sz="1600" dirty="0" err="1"/>
              <a:t>solltest</a:t>
            </a:r>
            <a:r>
              <a:rPr lang="fr-FR" sz="1600" dirty="0"/>
              <a:t> du </a:t>
            </a:r>
            <a:r>
              <a:rPr lang="fr-FR" sz="1600" dirty="0" err="1"/>
              <a:t>verschiedene</a:t>
            </a:r>
            <a:r>
              <a:rPr lang="fr-FR" sz="1600" dirty="0"/>
              <a:t> </a:t>
            </a:r>
            <a:r>
              <a:rPr lang="fr-FR" sz="1600" dirty="0" err="1"/>
              <a:t>Vorhersagen</a:t>
            </a:r>
            <a:r>
              <a:rPr lang="fr-FR" sz="1600" dirty="0"/>
              <a:t> </a:t>
            </a:r>
            <a:r>
              <a:rPr lang="fr-FR" sz="1600" dirty="0" err="1"/>
              <a:t>machen</a:t>
            </a:r>
            <a:r>
              <a:rPr lang="fr-FR" sz="1600" dirty="0"/>
              <a:t>, die </a:t>
            </a:r>
            <a:r>
              <a:rPr lang="fr-FR" sz="1600" dirty="0" err="1"/>
              <a:t>von</a:t>
            </a:r>
            <a:r>
              <a:rPr lang="fr-FR" sz="1600" dirty="0"/>
              <a:t> der </a:t>
            </a:r>
            <a:r>
              <a:rPr lang="fr-FR" sz="1600" dirty="0" err="1"/>
              <a:t>Farbe</a:t>
            </a:r>
            <a:r>
              <a:rPr lang="fr-FR" sz="1600" dirty="0"/>
              <a:t> der </a:t>
            </a:r>
            <a:r>
              <a:rPr lang="fr-FR" sz="1600" dirty="0" err="1"/>
              <a:t>Figur</a:t>
            </a:r>
            <a:r>
              <a:rPr lang="fr-FR" sz="1600" dirty="0"/>
              <a:t> </a:t>
            </a:r>
            <a:r>
              <a:rPr lang="fr-FR" sz="1600" dirty="0" err="1"/>
              <a:t>abhängen</a:t>
            </a:r>
            <a:r>
              <a:rPr lang="fr-FR" sz="1600" dirty="0"/>
              <a:t>.</a:t>
            </a:r>
          </a:p>
          <a:p>
            <a:r>
              <a:rPr lang="fr-FR" sz="1600" dirty="0"/>
              <a:t> </a:t>
            </a:r>
          </a:p>
          <a:p>
            <a:r>
              <a:rPr lang="fr-FR" dirty="0"/>
              <a:t>Dies </a:t>
            </a:r>
            <a:r>
              <a:rPr lang="fr-FR" dirty="0" err="1"/>
              <a:t>gilt</a:t>
            </a:r>
            <a:r>
              <a:rPr lang="fr-FR" dirty="0"/>
              <a:t>, </a:t>
            </a:r>
            <a:r>
              <a:rPr lang="fr-FR" dirty="0" err="1"/>
              <a:t>weil</a:t>
            </a:r>
            <a:r>
              <a:rPr lang="fr-FR" dirty="0"/>
              <a:t> </a:t>
            </a:r>
            <a:r>
              <a:rPr lang="fr-FR" dirty="0" err="1"/>
              <a:t>bei</a:t>
            </a:r>
            <a:r>
              <a:rPr lang="fr-FR" dirty="0"/>
              <a:t> der </a:t>
            </a:r>
            <a:r>
              <a:rPr lang="fr-FR" dirty="0" err="1"/>
              <a:t>Zuschauer</a:t>
            </a:r>
            <a:r>
              <a:rPr lang="fr-FR" dirty="0"/>
              <a:t>-Regel </a:t>
            </a:r>
            <a:r>
              <a:rPr lang="fr-FR" dirty="0" err="1"/>
              <a:t>Aktionen</a:t>
            </a:r>
            <a:r>
              <a:rPr lang="fr-FR" dirty="0"/>
              <a:t> (</a:t>
            </a:r>
            <a:r>
              <a:rPr lang="fr-FR" dirty="0" err="1"/>
              <a:t>d.h</a:t>
            </a:r>
            <a:r>
              <a:rPr lang="fr-FR" dirty="0"/>
              <a:t>. </a:t>
            </a:r>
            <a:r>
              <a:rPr lang="fr-FR" dirty="0" err="1"/>
              <a:t>Farben</a:t>
            </a:r>
            <a:r>
              <a:rPr lang="fr-FR" dirty="0"/>
              <a:t>) </a:t>
            </a:r>
            <a:r>
              <a:rPr lang="fr-FR" dirty="0" err="1"/>
              <a:t>egal</a:t>
            </a:r>
            <a:r>
              <a:rPr lang="fr-FR" dirty="0"/>
              <a:t> </a:t>
            </a:r>
            <a:r>
              <a:rPr lang="fr-FR" dirty="0" err="1"/>
              <a:t>sind</a:t>
            </a:r>
            <a:r>
              <a:rPr lang="fr-FR" dirty="0"/>
              <a:t> (</a:t>
            </a:r>
            <a:r>
              <a:rPr lang="fr-FR" dirty="0" err="1"/>
              <a:t>nur</a:t>
            </a:r>
            <a:r>
              <a:rPr lang="fr-FR" dirty="0"/>
              <a:t> </a:t>
            </a:r>
            <a:r>
              <a:rPr lang="fr-FR" dirty="0" err="1"/>
              <a:t>Situationen</a:t>
            </a:r>
            <a:r>
              <a:rPr lang="fr-FR" dirty="0"/>
              <a:t> </a:t>
            </a:r>
            <a:r>
              <a:rPr lang="fr-FR" dirty="0" err="1"/>
              <a:t>wichtig</a:t>
            </a:r>
            <a:r>
              <a:rPr lang="fr-FR" dirty="0"/>
              <a:t>), </a:t>
            </a:r>
            <a:r>
              <a:rPr lang="fr-FR" dirty="0" err="1"/>
              <a:t>während</a:t>
            </a:r>
            <a:r>
              <a:rPr lang="fr-FR" dirty="0"/>
              <a:t> </a:t>
            </a:r>
            <a:r>
              <a:rPr lang="fr-FR" dirty="0" err="1"/>
              <a:t>bei</a:t>
            </a:r>
            <a:r>
              <a:rPr lang="fr-FR" dirty="0"/>
              <a:t> den </a:t>
            </a:r>
            <a:r>
              <a:rPr lang="fr-FR" dirty="0" err="1"/>
              <a:t>Aktions-Regeln</a:t>
            </a:r>
            <a:r>
              <a:rPr lang="fr-FR" dirty="0"/>
              <a:t> es </a:t>
            </a:r>
            <a:r>
              <a:rPr lang="fr-FR" dirty="0" err="1"/>
              <a:t>genau</a:t>
            </a:r>
            <a:r>
              <a:rPr lang="fr-FR" dirty="0"/>
              <a:t> </a:t>
            </a:r>
            <a:r>
              <a:rPr lang="fr-FR" dirty="0" err="1"/>
              <a:t>andersherum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(</a:t>
            </a:r>
            <a:r>
              <a:rPr lang="fr-FR" dirty="0" err="1"/>
              <a:t>nur</a:t>
            </a:r>
            <a:r>
              <a:rPr lang="fr-FR" dirty="0"/>
              <a:t> </a:t>
            </a:r>
            <a:r>
              <a:rPr lang="fr-FR" dirty="0" err="1"/>
              <a:t>Farben</a:t>
            </a:r>
            <a:r>
              <a:rPr lang="fr-FR" dirty="0"/>
              <a:t> </a:t>
            </a:r>
            <a:r>
              <a:rPr lang="fr-FR" dirty="0" err="1"/>
              <a:t>zählen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Aber, es </a:t>
            </a:r>
            <a:r>
              <a:rPr lang="fr-FR" dirty="0" err="1"/>
              <a:t>gibt</a:t>
            </a:r>
            <a:r>
              <a:rPr lang="fr-FR" dirty="0"/>
              <a:t> 2 </a:t>
            </a:r>
            <a:r>
              <a:rPr lang="fr-FR" dirty="0" err="1"/>
              <a:t>Unterschiede</a:t>
            </a:r>
            <a:r>
              <a:rPr lang="fr-FR" dirty="0"/>
              <a:t>: – </a:t>
            </a:r>
            <a:r>
              <a:rPr lang="fr-FR" b="1" dirty="0">
                <a:solidFill>
                  <a:srgbClr val="FFC000"/>
                </a:solidFill>
              </a:rPr>
              <a:t>LIES ES DIR GENAU DURCH:</a:t>
            </a:r>
          </a:p>
          <a:p>
            <a:endParaRPr lang="fr-FR" dirty="0"/>
          </a:p>
          <a:p>
            <a:r>
              <a:rPr lang="fr-FR" dirty="0"/>
              <a:t>1) In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vorherigen</a:t>
            </a:r>
            <a:r>
              <a:rPr lang="fr-FR" dirty="0"/>
              <a:t> Teil </a:t>
            </a:r>
            <a:r>
              <a:rPr lang="fr-FR" dirty="0" err="1"/>
              <a:t>musstest</a:t>
            </a:r>
            <a:r>
              <a:rPr lang="fr-FR" dirty="0"/>
              <a:t> du pro Block </a:t>
            </a:r>
            <a:r>
              <a:rPr lang="fr-FR" dirty="0" err="1"/>
              <a:t>nur</a:t>
            </a:r>
            <a:r>
              <a:rPr lang="fr-FR" dirty="0"/>
              <a:t> </a:t>
            </a:r>
            <a:r>
              <a:rPr lang="fr-FR" dirty="0" err="1"/>
              <a:t>eine</a:t>
            </a:r>
            <a:r>
              <a:rPr lang="fr-FR" dirty="0"/>
              <a:t> Regel </a:t>
            </a:r>
            <a:r>
              <a:rPr lang="fr-FR" dirty="0" err="1"/>
              <a:t>lernen</a:t>
            </a:r>
            <a:r>
              <a:rPr lang="fr-FR" dirty="0"/>
              <a:t>. </a:t>
            </a:r>
            <a:br>
              <a:rPr lang="fr-FR" dirty="0"/>
            </a:br>
            <a:r>
              <a:rPr lang="fr-FR" b="1" dirty="0"/>
              <a:t>In </a:t>
            </a:r>
            <a:r>
              <a:rPr lang="fr-FR" b="1" dirty="0" err="1"/>
              <a:t>diesem</a:t>
            </a:r>
            <a:r>
              <a:rPr lang="fr-FR" b="1" dirty="0"/>
              <a:t> Teil </a:t>
            </a:r>
            <a:r>
              <a:rPr lang="fr-FR" b="1" dirty="0" err="1"/>
              <a:t>wird</a:t>
            </a:r>
            <a:r>
              <a:rPr lang="fr-FR" b="1" dirty="0"/>
              <a:t> der Computer die Regel </a:t>
            </a:r>
            <a:r>
              <a:rPr lang="fr-FR" b="1" dirty="0" err="1"/>
              <a:t>ändern</a:t>
            </a:r>
            <a:r>
              <a:rPr lang="fr-FR" b="1" dirty="0"/>
              <a:t>, </a:t>
            </a:r>
            <a:r>
              <a:rPr lang="fr-FR" b="1" dirty="0" err="1"/>
              <a:t>ohne</a:t>
            </a:r>
            <a:r>
              <a:rPr lang="fr-FR" b="1" dirty="0"/>
              <a:t> </a:t>
            </a:r>
            <a:r>
              <a:rPr lang="fr-FR" b="1" dirty="0" err="1"/>
              <a:t>dich</a:t>
            </a:r>
            <a:r>
              <a:rPr lang="fr-FR" b="1" dirty="0"/>
              <a:t> </a:t>
            </a:r>
            <a:r>
              <a:rPr lang="fr-FR" b="1" dirty="0" err="1"/>
              <a:t>zu</a:t>
            </a:r>
            <a:r>
              <a:rPr lang="fr-FR" b="1" dirty="0"/>
              <a:t> </a:t>
            </a:r>
            <a:r>
              <a:rPr lang="fr-FR" b="1" dirty="0" err="1"/>
              <a:t>warnen</a:t>
            </a:r>
            <a:r>
              <a:rPr lang="fr-FR" b="1" dirty="0"/>
              <a:t>.</a:t>
            </a:r>
            <a:r>
              <a:rPr lang="fr-FR" dirty="0"/>
              <a:t>	</a:t>
            </a:r>
          </a:p>
          <a:p>
            <a:r>
              <a:rPr lang="fr-FR" dirty="0"/>
              <a:t>2) Die </a:t>
            </a:r>
            <a:r>
              <a:rPr lang="fr-FR" dirty="0" err="1"/>
              <a:t>Länge</a:t>
            </a:r>
            <a:r>
              <a:rPr lang="fr-FR" dirty="0"/>
              <a:t> des Blocks </a:t>
            </a:r>
            <a:r>
              <a:rPr lang="fr-FR" dirty="0" err="1"/>
              <a:t>wird</a:t>
            </a:r>
            <a:r>
              <a:rPr lang="fr-FR" dirty="0"/>
              <a:t> </a:t>
            </a:r>
            <a:r>
              <a:rPr lang="fr-FR" dirty="0" err="1"/>
              <a:t>von</a:t>
            </a:r>
            <a:r>
              <a:rPr lang="fr-FR" dirty="0"/>
              <a:t> </a:t>
            </a:r>
            <a:r>
              <a:rPr lang="fr-FR" dirty="0" err="1"/>
              <a:t>deiner</a:t>
            </a:r>
            <a:r>
              <a:rPr lang="fr-FR" dirty="0"/>
              <a:t> </a:t>
            </a:r>
            <a:r>
              <a:rPr lang="fr-FR" dirty="0" err="1"/>
              <a:t>Leistung</a:t>
            </a:r>
            <a:r>
              <a:rPr lang="fr-FR" dirty="0"/>
              <a:t> </a:t>
            </a:r>
            <a:r>
              <a:rPr lang="fr-FR" dirty="0" err="1"/>
              <a:t>abhängen</a:t>
            </a:r>
            <a:r>
              <a:rPr lang="fr-FR" dirty="0"/>
              <a:t>. </a:t>
            </a:r>
            <a:r>
              <a:rPr lang="fr-FR" dirty="0" err="1"/>
              <a:t>Wenn</a:t>
            </a:r>
            <a:r>
              <a:rPr lang="fr-FR" dirty="0"/>
              <a:t> </a:t>
            </a:r>
            <a:r>
              <a:rPr lang="fr-FR" dirty="0" err="1"/>
              <a:t>genug</a:t>
            </a:r>
            <a:r>
              <a:rPr lang="fr-FR" dirty="0"/>
              <a:t> </a:t>
            </a:r>
            <a:r>
              <a:rPr lang="fr-FR" dirty="0" err="1"/>
              <a:t>Punkte</a:t>
            </a:r>
            <a:r>
              <a:rPr lang="fr-FR" dirty="0"/>
              <a:t> </a:t>
            </a:r>
            <a:r>
              <a:rPr lang="fr-FR" dirty="0" err="1"/>
              <a:t>erreicht</a:t>
            </a:r>
            <a:r>
              <a:rPr lang="fr-FR" dirty="0"/>
              <a:t> </a:t>
            </a:r>
            <a:r>
              <a:rPr lang="fr-FR" dirty="0" err="1"/>
              <a:t>sind</a:t>
            </a:r>
            <a:r>
              <a:rPr lang="fr-FR" dirty="0"/>
              <a:t>, </a:t>
            </a:r>
            <a:r>
              <a:rPr lang="fr-FR" dirty="0" err="1"/>
              <a:t>stoppt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Experiment</a:t>
            </a:r>
            <a:r>
              <a:rPr lang="fr-FR" dirty="0"/>
              <a:t>: </a:t>
            </a:r>
          </a:p>
          <a:p>
            <a:r>
              <a:rPr lang="fr-FR" dirty="0"/>
              <a:t>	</a:t>
            </a:r>
            <a:r>
              <a:rPr lang="fr-FR" dirty="0" err="1"/>
              <a:t>Jede</a:t>
            </a:r>
            <a:r>
              <a:rPr lang="fr-FR" dirty="0"/>
              <a:t> </a:t>
            </a:r>
            <a:r>
              <a:rPr lang="fr-FR" dirty="0" err="1"/>
              <a:t>richtige</a:t>
            </a:r>
            <a:r>
              <a:rPr lang="fr-FR" dirty="0"/>
              <a:t> </a:t>
            </a:r>
            <a:r>
              <a:rPr lang="fr-FR" dirty="0" err="1"/>
              <a:t>Vorhersage</a:t>
            </a:r>
            <a:r>
              <a:rPr lang="fr-FR" dirty="0"/>
              <a:t> = 1 </a:t>
            </a:r>
            <a:r>
              <a:rPr lang="fr-FR" dirty="0" err="1"/>
              <a:t>Punkt</a:t>
            </a:r>
            <a:r>
              <a:rPr lang="fr-FR" dirty="0"/>
              <a:t>.</a:t>
            </a:r>
          </a:p>
          <a:p>
            <a:r>
              <a:rPr lang="fr-FR" dirty="0"/>
              <a:t>	</a:t>
            </a:r>
            <a:r>
              <a:rPr lang="fr-FR" dirty="0" err="1"/>
              <a:t>Jedes</a:t>
            </a:r>
            <a:r>
              <a:rPr lang="fr-FR" dirty="0"/>
              <a:t> Mal, </a:t>
            </a:r>
            <a:r>
              <a:rPr lang="fr-FR" dirty="0" err="1"/>
              <a:t>wenn</a:t>
            </a:r>
            <a:r>
              <a:rPr lang="fr-FR" dirty="0"/>
              <a:t> du 2 </a:t>
            </a:r>
            <a:r>
              <a:rPr lang="fr-FR" dirty="0" err="1"/>
              <a:t>aufeinanderfolgende</a:t>
            </a:r>
            <a:r>
              <a:rPr lang="fr-FR" dirty="0"/>
              <a:t> </a:t>
            </a:r>
            <a:r>
              <a:rPr lang="fr-FR" dirty="0" err="1"/>
              <a:t>Vorhersagen</a:t>
            </a:r>
            <a:r>
              <a:rPr lang="fr-FR" dirty="0"/>
              <a:t> </a:t>
            </a:r>
          </a:p>
          <a:p>
            <a:r>
              <a:rPr lang="fr-FR" dirty="0"/>
              <a:t>			</a:t>
            </a:r>
            <a:r>
              <a:rPr lang="fr-FR" dirty="0" err="1"/>
              <a:t>richtig</a:t>
            </a:r>
            <a:r>
              <a:rPr lang="fr-FR" dirty="0"/>
              <a:t> </a:t>
            </a:r>
            <a:r>
              <a:rPr lang="fr-FR" dirty="0" err="1"/>
              <a:t>machst</a:t>
            </a:r>
            <a:r>
              <a:rPr lang="fr-FR" dirty="0"/>
              <a:t>: 5 </a:t>
            </a:r>
            <a:r>
              <a:rPr lang="fr-FR" dirty="0" err="1"/>
              <a:t>Punkte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Programm</a:t>
            </a:r>
            <a:r>
              <a:rPr lang="fr-FR" dirty="0"/>
              <a:t> </a:t>
            </a:r>
            <a:r>
              <a:rPr lang="fr-FR" dirty="0" err="1"/>
              <a:t>informiert</a:t>
            </a:r>
            <a:r>
              <a:rPr lang="fr-FR" dirty="0"/>
              <a:t> </a:t>
            </a:r>
            <a:r>
              <a:rPr lang="fr-FR" dirty="0" err="1"/>
              <a:t>dich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2.5 </a:t>
            </a:r>
            <a:r>
              <a:rPr lang="fr-FR" dirty="0" err="1"/>
              <a:t>Minuten</a:t>
            </a:r>
            <a:r>
              <a:rPr lang="fr-FR" dirty="0"/>
              <a:t> </a:t>
            </a:r>
            <a:r>
              <a:rPr lang="fr-FR" dirty="0" err="1"/>
              <a:t>über</a:t>
            </a:r>
            <a:r>
              <a:rPr lang="fr-FR" dirty="0"/>
              <a:t> </a:t>
            </a:r>
            <a:r>
              <a:rPr lang="fr-FR" dirty="0" err="1"/>
              <a:t>deine</a:t>
            </a:r>
            <a:r>
              <a:rPr lang="fr-FR" dirty="0"/>
              <a:t> </a:t>
            </a:r>
            <a:r>
              <a:rPr lang="fr-FR" dirty="0" err="1"/>
              <a:t>Leistung</a:t>
            </a:r>
            <a:r>
              <a:rPr lang="fr-FR" dirty="0"/>
              <a:t>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72200" y="6212274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r>
              <a:rPr lang="fr-FR" b="1" dirty="0"/>
              <a:t> </a:t>
            </a:r>
            <a:r>
              <a:rPr lang="fr-FR" b="1" dirty="0" err="1"/>
              <a:t>zum</a:t>
            </a:r>
            <a:r>
              <a:rPr lang="fr-FR" b="1" dirty="0"/>
              <a:t> </a:t>
            </a:r>
            <a:r>
              <a:rPr lang="fr-FR" b="1" dirty="0" err="1"/>
              <a:t>Hauptblock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Zurück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645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39316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bits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translated</a:t>
            </a:r>
            <a:r>
              <a:rPr lang="fr-FR" dirty="0"/>
              <a:t>..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Percentage</a:t>
            </a:r>
            <a:r>
              <a:rPr lang="fr-FR" dirty="0"/>
              <a:t> of correct </a:t>
            </a:r>
            <a:r>
              <a:rPr lang="fr-FR" dirty="0" err="1"/>
              <a:t>responses</a:t>
            </a:r>
            <a:endParaRPr lang="fr-FR" dirty="0"/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participation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faster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Prediction</a:t>
            </a:r>
            <a:r>
              <a:rPr lang="fr-FR" dirty="0"/>
              <a:t> trial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Exploratory</a:t>
            </a:r>
            <a:r>
              <a:rPr lang="fr-FR" dirty="0"/>
              <a:t> trial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infinitely</a:t>
            </a:r>
            <a:r>
              <a:rPr lang="fr-FR" dirty="0"/>
              <a:t> </a:t>
            </a:r>
            <a:r>
              <a:rPr lang="fr-FR" dirty="0" err="1"/>
              <a:t>grateful</a:t>
            </a:r>
            <a:r>
              <a:rPr lang="fr-FR" dirty="0"/>
              <a:t> </a:t>
            </a:r>
            <a:r>
              <a:rPr lang="fr-FR" dirty="0" err="1"/>
              <a:t>Monja</a:t>
            </a:r>
            <a:r>
              <a:rPr lang="fr-FR" dirty="0"/>
              <a:t>.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hesitate</a:t>
            </a:r>
            <a:r>
              <a:rPr lang="fr-FR" dirty="0"/>
              <a:t> to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reciprocation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61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39316"/>
            <a:ext cx="807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bits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translated</a:t>
            </a:r>
            <a:r>
              <a:rPr lang="fr-FR" dirty="0"/>
              <a:t>.. MF: I </a:t>
            </a:r>
            <a:r>
              <a:rPr lang="fr-FR" dirty="0" err="1"/>
              <a:t>won’t</a:t>
            </a:r>
            <a:r>
              <a:rPr lang="fr-FR" dirty="0"/>
              <a:t> translate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Percentage</a:t>
            </a:r>
            <a:r>
              <a:rPr lang="fr-FR" dirty="0"/>
              <a:t> of correct </a:t>
            </a:r>
            <a:r>
              <a:rPr lang="fr-FR" dirty="0" err="1"/>
              <a:t>responses</a:t>
            </a:r>
            <a:endParaRPr lang="fr-FR" dirty="0"/>
          </a:p>
          <a:p>
            <a:r>
              <a:rPr lang="fr-FR" dirty="0" err="1"/>
              <a:t>Anteil</a:t>
            </a:r>
            <a:r>
              <a:rPr lang="fr-FR" dirty="0"/>
              <a:t> </a:t>
            </a:r>
            <a:r>
              <a:rPr lang="fr-FR" dirty="0" err="1"/>
              <a:t>von</a:t>
            </a:r>
            <a:r>
              <a:rPr lang="fr-FR" dirty="0"/>
              <a:t> </a:t>
            </a:r>
            <a:r>
              <a:rPr lang="fr-FR" dirty="0" err="1"/>
              <a:t>richtigen</a:t>
            </a:r>
            <a:r>
              <a:rPr lang="fr-FR" dirty="0"/>
              <a:t> </a:t>
            </a:r>
            <a:r>
              <a:rPr lang="fr-FR" dirty="0" err="1"/>
              <a:t>Antworten</a:t>
            </a:r>
            <a:endParaRPr lang="fr-FR" dirty="0"/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participation</a:t>
            </a:r>
          </a:p>
          <a:p>
            <a:r>
              <a:rPr lang="fr-FR" dirty="0" err="1"/>
              <a:t>Danke</a:t>
            </a:r>
            <a:r>
              <a:rPr lang="fr-FR" dirty="0"/>
              <a:t> </a:t>
            </a:r>
            <a:r>
              <a:rPr lang="fr-FR" dirty="0" err="1"/>
              <a:t>für</a:t>
            </a:r>
            <a:r>
              <a:rPr lang="fr-FR" dirty="0"/>
              <a:t> </a:t>
            </a:r>
            <a:r>
              <a:rPr lang="fr-FR" dirty="0" err="1"/>
              <a:t>deine</a:t>
            </a:r>
            <a:r>
              <a:rPr lang="fr-FR" dirty="0"/>
              <a:t> </a:t>
            </a:r>
            <a:r>
              <a:rPr lang="fr-FR" dirty="0" err="1"/>
              <a:t>Teilnahme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Versuch</a:t>
            </a:r>
            <a:r>
              <a:rPr lang="fr-FR" dirty="0"/>
              <a:t> bitte </a:t>
            </a:r>
            <a:r>
              <a:rPr lang="fr-FR" dirty="0" err="1"/>
              <a:t>schneller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antworten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Prediction</a:t>
            </a:r>
            <a:r>
              <a:rPr lang="fr-FR" dirty="0"/>
              <a:t> trial</a:t>
            </a:r>
          </a:p>
          <a:p>
            <a:r>
              <a:rPr lang="fr-FR" dirty="0" err="1"/>
              <a:t>Vorhersagen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Exploratory</a:t>
            </a:r>
            <a:r>
              <a:rPr lang="fr-FR" dirty="0"/>
              <a:t> trial</a:t>
            </a:r>
          </a:p>
          <a:p>
            <a:r>
              <a:rPr lang="fr-FR" dirty="0" err="1"/>
              <a:t>Ausprobieren</a:t>
            </a:r>
            <a:endParaRPr lang="fr-FR" dirty="0"/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infinitely</a:t>
            </a:r>
            <a:r>
              <a:rPr lang="fr-FR" dirty="0"/>
              <a:t> </a:t>
            </a:r>
            <a:r>
              <a:rPr lang="fr-FR" dirty="0" err="1"/>
              <a:t>grateful</a:t>
            </a:r>
            <a:r>
              <a:rPr lang="fr-FR" dirty="0"/>
              <a:t> </a:t>
            </a:r>
            <a:r>
              <a:rPr lang="fr-FR" dirty="0" err="1"/>
              <a:t>Monja</a:t>
            </a:r>
            <a:r>
              <a:rPr lang="fr-FR" dirty="0"/>
              <a:t>.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hesitate</a:t>
            </a:r>
            <a:r>
              <a:rPr lang="fr-FR" dirty="0"/>
              <a:t> to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reciprocation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MF: No </a:t>
            </a:r>
            <a:r>
              <a:rPr lang="fr-FR" dirty="0" err="1">
                <a:sym typeface="Wingdings" panose="05000000000000000000" pitchFamily="2" charset="2"/>
              </a:rPr>
              <a:t>worries</a:t>
            </a:r>
            <a:r>
              <a:rPr lang="fr-FR" dirty="0">
                <a:sym typeface="Wingdings" panose="05000000000000000000" pitchFamily="2" charset="2"/>
              </a:rPr>
              <a:t>; I </a:t>
            </a:r>
            <a:r>
              <a:rPr lang="fr-FR" dirty="0" err="1">
                <a:sym typeface="Wingdings" panose="05000000000000000000" pitchFamily="2" charset="2"/>
              </a:rPr>
              <a:t>guess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it’s</a:t>
            </a:r>
            <a:r>
              <a:rPr lang="fr-FR" dirty="0">
                <a:sym typeface="Wingdings" panose="05000000000000000000" pitchFamily="2" charset="2"/>
              </a:rPr>
              <a:t> a good practice </a:t>
            </a:r>
            <a:r>
              <a:rPr lang="fr-FR" dirty="0" err="1">
                <a:sym typeface="Wingdings" panose="05000000000000000000" pitchFamily="2" charset="2"/>
              </a:rPr>
              <a:t>after</a:t>
            </a:r>
            <a:r>
              <a:rPr lang="fr-FR" dirty="0">
                <a:sym typeface="Wingdings" panose="05000000000000000000" pitchFamily="2" charset="2"/>
              </a:rPr>
              <a:t> all…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6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>
                <a:solidFill>
                  <a:schemeClr val="tx1"/>
                </a:solidFill>
              </a:rPr>
              <a:t>Herzlich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Willkommen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zu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diesem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Experiment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7620000" y="6212274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88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762000"/>
            <a:ext cx="8077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dirty="0"/>
              <a:t>General </a:t>
            </a:r>
            <a:r>
              <a:rPr lang="fr-FR" sz="2400" dirty="0" err="1"/>
              <a:t>things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to know:</a:t>
            </a:r>
          </a:p>
          <a:p>
            <a:endParaRPr lang="fr-FR" u="sng" dirty="0"/>
          </a:p>
          <a:p>
            <a:endParaRPr lang="fr-FR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Often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not know </a:t>
            </a:r>
            <a:r>
              <a:rPr lang="fr-FR" sz="2000" dirty="0" err="1"/>
              <a:t>exactly</a:t>
            </a:r>
            <a:r>
              <a:rPr lang="fr-FR" sz="2000" dirty="0"/>
              <a:t> </a:t>
            </a:r>
            <a:r>
              <a:rPr lang="fr-FR" sz="2000" dirty="0" err="1"/>
              <a:t>what’s</a:t>
            </a:r>
            <a:r>
              <a:rPr lang="fr-FR" sz="2000" dirty="0"/>
              <a:t> </a:t>
            </a:r>
            <a:r>
              <a:rPr lang="fr-FR" sz="2000" dirty="0" err="1"/>
              <a:t>going</a:t>
            </a:r>
            <a:r>
              <a:rPr lang="fr-FR" sz="2000" dirty="0"/>
              <a:t> on. </a:t>
            </a:r>
            <a:r>
              <a:rPr lang="fr-FR" sz="2000" dirty="0" err="1"/>
              <a:t>It’s</a:t>
            </a:r>
            <a:r>
              <a:rPr lang="fr-FR" sz="2000" dirty="0"/>
              <a:t> normal. </a:t>
            </a:r>
            <a:r>
              <a:rPr lang="fr-FR" sz="2000" dirty="0" err="1"/>
              <a:t>Don’t</a:t>
            </a:r>
            <a:r>
              <a:rPr lang="fr-FR" sz="2000" dirty="0"/>
              <a:t> panic!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experiment</a:t>
            </a:r>
            <a:r>
              <a:rPr lang="fr-FR" sz="2000" dirty="0"/>
              <a:t> </a:t>
            </a:r>
            <a:r>
              <a:rPr lang="fr-FR" sz="2000" dirty="0" err="1"/>
              <a:t>requires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act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r>
              <a:rPr lang="fr-FR" sz="2000" dirty="0"/>
              <a:t> on </a:t>
            </a:r>
            <a:r>
              <a:rPr lang="fr-FR" sz="2000" dirty="0" err="1"/>
              <a:t>your</a:t>
            </a:r>
            <a:r>
              <a:rPr lang="fr-FR" sz="2000" dirty="0"/>
              <a:t> intuition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you’re</a:t>
            </a:r>
            <a:r>
              <a:rPr lang="fr-FR" sz="2000" dirty="0"/>
              <a:t> not sure of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do.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reaction</a:t>
            </a:r>
            <a:r>
              <a:rPr lang="fr-FR" sz="2000" dirty="0"/>
              <a:t> times are </a:t>
            </a:r>
            <a:r>
              <a:rPr lang="fr-FR" sz="2000" dirty="0" err="1"/>
              <a:t>recorded</a:t>
            </a:r>
            <a:r>
              <a:rPr lang="fr-FR" sz="2000" dirty="0"/>
              <a:t>. If </a:t>
            </a:r>
            <a:r>
              <a:rPr lang="fr-FR" sz="2000" dirty="0" err="1"/>
              <a:t>you</a:t>
            </a:r>
            <a:r>
              <a:rPr lang="fr-FR" sz="2000" dirty="0"/>
              <a:t> are </a:t>
            </a:r>
            <a:r>
              <a:rPr lang="fr-FR" sz="2000" dirty="0" err="1"/>
              <a:t>too</a:t>
            </a:r>
            <a:r>
              <a:rPr lang="fr-FR" sz="2000" dirty="0"/>
              <a:t> long,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the message « </a:t>
            </a:r>
            <a:r>
              <a:rPr lang="fr-FR" sz="2000" dirty="0" err="1">
                <a:solidFill>
                  <a:srgbClr val="FF0000"/>
                </a:solidFill>
              </a:rPr>
              <a:t>Please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answer</a:t>
            </a:r>
            <a:r>
              <a:rPr lang="fr-FR" sz="2000" dirty="0"/>
              <a:t> ». In </a:t>
            </a:r>
            <a:r>
              <a:rPr lang="fr-FR" sz="2000" dirty="0" err="1"/>
              <a:t>this</a:t>
            </a:r>
            <a:r>
              <a:rPr lang="fr-FR" sz="2000" dirty="0"/>
              <a:t> case, </a:t>
            </a:r>
            <a:r>
              <a:rPr lang="fr-FR" sz="2000" dirty="0" err="1"/>
              <a:t>please</a:t>
            </a:r>
            <a:r>
              <a:rPr lang="fr-FR" sz="2000" dirty="0"/>
              <a:t> </a:t>
            </a:r>
            <a:r>
              <a:rPr lang="fr-FR" sz="2000" dirty="0" err="1"/>
              <a:t>try</a:t>
            </a:r>
            <a:r>
              <a:rPr lang="fr-FR" sz="2000" dirty="0"/>
              <a:t> to </a:t>
            </a:r>
            <a:r>
              <a:rPr lang="fr-FR" sz="2000" dirty="0" err="1"/>
              <a:t>answer</a:t>
            </a:r>
            <a:r>
              <a:rPr lang="fr-FR" sz="2000" dirty="0"/>
              <a:t> </a:t>
            </a:r>
            <a:r>
              <a:rPr lang="fr-FR" sz="2000" dirty="0" err="1"/>
              <a:t>faster</a:t>
            </a:r>
            <a:r>
              <a:rPr lang="fr-FR" sz="20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anose="05000000000000000000" pitchFamily="2" charset="2"/>
              </a:rPr>
              <a:t>There </a:t>
            </a:r>
            <a:r>
              <a:rPr lang="fr-FR" sz="2000" dirty="0" err="1">
                <a:sym typeface="Wingdings" panose="05000000000000000000" pitchFamily="2" charset="2"/>
              </a:rPr>
              <a:t>will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be</a:t>
            </a:r>
            <a:r>
              <a:rPr lang="fr-FR" sz="2000" dirty="0">
                <a:sym typeface="Wingdings" panose="05000000000000000000" pitchFamily="2" charset="2"/>
              </a:rPr>
              <a:t> a training block (about 5 min) and a main block (15 to 25 minutes, </a:t>
            </a:r>
            <a:r>
              <a:rPr lang="fr-FR" sz="2000" dirty="0" err="1">
                <a:sym typeface="Wingdings" panose="05000000000000000000" pitchFamily="2" charset="2"/>
              </a:rPr>
              <a:t>depending</a:t>
            </a:r>
            <a:r>
              <a:rPr lang="fr-FR" sz="2000" dirty="0">
                <a:sym typeface="Wingdings" panose="05000000000000000000" pitchFamily="2" charset="2"/>
              </a:rPr>
              <a:t> on </a:t>
            </a:r>
            <a:r>
              <a:rPr lang="fr-FR" sz="2000" dirty="0" err="1">
                <a:sym typeface="Wingdings" panose="05000000000000000000" pitchFamily="2" charset="2"/>
              </a:rPr>
              <a:t>your</a:t>
            </a:r>
            <a:r>
              <a:rPr lang="fr-FR" sz="2000" dirty="0">
                <a:sym typeface="Wingdings" panose="05000000000000000000" pitchFamily="2" charset="2"/>
              </a:rPr>
              <a:t> performances).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762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dirty="0"/>
              <a:t>Allgemeine </a:t>
            </a:r>
            <a:r>
              <a:rPr lang="fr-FR" sz="2400" dirty="0" err="1"/>
              <a:t>Sachen</a:t>
            </a:r>
            <a:r>
              <a:rPr lang="fr-FR" sz="2400" dirty="0"/>
              <a:t>, die du </a:t>
            </a:r>
            <a:r>
              <a:rPr lang="fr-FR" sz="2400" dirty="0" err="1"/>
              <a:t>wissen</a:t>
            </a:r>
            <a:r>
              <a:rPr lang="fr-FR" sz="2400" dirty="0"/>
              <a:t> </a:t>
            </a:r>
            <a:r>
              <a:rPr lang="fr-FR" sz="2400" dirty="0" err="1"/>
              <a:t>musst</a:t>
            </a:r>
            <a:r>
              <a:rPr lang="fr-FR" sz="2400" dirty="0"/>
              <a:t>:</a:t>
            </a:r>
          </a:p>
          <a:p>
            <a:endParaRPr lang="fr-FR" u="sng" dirty="0"/>
          </a:p>
          <a:p>
            <a:endParaRPr lang="fr-FR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Oftmals</a:t>
            </a:r>
            <a:r>
              <a:rPr lang="fr-FR" sz="2000" dirty="0"/>
              <a:t> </a:t>
            </a:r>
            <a:r>
              <a:rPr lang="fr-FR" sz="2000" dirty="0" err="1"/>
              <a:t>wirst</a:t>
            </a:r>
            <a:r>
              <a:rPr lang="fr-FR" sz="2000" dirty="0"/>
              <a:t> du </a:t>
            </a:r>
            <a:r>
              <a:rPr lang="fr-FR" sz="2000" dirty="0" err="1"/>
              <a:t>nicht</a:t>
            </a:r>
            <a:r>
              <a:rPr lang="fr-FR" sz="2000" dirty="0"/>
              <a:t> </a:t>
            </a:r>
            <a:r>
              <a:rPr lang="fr-FR" sz="2000" dirty="0" err="1"/>
              <a:t>genau</a:t>
            </a:r>
            <a:r>
              <a:rPr lang="fr-FR" sz="2000" dirty="0"/>
              <a:t> </a:t>
            </a:r>
            <a:r>
              <a:rPr lang="fr-FR" sz="2000" dirty="0" err="1"/>
              <a:t>wissen</a:t>
            </a:r>
            <a:r>
              <a:rPr lang="fr-FR" sz="2000" dirty="0"/>
              <a:t>,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passiert</a:t>
            </a:r>
            <a:r>
              <a:rPr lang="fr-FR" sz="2000" dirty="0"/>
              <a:t>. </a:t>
            </a:r>
            <a:r>
              <a:rPr lang="fr-FR" sz="2000" dirty="0" err="1"/>
              <a:t>Das</a:t>
            </a:r>
            <a:r>
              <a:rPr lang="fr-FR" sz="2000" dirty="0"/>
              <a:t> </a:t>
            </a:r>
            <a:r>
              <a:rPr lang="fr-FR" sz="2000" dirty="0" err="1"/>
              <a:t>ist</a:t>
            </a:r>
            <a:r>
              <a:rPr lang="fr-FR" sz="2000" dirty="0"/>
              <a:t> </a:t>
            </a:r>
            <a:r>
              <a:rPr lang="fr-FR" sz="2000" dirty="0" err="1"/>
              <a:t>ganz</a:t>
            </a:r>
            <a:r>
              <a:rPr lang="fr-FR" sz="2000" dirty="0"/>
              <a:t> normal, </a:t>
            </a:r>
            <a:r>
              <a:rPr lang="fr-FR" sz="2000" dirty="0" err="1"/>
              <a:t>keine</a:t>
            </a:r>
            <a:r>
              <a:rPr lang="fr-FR" sz="2000" dirty="0"/>
              <a:t> </a:t>
            </a:r>
            <a:r>
              <a:rPr lang="fr-FR" sz="2000" dirty="0" err="1"/>
              <a:t>Panik</a:t>
            </a:r>
            <a:r>
              <a:rPr lang="fr-FR" sz="20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</a:t>
            </a:r>
            <a:r>
              <a:rPr lang="fr-FR" sz="2000" dirty="0" err="1"/>
              <a:t>diesem</a:t>
            </a:r>
            <a:r>
              <a:rPr lang="fr-FR" sz="2000" dirty="0"/>
              <a:t> </a:t>
            </a:r>
            <a:r>
              <a:rPr lang="fr-FR" sz="2000" dirty="0" err="1"/>
              <a:t>Experiment</a:t>
            </a:r>
            <a:r>
              <a:rPr lang="fr-FR" sz="2000" dirty="0"/>
              <a:t> </a:t>
            </a:r>
            <a:r>
              <a:rPr lang="fr-FR" sz="2000" dirty="0" err="1"/>
              <a:t>sollst</a:t>
            </a:r>
            <a:r>
              <a:rPr lang="fr-FR" sz="2000" dirty="0"/>
              <a:t> du </a:t>
            </a:r>
            <a:r>
              <a:rPr lang="fr-FR" sz="2000" dirty="0" err="1"/>
              <a:t>intuitiv</a:t>
            </a:r>
            <a:r>
              <a:rPr lang="fr-FR" sz="2000" dirty="0"/>
              <a:t> </a:t>
            </a:r>
            <a:r>
              <a:rPr lang="fr-FR" sz="2000" dirty="0" err="1"/>
              <a:t>handeln</a:t>
            </a:r>
            <a:r>
              <a:rPr lang="fr-FR" sz="2000" dirty="0"/>
              <a:t>, </a:t>
            </a:r>
            <a:r>
              <a:rPr lang="fr-FR" sz="2000" dirty="0" err="1"/>
              <a:t>wenn</a:t>
            </a:r>
            <a:r>
              <a:rPr lang="fr-FR" sz="2000" dirty="0"/>
              <a:t> du </a:t>
            </a:r>
            <a:r>
              <a:rPr lang="fr-FR" sz="2000" dirty="0" err="1"/>
              <a:t>nicht</a:t>
            </a:r>
            <a:r>
              <a:rPr lang="fr-FR" sz="2000" dirty="0"/>
              <a:t> </a:t>
            </a:r>
            <a:r>
              <a:rPr lang="fr-FR" sz="2000" dirty="0" err="1"/>
              <a:t>sicher</a:t>
            </a:r>
            <a:r>
              <a:rPr lang="fr-FR" sz="2000" dirty="0"/>
              <a:t> </a:t>
            </a:r>
            <a:r>
              <a:rPr lang="fr-FR" sz="2000" dirty="0" err="1"/>
              <a:t>bist</a:t>
            </a:r>
            <a:r>
              <a:rPr lang="fr-FR" sz="2000" dirty="0"/>
              <a:t>, </a:t>
            </a:r>
            <a:r>
              <a:rPr lang="fr-FR" sz="2000" dirty="0" err="1"/>
              <a:t>was</a:t>
            </a:r>
            <a:r>
              <a:rPr lang="fr-FR" sz="2000" dirty="0"/>
              <a:t> du </a:t>
            </a:r>
            <a:r>
              <a:rPr lang="fr-FR" sz="2000" dirty="0" err="1"/>
              <a:t>tun</a:t>
            </a:r>
            <a:r>
              <a:rPr lang="fr-FR" sz="2000" dirty="0"/>
              <a:t> </a:t>
            </a:r>
            <a:r>
              <a:rPr lang="fr-FR" sz="2000" dirty="0" err="1"/>
              <a:t>sollst</a:t>
            </a:r>
            <a:r>
              <a:rPr lang="fr-FR" sz="2000" dirty="0"/>
              <a:t>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Deine</a:t>
            </a:r>
            <a:r>
              <a:rPr lang="fr-FR" sz="2000" dirty="0"/>
              <a:t> </a:t>
            </a:r>
            <a:r>
              <a:rPr lang="fr-FR" sz="2000" dirty="0" err="1"/>
              <a:t>Reaktionszeit</a:t>
            </a:r>
            <a:r>
              <a:rPr lang="fr-FR" sz="2000" dirty="0"/>
              <a:t> </a:t>
            </a:r>
            <a:r>
              <a:rPr lang="fr-FR" sz="2000" dirty="0" err="1"/>
              <a:t>wird</a:t>
            </a:r>
            <a:r>
              <a:rPr lang="fr-FR" sz="2000" dirty="0"/>
              <a:t> </a:t>
            </a:r>
            <a:r>
              <a:rPr lang="fr-FR" sz="2000" dirty="0" err="1"/>
              <a:t>gestoppt</a:t>
            </a:r>
            <a:r>
              <a:rPr lang="fr-FR" sz="2000" dirty="0"/>
              <a:t>. </a:t>
            </a:r>
            <a:r>
              <a:rPr lang="fr-FR" sz="2000" dirty="0" err="1"/>
              <a:t>Wenn</a:t>
            </a:r>
            <a:r>
              <a:rPr lang="fr-FR" sz="2000" dirty="0"/>
              <a:t> du </a:t>
            </a:r>
            <a:r>
              <a:rPr lang="fr-FR" sz="2000" dirty="0" err="1"/>
              <a:t>zu</a:t>
            </a:r>
            <a:r>
              <a:rPr lang="fr-FR" sz="2000" dirty="0"/>
              <a:t> </a:t>
            </a:r>
            <a:r>
              <a:rPr lang="fr-FR" sz="2000" dirty="0" err="1"/>
              <a:t>langsam</a:t>
            </a:r>
            <a:r>
              <a:rPr lang="fr-FR" sz="2000" dirty="0"/>
              <a:t> </a:t>
            </a:r>
            <a:r>
              <a:rPr lang="fr-FR" sz="2000" dirty="0" err="1"/>
              <a:t>bist</a:t>
            </a:r>
            <a:r>
              <a:rPr lang="fr-FR" sz="2000" dirty="0"/>
              <a:t>, </a:t>
            </a:r>
            <a:r>
              <a:rPr lang="fr-FR" sz="2000" dirty="0" err="1"/>
              <a:t>siehst</a:t>
            </a:r>
            <a:r>
              <a:rPr lang="fr-FR" sz="2000" dirty="0"/>
              <a:t> du die </a:t>
            </a:r>
            <a:r>
              <a:rPr lang="fr-FR" sz="2000" dirty="0" err="1"/>
              <a:t>Nachricht</a:t>
            </a:r>
            <a:r>
              <a:rPr lang="fr-FR" sz="2000" dirty="0"/>
              <a:t> «  ». </a:t>
            </a:r>
            <a:r>
              <a:rPr lang="fr-FR" sz="2000" dirty="0" err="1"/>
              <a:t>Versuch</a:t>
            </a:r>
            <a:r>
              <a:rPr lang="fr-FR" sz="2000" dirty="0"/>
              <a:t> </a:t>
            </a:r>
            <a:r>
              <a:rPr lang="fr-FR" sz="2000" dirty="0" err="1"/>
              <a:t>dann</a:t>
            </a:r>
            <a:r>
              <a:rPr lang="fr-FR" sz="2000" dirty="0"/>
              <a:t> </a:t>
            </a:r>
            <a:r>
              <a:rPr lang="fr-FR" sz="2000" dirty="0" err="1"/>
              <a:t>schneller</a:t>
            </a:r>
            <a:r>
              <a:rPr lang="fr-FR" sz="2000" dirty="0"/>
              <a:t> </a:t>
            </a:r>
            <a:r>
              <a:rPr lang="fr-FR" sz="2000" dirty="0" err="1"/>
              <a:t>zu</a:t>
            </a:r>
            <a:r>
              <a:rPr lang="fr-FR" sz="2000" dirty="0"/>
              <a:t> </a:t>
            </a:r>
            <a:r>
              <a:rPr lang="fr-FR" sz="2000" dirty="0" err="1"/>
              <a:t>antworten</a:t>
            </a:r>
            <a:r>
              <a:rPr lang="fr-FR" sz="2000" dirty="0"/>
              <a:t>.</a:t>
            </a:r>
            <a:endParaRPr lang="fr-F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anose="05000000000000000000" pitchFamily="2" charset="2"/>
              </a:rPr>
              <a:t>Es </a:t>
            </a:r>
            <a:r>
              <a:rPr lang="fr-FR" sz="2000" dirty="0" err="1">
                <a:sym typeface="Wingdings" panose="05000000000000000000" pitchFamily="2" charset="2"/>
              </a:rPr>
              <a:t>gibt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einen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Trainingsblock</a:t>
            </a:r>
            <a:r>
              <a:rPr lang="fr-FR" sz="2000" dirty="0">
                <a:sym typeface="Wingdings" panose="05000000000000000000" pitchFamily="2" charset="2"/>
              </a:rPr>
              <a:t> (</a:t>
            </a:r>
            <a:r>
              <a:rPr lang="fr-FR" sz="2000" dirty="0" err="1">
                <a:sym typeface="Wingdings" panose="05000000000000000000" pitchFamily="2" charset="2"/>
              </a:rPr>
              <a:t>ungefähr</a:t>
            </a:r>
            <a:r>
              <a:rPr lang="fr-FR" sz="2000" dirty="0">
                <a:sym typeface="Wingdings" panose="05000000000000000000" pitchFamily="2" charset="2"/>
              </a:rPr>
              <a:t> 5 </a:t>
            </a:r>
            <a:r>
              <a:rPr lang="fr-FR" sz="2000" dirty="0" err="1">
                <a:sym typeface="Wingdings" panose="05000000000000000000" pitchFamily="2" charset="2"/>
              </a:rPr>
              <a:t>Minuten</a:t>
            </a:r>
            <a:r>
              <a:rPr lang="fr-FR" sz="2000" dirty="0">
                <a:sym typeface="Wingdings" panose="05000000000000000000" pitchFamily="2" charset="2"/>
              </a:rPr>
              <a:t>) </a:t>
            </a:r>
            <a:r>
              <a:rPr lang="fr-FR" sz="2000" dirty="0" err="1">
                <a:sym typeface="Wingdings" panose="05000000000000000000" pitchFamily="2" charset="2"/>
              </a:rPr>
              <a:t>und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einen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Hauptblock</a:t>
            </a:r>
            <a:r>
              <a:rPr lang="fr-FR" sz="2000" dirty="0">
                <a:sym typeface="Wingdings" panose="05000000000000000000" pitchFamily="2" charset="2"/>
              </a:rPr>
              <a:t> (15 bis 25 </a:t>
            </a:r>
            <a:r>
              <a:rPr lang="fr-FR" sz="2000" dirty="0" err="1">
                <a:sym typeface="Wingdings" panose="05000000000000000000" pitchFamily="2" charset="2"/>
              </a:rPr>
              <a:t>Minuten</a:t>
            </a:r>
            <a:r>
              <a:rPr lang="fr-FR" sz="2000" dirty="0">
                <a:sym typeface="Wingdings" panose="05000000000000000000" pitchFamily="2" charset="2"/>
              </a:rPr>
              <a:t>, </a:t>
            </a:r>
            <a:r>
              <a:rPr lang="fr-FR" sz="2000" dirty="0" err="1">
                <a:sym typeface="Wingdings" panose="05000000000000000000" pitchFamily="2" charset="2"/>
              </a:rPr>
              <a:t>das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hängt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von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deiner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Leistung</a:t>
            </a:r>
            <a:r>
              <a:rPr lang="fr-FR" sz="2000" dirty="0">
                <a:sym typeface="Wingdings" panose="05000000000000000000" pitchFamily="2" charset="2"/>
              </a:rPr>
              <a:t> ab).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968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1/3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There are 3 possible </a:t>
            </a:r>
            <a:r>
              <a:rPr lang="fr-FR" sz="2400" b="1" dirty="0"/>
              <a:t>states</a:t>
            </a:r>
            <a:r>
              <a:rPr lang="fr-FR" sz="2400" dirty="0"/>
              <a:t> and 3 possible </a:t>
            </a:r>
            <a:r>
              <a:rPr lang="fr-FR" sz="2400" b="1" dirty="0"/>
              <a:t>actions</a:t>
            </a:r>
            <a:r>
              <a:rPr lang="fr-FR" sz="2400" dirty="0"/>
              <a:t>.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Possible states are « triangle », « </a:t>
            </a:r>
            <a:r>
              <a:rPr lang="fr-FR" sz="2000" dirty="0" err="1"/>
              <a:t>circle</a:t>
            </a:r>
            <a:r>
              <a:rPr lang="fr-FR" sz="2000" dirty="0"/>
              <a:t> » and « square 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Possible actions are « </a:t>
            </a:r>
            <a:r>
              <a:rPr lang="fr-FR" sz="2000" dirty="0" err="1"/>
              <a:t>blue</a:t>
            </a:r>
            <a:r>
              <a:rPr lang="fr-FR" sz="2000" dirty="0"/>
              <a:t> », « </a:t>
            </a:r>
            <a:r>
              <a:rPr lang="fr-FR" sz="2000" dirty="0" err="1"/>
              <a:t>yellow</a:t>
            </a:r>
            <a:r>
              <a:rPr lang="fr-FR" sz="2000" dirty="0"/>
              <a:t> », « magenta » </a:t>
            </a:r>
          </a:p>
          <a:p>
            <a:pPr lvl="1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</a:t>
            </a:r>
            <a:r>
              <a:rPr lang="fr-FR" sz="2000" dirty="0" err="1"/>
              <a:t>each</a:t>
            </a:r>
            <a:r>
              <a:rPr lang="fr-FR" sz="2000" dirty="0"/>
              <a:t> trial,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a </a:t>
            </a:r>
            <a:r>
              <a:rPr lang="fr-FR" sz="2000" dirty="0" err="1"/>
              <a:t>given</a:t>
            </a:r>
            <a:r>
              <a:rPr lang="fr-FR" sz="2000" dirty="0"/>
              <a:t> state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select one action </a:t>
            </a:r>
            <a:r>
              <a:rPr lang="fr-FR" sz="2000" dirty="0" err="1"/>
              <a:t>among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alternatives. In the </a:t>
            </a:r>
            <a:r>
              <a:rPr lang="fr-FR" sz="2000" dirty="0" err="1"/>
              <a:t>next</a:t>
            </a:r>
            <a:r>
              <a:rPr lang="fr-FR" sz="2000" dirty="0"/>
              <a:t> trial,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again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a state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select </a:t>
            </a:r>
            <a:r>
              <a:rPr lang="fr-FR" sz="2000" dirty="0" err="1"/>
              <a:t>again</a:t>
            </a:r>
            <a:r>
              <a:rPr lang="fr-FR" sz="2000" dirty="0"/>
              <a:t> </a:t>
            </a:r>
            <a:r>
              <a:rPr lang="fr-FR" sz="2000" dirty="0" err="1"/>
              <a:t>among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alternatives. </a:t>
            </a:r>
            <a:r>
              <a:rPr lang="fr-FR" sz="2000" dirty="0" err="1"/>
              <a:t>Example</a:t>
            </a:r>
            <a:r>
              <a:rPr lang="fr-FR" sz="2000" dirty="0"/>
              <a:t>: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194431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  <p:sp>
        <p:nvSpPr>
          <p:cNvPr id="7" name="Ellipse 10"/>
          <p:cNvSpPr/>
          <p:nvPr/>
        </p:nvSpPr>
        <p:spPr>
          <a:xfrm>
            <a:off x="1201843" y="4087789"/>
            <a:ext cx="471390" cy="47139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11"/>
          <p:cNvSpPr/>
          <p:nvPr/>
        </p:nvSpPr>
        <p:spPr>
          <a:xfrm>
            <a:off x="1972401" y="4082323"/>
            <a:ext cx="471390" cy="47139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dre 16"/>
          <p:cNvSpPr/>
          <p:nvPr/>
        </p:nvSpPr>
        <p:spPr>
          <a:xfrm>
            <a:off x="907186" y="3711145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ZoneTexte 19"/>
          <p:cNvSpPr txBox="1"/>
          <p:nvPr/>
        </p:nvSpPr>
        <p:spPr>
          <a:xfrm>
            <a:off x="838200" y="3437077"/>
            <a:ext cx="1718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screen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10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7186" y="4968714"/>
            <a:ext cx="2991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State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circle</a:t>
            </a:r>
            <a:r>
              <a:rPr lang="fr-FR" sz="1600" dirty="0"/>
              <a:t> »</a:t>
            </a:r>
          </a:p>
          <a:p>
            <a:r>
              <a:rPr lang="fr-FR" sz="1600" u="sng" dirty="0" err="1"/>
              <a:t>Available</a:t>
            </a:r>
            <a:r>
              <a:rPr lang="fr-FR" sz="1600" u="sng" dirty="0"/>
              <a:t> actions 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yellow</a:t>
            </a:r>
            <a:r>
              <a:rPr lang="fr-FR" sz="1600" dirty="0"/>
              <a:t> » or « </a:t>
            </a:r>
            <a:r>
              <a:rPr lang="fr-FR" sz="1600" dirty="0" err="1"/>
              <a:t>blue</a:t>
            </a:r>
            <a:r>
              <a:rPr lang="fr-FR" sz="1600" dirty="0"/>
              <a:t> »</a:t>
            </a:r>
          </a:p>
          <a:p>
            <a:r>
              <a:rPr lang="fr-FR" sz="1600" dirty="0"/>
              <a:t>(select one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left</a:t>
            </a:r>
            <a:r>
              <a:rPr lang="fr-FR" sz="1600" dirty="0"/>
              <a:t>/right </a:t>
            </a:r>
            <a:r>
              <a:rPr lang="fr-FR" sz="1600" dirty="0" err="1"/>
              <a:t>arrows</a:t>
            </a:r>
            <a:r>
              <a:rPr lang="fr-FR" sz="1600" dirty="0"/>
              <a:t>)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9" idx="3"/>
            <a:endCxn id="17" idx="1"/>
          </p:cNvCxnSpPr>
          <p:nvPr/>
        </p:nvCxnSpPr>
        <p:spPr>
          <a:xfrm flipV="1">
            <a:off x="2735986" y="4318018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dre 16"/>
          <p:cNvSpPr/>
          <p:nvPr/>
        </p:nvSpPr>
        <p:spPr>
          <a:xfrm>
            <a:off x="4107586" y="3705679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riangle isocèle 5"/>
          <p:cNvSpPr/>
          <p:nvPr/>
        </p:nvSpPr>
        <p:spPr>
          <a:xfrm>
            <a:off x="5170250" y="4023340"/>
            <a:ext cx="613736" cy="47735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isocèle 8"/>
          <p:cNvSpPr/>
          <p:nvPr/>
        </p:nvSpPr>
        <p:spPr>
          <a:xfrm>
            <a:off x="4332050" y="4023340"/>
            <a:ext cx="613736" cy="47735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50958" y="4953000"/>
            <a:ext cx="2991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State</a:t>
            </a:r>
          </a:p>
          <a:p>
            <a:r>
              <a:rPr lang="fr-FR" sz="1600" dirty="0"/>
              <a:t>« triangle »</a:t>
            </a:r>
          </a:p>
          <a:p>
            <a:r>
              <a:rPr lang="fr-FR" sz="1600" u="sng" dirty="0" err="1"/>
              <a:t>Available</a:t>
            </a:r>
            <a:r>
              <a:rPr lang="fr-FR" sz="1600" u="sng" dirty="0"/>
              <a:t> actions 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blue</a:t>
            </a:r>
            <a:r>
              <a:rPr lang="fr-FR" sz="1600" dirty="0"/>
              <a:t> » or « magenta »</a:t>
            </a:r>
          </a:p>
          <a:p>
            <a:r>
              <a:rPr lang="fr-FR" sz="1600" dirty="0"/>
              <a:t>(select one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left</a:t>
            </a:r>
            <a:r>
              <a:rPr lang="fr-FR" sz="1600" dirty="0"/>
              <a:t>/right </a:t>
            </a:r>
            <a:r>
              <a:rPr lang="fr-FR" sz="1600" dirty="0" err="1"/>
              <a:t>arrows</a:t>
            </a:r>
            <a:r>
              <a:rPr lang="fr-FR" sz="1600" dirty="0"/>
              <a:t>)</a:t>
            </a:r>
            <a:endParaRPr lang="en-US" sz="1600" dirty="0"/>
          </a:p>
        </p:txBody>
      </p:sp>
      <p:sp>
        <p:nvSpPr>
          <p:cNvPr id="22" name="ZoneTexte 19"/>
          <p:cNvSpPr txBox="1"/>
          <p:nvPr/>
        </p:nvSpPr>
        <p:spPr>
          <a:xfrm>
            <a:off x="4031386" y="3429000"/>
            <a:ext cx="1718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screen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06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/>
          <p:cNvCxnSpPr/>
          <p:nvPr/>
        </p:nvCxnSpPr>
        <p:spPr>
          <a:xfrm flipV="1">
            <a:off x="5936386" y="4312551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4307" y="4088861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ZoneTexte 19"/>
          <p:cNvSpPr txBox="1"/>
          <p:nvPr/>
        </p:nvSpPr>
        <p:spPr>
          <a:xfrm>
            <a:off x="2590800" y="510411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ZoneTexte 19"/>
          <p:cNvSpPr txBox="1"/>
          <p:nvPr/>
        </p:nvSpPr>
        <p:spPr>
          <a:xfrm>
            <a:off x="5791200" y="5104112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28795"/>
            <a:ext cx="457200" cy="500605"/>
          </a:xfrm>
          <a:prstGeom prst="rect">
            <a:avLst/>
          </a:prstGeom>
        </p:spPr>
      </p:pic>
      <p:sp>
        <p:nvSpPr>
          <p:cNvPr id="29" name="ZoneTexte 6"/>
          <p:cNvSpPr txBox="1"/>
          <p:nvPr/>
        </p:nvSpPr>
        <p:spPr>
          <a:xfrm>
            <a:off x="609600" y="621271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u="sng" dirty="0"/>
          </a:p>
          <a:p>
            <a:r>
              <a:rPr lang="fr-FR" sz="2000" u="sng" dirty="0" err="1"/>
              <a:t>Logik</a:t>
            </a:r>
            <a:r>
              <a:rPr lang="fr-FR" sz="2000" u="sng" dirty="0"/>
              <a:t> der </a:t>
            </a:r>
            <a:r>
              <a:rPr lang="fr-FR" sz="2000" u="sng" dirty="0" err="1"/>
              <a:t>Aufgabe</a:t>
            </a:r>
            <a:r>
              <a:rPr lang="fr-FR" sz="2000" u="sng" dirty="0"/>
              <a:t> (1/3)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Es </a:t>
            </a:r>
            <a:r>
              <a:rPr lang="fr-FR" sz="2000" dirty="0" err="1"/>
              <a:t>gibt</a:t>
            </a:r>
            <a:r>
              <a:rPr lang="fr-FR" sz="2000" dirty="0"/>
              <a:t> </a:t>
            </a:r>
            <a:r>
              <a:rPr lang="fr-FR" sz="2000" dirty="0" err="1"/>
              <a:t>insgesamt</a:t>
            </a:r>
            <a:r>
              <a:rPr lang="fr-FR" sz="2000" dirty="0"/>
              <a:t> 3 </a:t>
            </a:r>
            <a:r>
              <a:rPr lang="fr-FR" sz="2000" dirty="0" err="1"/>
              <a:t>mögliche</a:t>
            </a:r>
            <a:r>
              <a:rPr lang="fr-FR" sz="2000" dirty="0"/>
              <a:t> </a:t>
            </a:r>
            <a:r>
              <a:rPr lang="fr-FR" sz="2000" dirty="0" err="1"/>
              <a:t>Situationen</a:t>
            </a:r>
            <a:r>
              <a:rPr lang="fr-FR" sz="2000" dirty="0"/>
              <a:t> </a:t>
            </a:r>
            <a:r>
              <a:rPr lang="fr-FR" sz="2000" dirty="0" err="1"/>
              <a:t>und</a:t>
            </a:r>
            <a:r>
              <a:rPr lang="fr-FR" sz="2000" dirty="0"/>
              <a:t> 3 </a:t>
            </a:r>
            <a:r>
              <a:rPr lang="fr-FR" sz="2000" dirty="0" err="1"/>
              <a:t>mögliche</a:t>
            </a:r>
            <a:r>
              <a:rPr lang="fr-FR" sz="2000" dirty="0"/>
              <a:t> </a:t>
            </a:r>
            <a:r>
              <a:rPr lang="fr-FR" sz="2000" err="1"/>
              <a:t>Aktionen</a:t>
            </a:r>
            <a:r>
              <a:rPr lang="fr-FR" sz="2000" smtClean="0"/>
              <a:t>.</a:t>
            </a:r>
          </a:p>
          <a:p>
            <a:r>
              <a:rPr lang="fr-FR" sz="2000" smtClean="0"/>
              <a:t> 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Mögliche</a:t>
            </a:r>
            <a:r>
              <a:rPr lang="fr-FR" dirty="0"/>
              <a:t> </a:t>
            </a:r>
            <a:r>
              <a:rPr lang="fr-FR" dirty="0" err="1"/>
              <a:t>Situationen</a:t>
            </a:r>
            <a:r>
              <a:rPr lang="fr-FR" dirty="0"/>
              <a:t> </a:t>
            </a:r>
            <a:r>
              <a:rPr lang="fr-FR" dirty="0" err="1"/>
              <a:t>sind</a:t>
            </a:r>
            <a:r>
              <a:rPr lang="fr-FR" dirty="0"/>
              <a:t> « </a:t>
            </a:r>
            <a:r>
              <a:rPr lang="fr-FR" dirty="0" err="1"/>
              <a:t>Dreieck</a:t>
            </a:r>
            <a:r>
              <a:rPr lang="fr-FR" dirty="0"/>
              <a:t> », « Kreis » </a:t>
            </a:r>
            <a:r>
              <a:rPr lang="fr-FR" dirty="0" err="1"/>
              <a:t>und</a:t>
            </a:r>
            <a:r>
              <a:rPr lang="fr-FR" dirty="0"/>
              <a:t> « </a:t>
            </a:r>
            <a:r>
              <a:rPr lang="fr-FR" dirty="0" err="1"/>
              <a:t>Quadrat</a:t>
            </a:r>
            <a:r>
              <a:rPr lang="fr-FR" dirty="0"/>
              <a:t> 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Mögliche</a:t>
            </a:r>
            <a:r>
              <a:rPr lang="fr-FR" dirty="0"/>
              <a:t> </a:t>
            </a:r>
            <a:r>
              <a:rPr lang="fr-FR" dirty="0" err="1"/>
              <a:t>Aktionen</a:t>
            </a:r>
            <a:r>
              <a:rPr lang="fr-FR" dirty="0"/>
              <a:t> </a:t>
            </a:r>
            <a:r>
              <a:rPr lang="fr-FR" dirty="0" err="1"/>
              <a:t>sind</a:t>
            </a:r>
            <a:r>
              <a:rPr lang="fr-FR" dirty="0"/>
              <a:t> « </a:t>
            </a:r>
            <a:r>
              <a:rPr lang="fr-FR" dirty="0" err="1"/>
              <a:t>blau</a:t>
            </a:r>
            <a:r>
              <a:rPr lang="fr-FR" dirty="0"/>
              <a:t> », « </a:t>
            </a:r>
            <a:r>
              <a:rPr lang="fr-FR" dirty="0" err="1"/>
              <a:t>gelb</a:t>
            </a:r>
            <a:r>
              <a:rPr lang="fr-FR" dirty="0"/>
              <a:t> », « magenta » </a:t>
            </a:r>
            <a:endParaRPr lang="fr-F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Bei </a:t>
            </a:r>
            <a:r>
              <a:rPr lang="fr-FR" dirty="0" err="1"/>
              <a:t>jedem</a:t>
            </a:r>
            <a:r>
              <a:rPr lang="fr-FR" dirty="0"/>
              <a:t> </a:t>
            </a:r>
            <a:r>
              <a:rPr lang="fr-FR" dirty="0" err="1"/>
              <a:t>Versuch</a:t>
            </a:r>
            <a:r>
              <a:rPr lang="fr-FR" dirty="0"/>
              <a:t> </a:t>
            </a:r>
            <a:r>
              <a:rPr lang="fr-FR" dirty="0" err="1"/>
              <a:t>bist</a:t>
            </a:r>
            <a:r>
              <a:rPr lang="fr-FR" dirty="0"/>
              <a:t> du in </a:t>
            </a:r>
            <a:r>
              <a:rPr lang="fr-FR" dirty="0" err="1"/>
              <a:t>einer</a:t>
            </a:r>
            <a:r>
              <a:rPr lang="fr-FR" dirty="0"/>
              <a:t> </a:t>
            </a:r>
            <a:r>
              <a:rPr lang="fr-FR" dirty="0" err="1"/>
              <a:t>bestimmten</a:t>
            </a:r>
            <a:r>
              <a:rPr lang="fr-FR" dirty="0"/>
              <a:t> Situation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musst</a:t>
            </a:r>
            <a:r>
              <a:rPr lang="fr-FR" dirty="0"/>
              <a:t> </a:t>
            </a:r>
            <a:r>
              <a:rPr lang="fr-FR" dirty="0" err="1"/>
              <a:t>eine</a:t>
            </a:r>
            <a:r>
              <a:rPr lang="fr-FR" dirty="0"/>
              <a:t> </a:t>
            </a:r>
            <a:r>
              <a:rPr lang="fr-FR" dirty="0" err="1"/>
              <a:t>Aktion</a:t>
            </a:r>
            <a:r>
              <a:rPr lang="fr-FR" dirty="0"/>
              <a:t> </a:t>
            </a:r>
            <a:r>
              <a:rPr lang="fr-FR" dirty="0" err="1"/>
              <a:t>aus</a:t>
            </a:r>
            <a:r>
              <a:rPr lang="fr-FR" dirty="0"/>
              <a:t> </a:t>
            </a:r>
            <a:r>
              <a:rPr lang="fr-FR" dirty="0" err="1"/>
              <a:t>zwei</a:t>
            </a:r>
            <a:r>
              <a:rPr lang="fr-FR" dirty="0"/>
              <a:t> </a:t>
            </a:r>
            <a:r>
              <a:rPr lang="fr-FR" dirty="0" err="1"/>
              <a:t>Alternativen</a:t>
            </a:r>
            <a:r>
              <a:rPr lang="fr-FR" dirty="0"/>
              <a:t> </a:t>
            </a:r>
            <a:r>
              <a:rPr lang="fr-FR" dirty="0" err="1"/>
              <a:t>auswählen</a:t>
            </a:r>
            <a:r>
              <a:rPr lang="fr-FR" dirty="0"/>
              <a:t>. In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nächsten</a:t>
            </a:r>
            <a:r>
              <a:rPr lang="fr-FR" dirty="0"/>
              <a:t> </a:t>
            </a:r>
            <a:r>
              <a:rPr lang="fr-FR" dirty="0" err="1"/>
              <a:t>Versuch</a:t>
            </a:r>
            <a:r>
              <a:rPr lang="fr-FR" dirty="0"/>
              <a:t> </a:t>
            </a:r>
            <a:r>
              <a:rPr lang="fr-FR" dirty="0" err="1"/>
              <a:t>bist</a:t>
            </a:r>
            <a:r>
              <a:rPr lang="fr-FR" dirty="0"/>
              <a:t> du </a:t>
            </a:r>
            <a:r>
              <a:rPr lang="fr-FR" dirty="0" err="1"/>
              <a:t>wieder</a:t>
            </a:r>
            <a:r>
              <a:rPr lang="fr-FR" dirty="0"/>
              <a:t> in </a:t>
            </a:r>
            <a:r>
              <a:rPr lang="fr-FR" dirty="0" err="1"/>
              <a:t>einer</a:t>
            </a:r>
            <a:r>
              <a:rPr lang="fr-FR" dirty="0"/>
              <a:t> </a:t>
            </a:r>
            <a:r>
              <a:rPr lang="fr-FR" dirty="0" err="1"/>
              <a:t>bestimmten</a:t>
            </a:r>
            <a:r>
              <a:rPr lang="fr-FR" dirty="0"/>
              <a:t> Situation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wählst</a:t>
            </a:r>
            <a:r>
              <a:rPr lang="fr-FR" dirty="0"/>
              <a:t> </a:t>
            </a:r>
            <a:r>
              <a:rPr lang="fr-FR" dirty="0" err="1"/>
              <a:t>wiederum</a:t>
            </a:r>
            <a:r>
              <a:rPr lang="fr-FR" dirty="0"/>
              <a:t> </a:t>
            </a:r>
            <a:r>
              <a:rPr lang="fr-FR" dirty="0" err="1"/>
              <a:t>eine</a:t>
            </a:r>
            <a:r>
              <a:rPr lang="fr-FR" dirty="0"/>
              <a:t> </a:t>
            </a:r>
            <a:r>
              <a:rPr lang="fr-FR" dirty="0" err="1"/>
              <a:t>Aktion</a:t>
            </a:r>
            <a:r>
              <a:rPr lang="fr-FR" dirty="0"/>
              <a:t> </a:t>
            </a:r>
            <a:r>
              <a:rPr lang="fr-FR" dirty="0" err="1"/>
              <a:t>aus</a:t>
            </a:r>
            <a:r>
              <a:rPr lang="fr-FR" dirty="0"/>
              <a:t> </a:t>
            </a:r>
            <a:r>
              <a:rPr lang="fr-FR" dirty="0" err="1"/>
              <a:t>zwei</a:t>
            </a:r>
            <a:r>
              <a:rPr lang="fr-FR" dirty="0"/>
              <a:t> </a:t>
            </a:r>
            <a:r>
              <a:rPr lang="fr-FR" dirty="0" err="1"/>
              <a:t>Alternativen</a:t>
            </a:r>
            <a:r>
              <a:rPr lang="fr-FR" dirty="0"/>
              <a:t>. </a:t>
            </a:r>
            <a:r>
              <a:rPr lang="fr-FR" dirty="0" err="1"/>
              <a:t>Beispiel</a:t>
            </a:r>
            <a:r>
              <a:rPr lang="fr-FR" dirty="0"/>
              <a:t>: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194431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endParaRPr lang="en-US" b="1" dirty="0"/>
          </a:p>
        </p:txBody>
      </p:sp>
      <p:sp>
        <p:nvSpPr>
          <p:cNvPr id="7" name="Ellipse 10"/>
          <p:cNvSpPr/>
          <p:nvPr/>
        </p:nvSpPr>
        <p:spPr>
          <a:xfrm>
            <a:off x="1686076" y="4087789"/>
            <a:ext cx="471390" cy="47139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11"/>
          <p:cNvSpPr/>
          <p:nvPr/>
        </p:nvSpPr>
        <p:spPr>
          <a:xfrm>
            <a:off x="2456634" y="4082323"/>
            <a:ext cx="471390" cy="47139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dre 16"/>
          <p:cNvSpPr/>
          <p:nvPr/>
        </p:nvSpPr>
        <p:spPr>
          <a:xfrm>
            <a:off x="1391419" y="3711145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ZoneTexte 19"/>
          <p:cNvSpPr txBox="1"/>
          <p:nvPr/>
        </p:nvSpPr>
        <p:spPr>
          <a:xfrm>
            <a:off x="1143000" y="3412191"/>
            <a:ext cx="232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auf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Bildschirm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siehst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43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91419" y="4968714"/>
            <a:ext cx="24391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Situation</a:t>
            </a:r>
          </a:p>
          <a:p>
            <a:r>
              <a:rPr lang="fr-FR" sz="1400" dirty="0"/>
              <a:t>« Kreis »</a:t>
            </a:r>
          </a:p>
          <a:p>
            <a:r>
              <a:rPr lang="fr-FR" sz="1400" u="sng" dirty="0" err="1"/>
              <a:t>Mögliche</a:t>
            </a:r>
            <a:r>
              <a:rPr lang="fr-FR" sz="1400" u="sng" dirty="0"/>
              <a:t> </a:t>
            </a:r>
            <a:r>
              <a:rPr lang="fr-FR" sz="1400" u="sng" dirty="0" err="1"/>
              <a:t>Aktionen</a:t>
            </a:r>
            <a:r>
              <a:rPr lang="fr-FR" sz="1400" u="sng" dirty="0"/>
              <a:t>:</a:t>
            </a:r>
          </a:p>
          <a:p>
            <a:r>
              <a:rPr lang="fr-FR" sz="1400" dirty="0"/>
              <a:t>« </a:t>
            </a:r>
            <a:r>
              <a:rPr lang="fr-FR" sz="1400" dirty="0" err="1"/>
              <a:t>gelb</a:t>
            </a:r>
            <a:r>
              <a:rPr lang="fr-FR" sz="1400" dirty="0"/>
              <a:t> » </a:t>
            </a:r>
            <a:r>
              <a:rPr lang="fr-FR" sz="1400" dirty="0" err="1"/>
              <a:t>oder</a:t>
            </a:r>
            <a:r>
              <a:rPr lang="fr-FR" sz="1400" dirty="0"/>
              <a:t> « </a:t>
            </a:r>
            <a:r>
              <a:rPr lang="fr-FR" sz="1400" dirty="0" err="1"/>
              <a:t>blau</a:t>
            </a:r>
            <a:r>
              <a:rPr lang="fr-FR" sz="1400" dirty="0"/>
              <a:t> »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wähle</a:t>
            </a:r>
            <a:r>
              <a:rPr lang="fr-FR" sz="1400" dirty="0"/>
              <a:t> mit </a:t>
            </a:r>
            <a:r>
              <a:rPr lang="fr-FR" sz="1400" dirty="0" err="1"/>
              <a:t>dem</a:t>
            </a:r>
            <a:r>
              <a:rPr lang="fr-FR" sz="1400" dirty="0"/>
              <a:t> </a:t>
            </a:r>
            <a:r>
              <a:rPr lang="fr-FR" sz="1400" dirty="0" err="1"/>
              <a:t>linken</a:t>
            </a:r>
            <a:r>
              <a:rPr lang="fr-FR" sz="1400" dirty="0"/>
              <a:t>/</a:t>
            </a:r>
            <a:r>
              <a:rPr lang="fr-FR" sz="1400" dirty="0" err="1"/>
              <a:t>rechten</a:t>
            </a:r>
            <a:endParaRPr lang="fr-FR" sz="1400" dirty="0"/>
          </a:p>
          <a:p>
            <a:r>
              <a:rPr lang="fr-FR" sz="1400" dirty="0" err="1"/>
              <a:t>Pfeil</a:t>
            </a:r>
            <a:r>
              <a:rPr lang="fr-FR" sz="1400" dirty="0"/>
              <a:t> </a:t>
            </a:r>
            <a:r>
              <a:rPr lang="fr-FR" sz="1400" dirty="0" err="1"/>
              <a:t>aus</a:t>
            </a:r>
            <a:r>
              <a:rPr lang="fr-FR" sz="1400" dirty="0"/>
              <a:t>)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9" idx="3"/>
            <a:endCxn id="17" idx="1"/>
          </p:cNvCxnSpPr>
          <p:nvPr/>
        </p:nvCxnSpPr>
        <p:spPr>
          <a:xfrm flipV="1">
            <a:off x="3220219" y="4318018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dre 16"/>
          <p:cNvSpPr/>
          <p:nvPr/>
        </p:nvSpPr>
        <p:spPr>
          <a:xfrm>
            <a:off x="4591819" y="3705679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riangle isocèle 5"/>
          <p:cNvSpPr/>
          <p:nvPr/>
        </p:nvSpPr>
        <p:spPr>
          <a:xfrm>
            <a:off x="5654483" y="4023340"/>
            <a:ext cx="613736" cy="47735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isocèle 8"/>
          <p:cNvSpPr/>
          <p:nvPr/>
        </p:nvSpPr>
        <p:spPr>
          <a:xfrm>
            <a:off x="4816283" y="4023340"/>
            <a:ext cx="613736" cy="47735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31132" y="4953000"/>
            <a:ext cx="24792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Situation</a:t>
            </a:r>
          </a:p>
          <a:p>
            <a:r>
              <a:rPr lang="fr-FR" sz="1400" dirty="0"/>
              <a:t>« </a:t>
            </a:r>
            <a:r>
              <a:rPr lang="fr-FR" sz="1400" dirty="0" err="1"/>
              <a:t>Dreieck</a:t>
            </a:r>
            <a:r>
              <a:rPr lang="fr-FR" sz="1400" dirty="0"/>
              <a:t> »</a:t>
            </a:r>
          </a:p>
          <a:p>
            <a:r>
              <a:rPr lang="fr-FR" sz="1400" u="sng" dirty="0" err="1"/>
              <a:t>Mögliche</a:t>
            </a:r>
            <a:r>
              <a:rPr lang="fr-FR" sz="1400" u="sng" dirty="0"/>
              <a:t> </a:t>
            </a:r>
            <a:r>
              <a:rPr lang="fr-FR" sz="1400" u="sng" dirty="0" err="1"/>
              <a:t>Aktionen</a:t>
            </a:r>
            <a:r>
              <a:rPr lang="fr-FR" sz="1400" u="sng" dirty="0"/>
              <a:t>:</a:t>
            </a:r>
          </a:p>
          <a:p>
            <a:r>
              <a:rPr lang="fr-FR" sz="1400" dirty="0"/>
              <a:t>« </a:t>
            </a:r>
            <a:r>
              <a:rPr lang="fr-FR" sz="1400" dirty="0" err="1"/>
              <a:t>blau</a:t>
            </a:r>
            <a:r>
              <a:rPr lang="fr-FR" sz="1400" dirty="0"/>
              <a:t> » </a:t>
            </a:r>
            <a:r>
              <a:rPr lang="fr-FR" sz="1400" dirty="0" err="1"/>
              <a:t>oder</a:t>
            </a:r>
            <a:r>
              <a:rPr lang="fr-FR" sz="1400" dirty="0"/>
              <a:t> « magenta »</a:t>
            </a:r>
          </a:p>
          <a:p>
            <a:r>
              <a:rPr lang="fr-FR" sz="1400" dirty="0"/>
              <a:t> (</a:t>
            </a:r>
            <a:r>
              <a:rPr lang="fr-FR" sz="1400" dirty="0" err="1"/>
              <a:t>wähle</a:t>
            </a:r>
            <a:r>
              <a:rPr lang="fr-FR" sz="1400" dirty="0"/>
              <a:t> mit </a:t>
            </a:r>
            <a:r>
              <a:rPr lang="fr-FR" sz="1400" dirty="0" err="1"/>
              <a:t>dem</a:t>
            </a:r>
            <a:r>
              <a:rPr lang="fr-FR" sz="1400" dirty="0"/>
              <a:t> </a:t>
            </a:r>
            <a:r>
              <a:rPr lang="fr-FR" sz="1400" dirty="0" err="1"/>
              <a:t>linken</a:t>
            </a:r>
            <a:r>
              <a:rPr lang="fr-FR" sz="1400" dirty="0"/>
              <a:t>/</a:t>
            </a:r>
            <a:r>
              <a:rPr lang="fr-FR" sz="1400" dirty="0" err="1"/>
              <a:t>rechten</a:t>
            </a:r>
            <a:endParaRPr lang="fr-FR" sz="1400" dirty="0"/>
          </a:p>
          <a:p>
            <a:r>
              <a:rPr lang="fr-FR" sz="1400" dirty="0" err="1"/>
              <a:t>Pfeil</a:t>
            </a:r>
            <a:r>
              <a:rPr lang="fr-FR" sz="1400" dirty="0"/>
              <a:t> </a:t>
            </a:r>
            <a:r>
              <a:rPr lang="fr-FR" sz="1400" dirty="0" err="1"/>
              <a:t>aus</a:t>
            </a:r>
            <a:r>
              <a:rPr lang="fr-F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2" name="ZoneTexte 19"/>
          <p:cNvSpPr txBox="1"/>
          <p:nvPr/>
        </p:nvSpPr>
        <p:spPr>
          <a:xfrm>
            <a:off x="4343400" y="3412192"/>
            <a:ext cx="232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auf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Bildschirm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siehst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39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/>
          <p:cNvCxnSpPr/>
          <p:nvPr/>
        </p:nvCxnSpPr>
        <p:spPr>
          <a:xfrm flipV="1">
            <a:off x="6420619" y="4312551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8540" y="4088861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ZoneTexte 19"/>
          <p:cNvSpPr txBox="1"/>
          <p:nvPr/>
        </p:nvSpPr>
        <p:spPr>
          <a:xfrm>
            <a:off x="3096175" y="5115008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Antwort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ZoneTexte 19"/>
          <p:cNvSpPr txBox="1"/>
          <p:nvPr/>
        </p:nvSpPr>
        <p:spPr>
          <a:xfrm>
            <a:off x="6365062" y="5132332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Antwort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28795"/>
            <a:ext cx="457200" cy="500605"/>
          </a:xfrm>
          <a:prstGeom prst="rect">
            <a:avLst/>
          </a:prstGeom>
        </p:spPr>
      </p:pic>
      <p:sp>
        <p:nvSpPr>
          <p:cNvPr id="29" name="ZoneTexte 6"/>
          <p:cNvSpPr txBox="1"/>
          <p:nvPr/>
        </p:nvSpPr>
        <p:spPr>
          <a:xfrm>
            <a:off x="609600" y="621271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Zurück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21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2/3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idea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succession of states (</a:t>
            </a:r>
            <a:r>
              <a:rPr lang="fr-FR" sz="2000" dirty="0" err="1"/>
              <a:t>e.g</a:t>
            </a:r>
            <a:r>
              <a:rPr lang="fr-FR" sz="2000" dirty="0"/>
              <a:t>. square → </a:t>
            </a:r>
            <a:r>
              <a:rPr lang="fr-FR" sz="2000" dirty="0" err="1"/>
              <a:t>circle</a:t>
            </a:r>
            <a:r>
              <a:rPr lang="fr-FR" sz="2000" dirty="0"/>
              <a:t> → triangle, etc.) </a:t>
            </a:r>
            <a:r>
              <a:rPr lang="fr-FR" sz="2000" dirty="0" err="1"/>
              <a:t>is</a:t>
            </a:r>
            <a:r>
              <a:rPr lang="fr-FR" sz="2000" dirty="0"/>
              <a:t> not </a:t>
            </a:r>
            <a:r>
              <a:rPr lang="fr-FR" sz="2000" dirty="0" err="1"/>
              <a:t>random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There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always</a:t>
            </a:r>
            <a:r>
              <a:rPr lang="fr-FR" sz="2000" dirty="0"/>
              <a:t> a </a:t>
            </a:r>
            <a:r>
              <a:rPr lang="fr-FR" sz="2000" b="1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applies</a:t>
            </a:r>
            <a:r>
              <a:rPr lang="fr-FR" sz="2000" dirty="0"/>
              <a:t> to </a:t>
            </a:r>
            <a:r>
              <a:rPr lang="fr-FR" sz="2000" dirty="0" err="1"/>
              <a:t>determine</a:t>
            </a:r>
            <a:r>
              <a:rPr lang="fr-FR" sz="2000" dirty="0"/>
              <a:t> the </a:t>
            </a:r>
            <a:r>
              <a:rPr lang="fr-FR" sz="2000" dirty="0" err="1"/>
              <a:t>next</a:t>
            </a:r>
            <a:r>
              <a:rPr lang="fr-FR" sz="2000" dirty="0"/>
              <a:t> state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depending</a:t>
            </a:r>
            <a:r>
              <a:rPr lang="fr-FR" sz="2000" dirty="0"/>
              <a:t> on the state in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are or the </a:t>
            </a:r>
            <a:r>
              <a:rPr lang="fr-FR" sz="2000" dirty="0" err="1"/>
              <a:t>response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give</a:t>
            </a:r>
            <a:r>
              <a:rPr lang="fr-F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There are 4 possible </a:t>
            </a:r>
            <a:r>
              <a:rPr lang="fr-FR" sz="2000" dirty="0" err="1"/>
              <a:t>rules</a:t>
            </a:r>
            <a:r>
              <a:rPr lang="fr-FR" sz="2000" dirty="0"/>
              <a:t>, </a:t>
            </a:r>
            <a:r>
              <a:rPr lang="fr-FR" sz="2000" dirty="0" err="1"/>
              <a:t>divided</a:t>
            </a:r>
            <a:r>
              <a:rPr lang="fr-FR" sz="2000" dirty="0"/>
              <a:t> in </a:t>
            </a:r>
            <a:r>
              <a:rPr lang="fr-FR" sz="2000" dirty="0" err="1"/>
              <a:t>two</a:t>
            </a:r>
            <a:r>
              <a:rPr lang="fr-FR" sz="2000" dirty="0"/>
              <a:t> </a:t>
            </a:r>
            <a:r>
              <a:rPr lang="fr-FR" sz="2000" dirty="0" err="1"/>
              <a:t>categories</a:t>
            </a:r>
            <a:r>
              <a:rPr lang="fr-FR" sz="2000" dirty="0"/>
              <a:t>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  <p:grpSp>
        <p:nvGrpSpPr>
          <p:cNvPr id="28" name="Groupe 1"/>
          <p:cNvGrpSpPr/>
          <p:nvPr/>
        </p:nvGrpSpPr>
        <p:grpSpPr>
          <a:xfrm>
            <a:off x="762000" y="4737774"/>
            <a:ext cx="2941630" cy="887954"/>
            <a:chOff x="1752600" y="1368623"/>
            <a:chExt cx="6354150" cy="1828800"/>
          </a:xfrm>
        </p:grpSpPr>
        <p:sp>
          <p:nvSpPr>
            <p:cNvPr id="29" name="Cadre 8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Ellipse 9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isocèle 10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eur droit avec flèche 2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11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12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dre 15"/>
            <p:cNvSpPr/>
            <p:nvPr/>
          </p:nvSpPr>
          <p:spPr>
            <a:xfrm>
              <a:off x="7573349" y="2587822"/>
              <a:ext cx="533401" cy="5334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e 16"/>
            <p:cNvSpPr/>
            <p:nvPr/>
          </p:nvSpPr>
          <p:spPr>
            <a:xfrm>
              <a:off x="5896949" y="2587822"/>
              <a:ext cx="609600" cy="6096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17"/>
            <p:cNvSpPr/>
            <p:nvPr/>
          </p:nvSpPr>
          <p:spPr>
            <a:xfrm>
              <a:off x="6697051" y="1368623"/>
              <a:ext cx="685801" cy="5334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eur droit avec flèche 18"/>
            <p:cNvCxnSpPr/>
            <p:nvPr/>
          </p:nvCxnSpPr>
          <p:spPr>
            <a:xfrm flipH="1">
              <a:off x="63922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19"/>
            <p:cNvCxnSpPr/>
            <p:nvPr/>
          </p:nvCxnSpPr>
          <p:spPr>
            <a:xfrm flipH="1" flipV="1">
              <a:off x="74590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0"/>
            <p:cNvCxnSpPr/>
            <p:nvPr/>
          </p:nvCxnSpPr>
          <p:spPr>
            <a:xfrm>
              <a:off x="6849451" y="2854524"/>
              <a:ext cx="40005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22"/>
            <p:cNvSpPr txBox="1"/>
            <p:nvPr/>
          </p:nvSpPr>
          <p:spPr>
            <a:xfrm>
              <a:off x="4391628" y="2054422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4714115"/>
            <a:ext cx="3983950" cy="838200"/>
            <a:chOff x="1615387" y="4495800"/>
            <a:chExt cx="6157013" cy="1295400"/>
          </a:xfrm>
        </p:grpSpPr>
        <p:sp>
          <p:nvSpPr>
            <p:cNvPr id="42" name="Explosion 2 41"/>
            <p:cNvSpPr/>
            <p:nvPr/>
          </p:nvSpPr>
          <p:spPr>
            <a:xfrm>
              <a:off x="1615387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6386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Ellipse 9"/>
            <p:cNvSpPr/>
            <p:nvPr/>
          </p:nvSpPr>
          <p:spPr>
            <a:xfrm>
              <a:off x="1843986" y="5486399"/>
              <a:ext cx="304801" cy="3048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xplosion 2 44"/>
            <p:cNvSpPr/>
            <p:nvPr/>
          </p:nvSpPr>
          <p:spPr>
            <a:xfrm>
              <a:off x="2529787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9107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444186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8251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riangle isocèle 10"/>
            <p:cNvSpPr/>
            <p:nvPr/>
          </p:nvSpPr>
          <p:spPr>
            <a:xfrm>
              <a:off x="3672787" y="5486399"/>
              <a:ext cx="380999" cy="3048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dre 8"/>
            <p:cNvSpPr/>
            <p:nvPr/>
          </p:nvSpPr>
          <p:spPr>
            <a:xfrm>
              <a:off x="2758386" y="5486399"/>
              <a:ext cx="304801" cy="3048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Explosion 2 50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2 53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Explosion 2 55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ZoneTexte 22"/>
            <p:cNvSpPr txBox="1"/>
            <p:nvPr/>
          </p:nvSpPr>
          <p:spPr>
            <a:xfrm>
              <a:off x="4341820" y="49530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4109282" y="4681297"/>
            <a:ext cx="5518" cy="90743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681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Spectator </a:t>
            </a:r>
            <a:r>
              <a:rPr lang="fr-FR" sz="2000" dirty="0" err="1"/>
              <a:t>category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The </a:t>
            </a:r>
            <a:r>
              <a:rPr lang="fr-FR" b="1" dirty="0" err="1"/>
              <a:t>current</a:t>
            </a:r>
            <a:r>
              <a:rPr lang="fr-FR" b="1" dirty="0"/>
              <a:t> state </a:t>
            </a:r>
            <a:r>
              <a:rPr lang="fr-FR" dirty="0" err="1"/>
              <a:t>predicts</a:t>
            </a:r>
            <a:endParaRPr lang="fr-FR" dirty="0"/>
          </a:p>
          <a:p>
            <a:pPr algn="ctr"/>
            <a:r>
              <a:rPr lang="fr-FR" dirty="0"/>
              <a:t>the </a:t>
            </a:r>
            <a:r>
              <a:rPr lang="fr-FR" b="1" dirty="0" err="1"/>
              <a:t>next</a:t>
            </a:r>
            <a:r>
              <a:rPr lang="fr-FR" b="1" dirty="0"/>
              <a:t> state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4198592" y="3681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Action </a:t>
            </a:r>
            <a:r>
              <a:rPr lang="fr-FR" sz="2000" dirty="0" err="1"/>
              <a:t>category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Your</a:t>
            </a:r>
            <a:r>
              <a:rPr lang="fr-FR" dirty="0"/>
              <a:t> action </a:t>
            </a:r>
            <a:r>
              <a:rPr lang="fr-FR" dirty="0" err="1"/>
              <a:t>predicts</a:t>
            </a:r>
            <a:endParaRPr lang="fr-FR" dirty="0"/>
          </a:p>
          <a:p>
            <a:pPr algn="ctr"/>
            <a:r>
              <a:rPr lang="fr-FR" dirty="0"/>
              <a:t>the </a:t>
            </a:r>
            <a:r>
              <a:rPr lang="fr-FR" b="1" dirty="0" err="1"/>
              <a:t>next</a:t>
            </a:r>
            <a:r>
              <a:rPr lang="fr-FR" b="1" dirty="0"/>
              <a:t> state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4243" y="5754469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/>
              <a:t>Example</a:t>
            </a:r>
            <a:r>
              <a:rPr lang="fr-FR" i="1" dirty="0"/>
              <a:t>: </a:t>
            </a: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triangles,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squares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89761" y="5738421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Example</a:t>
            </a:r>
            <a:r>
              <a:rPr lang="fr-FR" i="1" dirty="0"/>
              <a:t>: </a:t>
            </a: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 </a:t>
            </a:r>
            <a:r>
              <a:rPr lang="fr-FR" dirty="0" err="1"/>
              <a:t>yellow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squares</a:t>
            </a:r>
            <a:endParaRPr lang="en-US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1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u="sng" dirty="0"/>
          </a:p>
          <a:p>
            <a:r>
              <a:rPr lang="fr-FR" sz="2000" u="sng" dirty="0" err="1"/>
              <a:t>Logik</a:t>
            </a:r>
            <a:r>
              <a:rPr lang="fr-FR" sz="2000" u="sng" dirty="0"/>
              <a:t> der </a:t>
            </a:r>
            <a:r>
              <a:rPr lang="fr-FR" sz="2000" u="sng" dirty="0" err="1"/>
              <a:t>Aufgabe</a:t>
            </a:r>
            <a:r>
              <a:rPr lang="fr-FR" sz="2000" u="sng" dirty="0"/>
              <a:t> (2/3)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Die </a:t>
            </a:r>
            <a:r>
              <a:rPr lang="fr-FR" dirty="0" err="1"/>
              <a:t>Idee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, </a:t>
            </a:r>
            <a:r>
              <a:rPr lang="fr-FR" dirty="0" err="1"/>
              <a:t>dass</a:t>
            </a:r>
            <a:r>
              <a:rPr lang="fr-FR" dirty="0"/>
              <a:t> die </a:t>
            </a:r>
            <a:r>
              <a:rPr lang="fr-FR" dirty="0" err="1"/>
              <a:t>Reihenfolge</a:t>
            </a:r>
            <a:r>
              <a:rPr lang="fr-FR" dirty="0"/>
              <a:t> der </a:t>
            </a:r>
            <a:r>
              <a:rPr lang="fr-FR" dirty="0" err="1"/>
              <a:t>Situationen</a:t>
            </a:r>
            <a:r>
              <a:rPr lang="fr-FR" dirty="0"/>
              <a:t> (</a:t>
            </a:r>
            <a:r>
              <a:rPr lang="fr-FR" dirty="0" err="1"/>
              <a:t>z.B</a:t>
            </a:r>
            <a:r>
              <a:rPr lang="fr-FR" dirty="0"/>
              <a:t>. </a:t>
            </a:r>
            <a:r>
              <a:rPr lang="fr-FR" dirty="0" err="1"/>
              <a:t>Quadrat</a:t>
            </a:r>
            <a:r>
              <a:rPr lang="fr-FR" dirty="0"/>
              <a:t> -&gt; Kreis -&gt; </a:t>
            </a:r>
            <a:r>
              <a:rPr lang="fr-FR" dirty="0" err="1"/>
              <a:t>Dreieck</a:t>
            </a:r>
            <a:r>
              <a:rPr lang="fr-FR" dirty="0"/>
              <a:t>, </a:t>
            </a:r>
            <a:r>
              <a:rPr lang="fr-FR" dirty="0" err="1"/>
              <a:t>usw</a:t>
            </a:r>
            <a:r>
              <a:rPr lang="fr-FR" dirty="0"/>
              <a:t>) </a:t>
            </a:r>
            <a:r>
              <a:rPr lang="fr-FR" dirty="0" err="1"/>
              <a:t>nicht</a:t>
            </a:r>
            <a:r>
              <a:rPr lang="fr-FR" dirty="0"/>
              <a:t> </a:t>
            </a:r>
            <a:r>
              <a:rPr lang="fr-FR" dirty="0" err="1"/>
              <a:t>willkürlich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Es </a:t>
            </a:r>
            <a:r>
              <a:rPr lang="fr-FR" dirty="0" err="1"/>
              <a:t>gibt</a:t>
            </a:r>
            <a:r>
              <a:rPr lang="fr-FR" dirty="0"/>
              <a:t> </a:t>
            </a:r>
            <a:r>
              <a:rPr lang="fr-FR" dirty="0" err="1"/>
              <a:t>immer</a:t>
            </a:r>
            <a:r>
              <a:rPr lang="fr-FR" dirty="0"/>
              <a:t> </a:t>
            </a:r>
            <a:r>
              <a:rPr lang="fr-FR" dirty="0" err="1"/>
              <a:t>eine</a:t>
            </a:r>
            <a:r>
              <a:rPr lang="fr-FR" dirty="0"/>
              <a:t> </a:t>
            </a:r>
            <a:r>
              <a:rPr lang="fr-FR" b="1" dirty="0"/>
              <a:t>Regel,</a:t>
            </a:r>
            <a:r>
              <a:rPr lang="fr-FR" dirty="0"/>
              <a:t> die die </a:t>
            </a:r>
            <a:r>
              <a:rPr lang="fr-FR" dirty="0" err="1"/>
              <a:t>nächste</a:t>
            </a:r>
            <a:r>
              <a:rPr lang="fr-FR" dirty="0"/>
              <a:t> Situation </a:t>
            </a:r>
            <a:r>
              <a:rPr lang="fr-FR" dirty="0" err="1"/>
              <a:t>bestimmt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von</a:t>
            </a:r>
            <a:r>
              <a:rPr lang="fr-FR" dirty="0"/>
              <a:t> der Situation </a:t>
            </a:r>
            <a:r>
              <a:rPr lang="fr-FR" dirty="0" err="1"/>
              <a:t>abhängen</a:t>
            </a:r>
            <a:r>
              <a:rPr lang="fr-FR" dirty="0"/>
              <a:t> in der du </a:t>
            </a:r>
            <a:r>
              <a:rPr lang="fr-FR" dirty="0" err="1"/>
              <a:t>gerade</a:t>
            </a:r>
            <a:r>
              <a:rPr lang="fr-FR" dirty="0"/>
              <a:t> </a:t>
            </a:r>
            <a:r>
              <a:rPr lang="fr-FR" dirty="0" err="1"/>
              <a:t>bist</a:t>
            </a:r>
            <a:r>
              <a:rPr lang="fr-FR" dirty="0"/>
              <a:t>,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von</a:t>
            </a:r>
            <a:r>
              <a:rPr lang="fr-FR" dirty="0"/>
              <a:t> der </a:t>
            </a:r>
            <a:r>
              <a:rPr lang="fr-FR" dirty="0" err="1"/>
              <a:t>Antwort</a:t>
            </a:r>
            <a:r>
              <a:rPr lang="fr-FR" dirty="0"/>
              <a:t>, die du </a:t>
            </a:r>
            <a:r>
              <a:rPr lang="fr-FR" dirty="0" err="1"/>
              <a:t>gibst</a:t>
            </a:r>
            <a:r>
              <a:rPr lang="fr-FR" dirty="0"/>
              <a:t>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Es </a:t>
            </a:r>
            <a:r>
              <a:rPr lang="fr-FR" dirty="0" err="1"/>
              <a:t>gibt</a:t>
            </a:r>
            <a:r>
              <a:rPr lang="fr-FR" dirty="0"/>
              <a:t> </a:t>
            </a:r>
            <a:r>
              <a:rPr lang="fr-FR" dirty="0" err="1"/>
              <a:t>insgesamt</a:t>
            </a:r>
            <a:r>
              <a:rPr lang="fr-FR" dirty="0"/>
              <a:t> 4 </a:t>
            </a:r>
            <a:r>
              <a:rPr lang="fr-FR" dirty="0" err="1"/>
              <a:t>mögliche</a:t>
            </a:r>
            <a:r>
              <a:rPr lang="fr-FR" dirty="0"/>
              <a:t> </a:t>
            </a:r>
            <a:r>
              <a:rPr lang="fr-FR" dirty="0" err="1"/>
              <a:t>Regeln</a:t>
            </a:r>
            <a:r>
              <a:rPr lang="fr-FR" dirty="0"/>
              <a:t>, die in 2 </a:t>
            </a:r>
            <a:r>
              <a:rPr lang="fr-FR" dirty="0" err="1"/>
              <a:t>Kategorien</a:t>
            </a:r>
            <a:r>
              <a:rPr lang="fr-FR" dirty="0"/>
              <a:t> </a:t>
            </a:r>
            <a:r>
              <a:rPr lang="fr-FR" dirty="0" err="1"/>
              <a:t>aufgeteilt</a:t>
            </a:r>
            <a:r>
              <a:rPr lang="fr-FR" dirty="0"/>
              <a:t> </a:t>
            </a:r>
            <a:r>
              <a:rPr lang="fr-FR" dirty="0" err="1"/>
              <a:t>werden</a:t>
            </a:r>
            <a:r>
              <a:rPr lang="fr-FR" dirty="0"/>
              <a:t>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Weiter</a:t>
            </a:r>
            <a:endParaRPr lang="en-US" b="1" dirty="0"/>
          </a:p>
        </p:txBody>
      </p:sp>
      <p:grpSp>
        <p:nvGrpSpPr>
          <p:cNvPr id="28" name="Groupe 1"/>
          <p:cNvGrpSpPr/>
          <p:nvPr/>
        </p:nvGrpSpPr>
        <p:grpSpPr>
          <a:xfrm>
            <a:off x="762000" y="4333353"/>
            <a:ext cx="2941630" cy="887954"/>
            <a:chOff x="1752600" y="1368623"/>
            <a:chExt cx="6354150" cy="1828800"/>
          </a:xfrm>
        </p:grpSpPr>
        <p:sp>
          <p:nvSpPr>
            <p:cNvPr id="29" name="Cadre 8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Ellipse 9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isocèle 10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eur droit avec flèche 2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11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12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dre 15"/>
            <p:cNvSpPr/>
            <p:nvPr/>
          </p:nvSpPr>
          <p:spPr>
            <a:xfrm>
              <a:off x="7573349" y="2587822"/>
              <a:ext cx="533401" cy="5334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e 16"/>
            <p:cNvSpPr/>
            <p:nvPr/>
          </p:nvSpPr>
          <p:spPr>
            <a:xfrm>
              <a:off x="5896949" y="2587822"/>
              <a:ext cx="609600" cy="6096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17"/>
            <p:cNvSpPr/>
            <p:nvPr/>
          </p:nvSpPr>
          <p:spPr>
            <a:xfrm>
              <a:off x="6697051" y="1368623"/>
              <a:ext cx="685801" cy="5334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eur droit avec flèche 18"/>
            <p:cNvCxnSpPr/>
            <p:nvPr/>
          </p:nvCxnSpPr>
          <p:spPr>
            <a:xfrm flipH="1">
              <a:off x="63922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19"/>
            <p:cNvCxnSpPr/>
            <p:nvPr/>
          </p:nvCxnSpPr>
          <p:spPr>
            <a:xfrm flipH="1" flipV="1">
              <a:off x="74590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0"/>
            <p:cNvCxnSpPr/>
            <p:nvPr/>
          </p:nvCxnSpPr>
          <p:spPr>
            <a:xfrm>
              <a:off x="6849451" y="2854524"/>
              <a:ext cx="40005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22"/>
            <p:cNvSpPr txBox="1"/>
            <p:nvPr/>
          </p:nvSpPr>
          <p:spPr>
            <a:xfrm>
              <a:off x="4184025" y="2054424"/>
              <a:ext cx="1683524" cy="95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bg1"/>
                  </a:solidFill>
                </a:rPr>
                <a:t>oder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4309694"/>
            <a:ext cx="3983950" cy="838200"/>
            <a:chOff x="1615387" y="4495800"/>
            <a:chExt cx="6157013" cy="1295400"/>
          </a:xfrm>
        </p:grpSpPr>
        <p:sp>
          <p:nvSpPr>
            <p:cNvPr id="42" name="Explosion 2 41"/>
            <p:cNvSpPr/>
            <p:nvPr/>
          </p:nvSpPr>
          <p:spPr>
            <a:xfrm>
              <a:off x="1615387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6386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Ellipse 9"/>
            <p:cNvSpPr/>
            <p:nvPr/>
          </p:nvSpPr>
          <p:spPr>
            <a:xfrm>
              <a:off x="1843986" y="5486399"/>
              <a:ext cx="304801" cy="3048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xplosion 2 44"/>
            <p:cNvSpPr/>
            <p:nvPr/>
          </p:nvSpPr>
          <p:spPr>
            <a:xfrm>
              <a:off x="2529787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9107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444186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8251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riangle isocèle 10"/>
            <p:cNvSpPr/>
            <p:nvPr/>
          </p:nvSpPr>
          <p:spPr>
            <a:xfrm>
              <a:off x="3672787" y="5486399"/>
              <a:ext cx="380999" cy="3048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dre 8"/>
            <p:cNvSpPr/>
            <p:nvPr/>
          </p:nvSpPr>
          <p:spPr>
            <a:xfrm>
              <a:off x="2758386" y="5486399"/>
              <a:ext cx="304801" cy="3048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Explosion 2 50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2 53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Explosion 2 55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ZoneTexte 22"/>
            <p:cNvSpPr txBox="1"/>
            <p:nvPr/>
          </p:nvSpPr>
          <p:spPr>
            <a:xfrm>
              <a:off x="4341820" y="4953000"/>
              <a:ext cx="1204498" cy="713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bg1"/>
                  </a:solidFill>
                </a:rPr>
                <a:t>oder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4109282" y="4810276"/>
            <a:ext cx="5518" cy="90743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3045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 err="1"/>
              <a:t>Zuschauer</a:t>
            </a:r>
            <a:r>
              <a:rPr lang="fr-FR" sz="2000" dirty="0" err="1"/>
              <a:t>kategorie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Die </a:t>
            </a:r>
            <a:r>
              <a:rPr lang="fr-FR" b="1" dirty="0" err="1"/>
              <a:t>jetzige</a:t>
            </a:r>
            <a:r>
              <a:rPr lang="fr-FR" b="1" dirty="0"/>
              <a:t> Situation </a:t>
            </a:r>
            <a:r>
              <a:rPr lang="fr-FR" dirty="0" err="1"/>
              <a:t>sagt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die </a:t>
            </a:r>
            <a:r>
              <a:rPr lang="fr-FR" b="1" dirty="0" err="1"/>
              <a:t>nächste</a:t>
            </a:r>
            <a:r>
              <a:rPr lang="fr-FR" b="1" dirty="0"/>
              <a:t> Situation </a:t>
            </a:r>
            <a:r>
              <a:rPr lang="fr-FR" dirty="0" err="1"/>
              <a:t>vorher</a:t>
            </a:r>
            <a:r>
              <a:rPr lang="fr-FR" dirty="0"/>
              <a:t>.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4198592" y="32766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 err="1"/>
              <a:t>Aktions</a:t>
            </a:r>
            <a:r>
              <a:rPr lang="fr-FR" sz="2000" dirty="0" err="1"/>
              <a:t>kategorie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Deine</a:t>
            </a:r>
            <a:r>
              <a:rPr lang="fr-FR" dirty="0"/>
              <a:t> </a:t>
            </a:r>
            <a:r>
              <a:rPr lang="fr-FR" dirty="0" err="1"/>
              <a:t>Aktion</a:t>
            </a:r>
            <a:r>
              <a:rPr lang="fr-FR" dirty="0"/>
              <a:t> </a:t>
            </a:r>
            <a:r>
              <a:rPr lang="fr-FR" dirty="0" err="1"/>
              <a:t>sagt</a:t>
            </a:r>
            <a:r>
              <a:rPr lang="fr-FR" dirty="0"/>
              <a:t> die </a:t>
            </a:r>
          </a:p>
          <a:p>
            <a:pPr algn="ctr"/>
            <a:r>
              <a:rPr lang="fr-FR" b="1" dirty="0" err="1"/>
              <a:t>nächste</a:t>
            </a:r>
            <a:r>
              <a:rPr lang="fr-FR" b="1" dirty="0"/>
              <a:t> Situation </a:t>
            </a:r>
            <a:r>
              <a:rPr lang="fr-FR" dirty="0" err="1"/>
              <a:t>vorher</a:t>
            </a:r>
            <a:r>
              <a:rPr lang="en-US" b="1" dirty="0"/>
              <a:t>.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74243" y="5350048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/>
              <a:t>Beispiel</a:t>
            </a:r>
            <a:r>
              <a:rPr lang="fr-FR" i="1" dirty="0"/>
              <a:t>: </a:t>
            </a:r>
            <a:r>
              <a:rPr lang="fr-FR" dirty="0" err="1"/>
              <a:t>wenn</a:t>
            </a:r>
            <a:r>
              <a:rPr lang="fr-FR" dirty="0"/>
              <a:t> du </a:t>
            </a:r>
            <a:r>
              <a:rPr lang="fr-FR" dirty="0" err="1"/>
              <a:t>Dreiecke</a:t>
            </a:r>
            <a:endParaRPr lang="fr-FR" dirty="0"/>
          </a:p>
          <a:p>
            <a:pPr algn="r"/>
            <a:r>
              <a:rPr lang="fr-FR" dirty="0" err="1"/>
              <a:t>siehst</a:t>
            </a:r>
            <a:r>
              <a:rPr lang="fr-FR" dirty="0"/>
              <a:t>, </a:t>
            </a:r>
            <a:r>
              <a:rPr lang="fr-FR" dirty="0" err="1"/>
              <a:t>siehst</a:t>
            </a:r>
            <a:r>
              <a:rPr lang="fr-FR" dirty="0"/>
              <a:t> du </a:t>
            </a:r>
            <a:r>
              <a:rPr lang="fr-FR" dirty="0" err="1"/>
              <a:t>danach</a:t>
            </a:r>
            <a:r>
              <a:rPr lang="fr-FR" dirty="0"/>
              <a:t> </a:t>
            </a:r>
            <a:r>
              <a:rPr lang="fr-FR" dirty="0" err="1"/>
              <a:t>Quadrate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89761" y="5334000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Beispiel</a:t>
            </a:r>
            <a:r>
              <a:rPr lang="fr-FR" i="1" dirty="0"/>
              <a:t>: </a:t>
            </a:r>
            <a:r>
              <a:rPr lang="fr-FR" i="1" dirty="0" err="1"/>
              <a:t>wenn</a:t>
            </a:r>
            <a:r>
              <a:rPr lang="fr-FR" i="1" dirty="0"/>
              <a:t> du </a:t>
            </a:r>
            <a:r>
              <a:rPr lang="fr-FR" i="1" dirty="0" err="1"/>
              <a:t>gelb</a:t>
            </a:r>
            <a:r>
              <a:rPr lang="fr-FR" i="1" dirty="0"/>
              <a:t> </a:t>
            </a:r>
            <a:r>
              <a:rPr lang="fr-FR" i="1" dirty="0" err="1"/>
              <a:t>wählst</a:t>
            </a:r>
            <a:r>
              <a:rPr lang="fr-FR" i="1" dirty="0"/>
              <a:t>, </a:t>
            </a:r>
            <a:r>
              <a:rPr lang="fr-FR" i="1" dirty="0" err="1"/>
              <a:t>dann</a:t>
            </a:r>
            <a:r>
              <a:rPr lang="fr-FR" i="1" dirty="0"/>
              <a:t> </a:t>
            </a:r>
            <a:r>
              <a:rPr lang="fr-FR" i="1" dirty="0" err="1"/>
              <a:t>siehst</a:t>
            </a:r>
            <a:r>
              <a:rPr lang="fr-FR" i="1" dirty="0"/>
              <a:t> du </a:t>
            </a:r>
            <a:r>
              <a:rPr lang="fr-FR" i="1" dirty="0" err="1"/>
              <a:t>danach</a:t>
            </a:r>
            <a:r>
              <a:rPr lang="fr-FR" i="1" dirty="0"/>
              <a:t> </a:t>
            </a:r>
            <a:r>
              <a:rPr lang="fr-FR" i="1" dirty="0" err="1"/>
              <a:t>Quadrate</a:t>
            </a:r>
            <a:r>
              <a:rPr lang="fr-FR" i="1" dirty="0"/>
              <a:t>.</a:t>
            </a:r>
            <a:endParaRPr lang="en-US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Zurück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50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3/3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the main block,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figure out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 by </a:t>
            </a:r>
            <a:r>
              <a:rPr lang="fr-FR" sz="2000" dirty="0" err="1"/>
              <a:t>exploring</a:t>
            </a:r>
            <a:r>
              <a:rPr lang="fr-FR" sz="2000" dirty="0"/>
              <a:t> the </a:t>
            </a:r>
            <a:r>
              <a:rPr lang="fr-FR" sz="2000" dirty="0" err="1"/>
              <a:t>environment</a:t>
            </a:r>
            <a:r>
              <a:rPr lang="fr-FR" sz="2000" dirty="0"/>
              <a:t>.  </a:t>
            </a:r>
            <a:r>
              <a:rPr lang="fr-FR" sz="2000" dirty="0" err="1"/>
              <a:t>Sometimes</a:t>
            </a:r>
            <a:r>
              <a:rPr lang="fr-FR" sz="2000" dirty="0"/>
              <a:t>, the active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change </a:t>
            </a:r>
            <a:r>
              <a:rPr lang="fr-FR" sz="2000" dirty="0" err="1"/>
              <a:t>without</a:t>
            </a:r>
            <a:r>
              <a:rPr lang="fr-FR" sz="2000" dirty="0"/>
              <a:t> warning </a:t>
            </a:r>
            <a:r>
              <a:rPr lang="fr-FR" sz="2000" dirty="0" err="1"/>
              <a:t>you</a:t>
            </a:r>
            <a:r>
              <a:rPr lang="fr-FR" sz="2000" dirty="0"/>
              <a:t>. You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then</a:t>
            </a:r>
            <a:r>
              <a:rPr lang="fr-FR" sz="2000" dirty="0"/>
              <a:t> have to </a:t>
            </a:r>
            <a:r>
              <a:rPr lang="fr-FR" sz="2000" dirty="0" err="1"/>
              <a:t>detect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changed</a:t>
            </a:r>
            <a:r>
              <a:rPr lang="fr-FR" sz="2000" dirty="0"/>
              <a:t> an </a:t>
            </a:r>
            <a:r>
              <a:rPr lang="fr-FR" sz="2000" dirty="0" err="1"/>
              <a:t>learn</a:t>
            </a:r>
            <a:r>
              <a:rPr lang="fr-FR" sz="2000" dirty="0"/>
              <a:t> the new </a:t>
            </a:r>
            <a:r>
              <a:rPr lang="fr-FR" sz="2000" dirty="0" err="1"/>
              <a:t>rule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assess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ability</a:t>
            </a:r>
            <a:r>
              <a:rPr lang="fr-FR" sz="2000" dirty="0"/>
              <a:t> to </a:t>
            </a:r>
            <a:r>
              <a:rPr lang="fr-FR" sz="2000" dirty="0" err="1"/>
              <a:t>learn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asked</a:t>
            </a:r>
            <a:r>
              <a:rPr lang="fr-FR" sz="2000" dirty="0"/>
              <a:t>, </a:t>
            </a:r>
            <a:r>
              <a:rPr lang="fr-FR" sz="2000" dirty="0" err="1"/>
              <a:t>each</a:t>
            </a:r>
            <a:r>
              <a:rPr lang="fr-FR" sz="2000" dirty="0"/>
              <a:t> 7 trials, to </a:t>
            </a:r>
            <a:r>
              <a:rPr lang="fr-FR" sz="2000" dirty="0" err="1"/>
              <a:t>predict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the </a:t>
            </a:r>
            <a:r>
              <a:rPr lang="fr-FR" sz="2000" dirty="0" err="1"/>
              <a:t>next</a:t>
            </a:r>
            <a:r>
              <a:rPr lang="fr-FR" sz="2000" dirty="0"/>
              <a:t> state 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made a </a:t>
            </a:r>
            <a:r>
              <a:rPr lang="fr-FR" sz="2000" dirty="0" err="1"/>
              <a:t>given</a:t>
            </a:r>
            <a:r>
              <a:rPr lang="fr-FR" sz="2000" dirty="0"/>
              <a:t> </a:t>
            </a:r>
            <a:r>
              <a:rPr lang="fr-FR" sz="2000" dirty="0" err="1"/>
              <a:t>choice</a:t>
            </a:r>
            <a:r>
              <a:rPr lang="fr-FR" sz="2000" dirty="0"/>
              <a:t> (</a:t>
            </a:r>
            <a:r>
              <a:rPr lang="fr-FR" sz="2000" dirty="0" err="1"/>
              <a:t>e.g</a:t>
            </a:r>
            <a:r>
              <a:rPr lang="fr-FR" sz="2000" dirty="0"/>
              <a:t> </a:t>
            </a:r>
            <a:r>
              <a:rPr lang="fr-FR" sz="2000" dirty="0" err="1"/>
              <a:t>yellow</a:t>
            </a:r>
            <a:r>
              <a:rPr lang="fr-FR" sz="2000" dirty="0"/>
              <a:t>) in a </a:t>
            </a:r>
            <a:r>
              <a:rPr lang="fr-FR" sz="2000" dirty="0" err="1"/>
              <a:t>given</a:t>
            </a:r>
            <a:r>
              <a:rPr lang="fr-FR" sz="2000" dirty="0"/>
              <a:t> state (</a:t>
            </a:r>
            <a:r>
              <a:rPr lang="fr-FR" sz="2000" dirty="0" err="1"/>
              <a:t>e.g</a:t>
            </a:r>
            <a:r>
              <a:rPr lang="fr-FR" sz="2000" dirty="0"/>
              <a:t> </a:t>
            </a:r>
            <a:r>
              <a:rPr lang="fr-FR" sz="2000" dirty="0" err="1"/>
              <a:t>circle</a:t>
            </a:r>
            <a:r>
              <a:rPr lang="fr-FR" sz="20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For </a:t>
            </a:r>
            <a:r>
              <a:rPr lang="fr-FR" sz="2000" dirty="0" err="1"/>
              <a:t>now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trained</a:t>
            </a:r>
            <a:r>
              <a:rPr lang="fr-FR" sz="2000" dirty="0"/>
              <a:t> on </a:t>
            </a:r>
            <a:r>
              <a:rPr lang="fr-FR" sz="2000" dirty="0" err="1"/>
              <a:t>each</a:t>
            </a:r>
            <a:r>
              <a:rPr lang="fr-FR" sz="2000" dirty="0"/>
              <a:t> of the 4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rules</a:t>
            </a:r>
            <a:r>
              <a:rPr lang="fr-FR" sz="2000" dirty="0"/>
              <a:t>. In </a:t>
            </a:r>
            <a:r>
              <a:rPr lang="fr-FR" sz="2000" dirty="0" err="1"/>
              <a:t>this</a:t>
            </a:r>
            <a:r>
              <a:rPr lang="fr-FR" sz="2000" dirty="0"/>
              <a:t> part, the computer </a:t>
            </a:r>
            <a:r>
              <a:rPr lang="fr-FR" sz="2000" dirty="0" err="1"/>
              <a:t>will</a:t>
            </a:r>
            <a:r>
              <a:rPr lang="fr-FR" sz="2000" dirty="0"/>
              <a:t> tell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explicitly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active,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simply</a:t>
            </a:r>
            <a:r>
              <a:rPr lang="fr-FR" sz="2000" dirty="0"/>
              <a:t> have to </a:t>
            </a:r>
            <a:r>
              <a:rPr lang="fr-FR" sz="2000" dirty="0" err="1"/>
              <a:t>feel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happens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err="1"/>
              <a:t>Please</a:t>
            </a:r>
            <a:r>
              <a:rPr lang="fr-FR" sz="2000" dirty="0"/>
              <a:t> </a:t>
            </a:r>
            <a:r>
              <a:rPr lang="fr-FR" sz="2000" dirty="0" err="1"/>
              <a:t>proceed</a:t>
            </a:r>
            <a:r>
              <a:rPr lang="fr-FR" sz="2000" dirty="0"/>
              <a:t> to the training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are </a:t>
            </a:r>
            <a:r>
              <a:rPr lang="fr-FR" sz="2000" dirty="0" err="1"/>
              <a:t>ready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477000" y="6212274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Proceed</a:t>
            </a:r>
            <a:r>
              <a:rPr lang="fr-FR" b="1" dirty="0"/>
              <a:t> to training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82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</TotalTime>
  <Words>911</Words>
  <Application>Microsoft Office PowerPoint</Application>
  <PresentationFormat>Affichage à l'écran (4:3)</PresentationFormat>
  <Paragraphs>222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688</cp:revision>
  <dcterms:created xsi:type="dcterms:W3CDTF">2015-07-29T16:03:10Z</dcterms:created>
  <dcterms:modified xsi:type="dcterms:W3CDTF">2017-04-26T16:41:48Z</dcterms:modified>
</cp:coreProperties>
</file>