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324" r:id="rId2"/>
    <p:sldId id="325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320EB223-2C20-416C-B809-BB0FFB521195}">
          <p14:sldIdLst/>
        </p14:section>
        <p14:section name="Section sans titre" id="{5DB7BE16-9445-4E0C-9640-4EC368887D2E}">
          <p14:sldIdLst>
            <p14:sldId id="324"/>
            <p14:sldId id="32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B4B4"/>
    <a:srgbClr val="E250E2"/>
    <a:srgbClr val="EDC659"/>
    <a:srgbClr val="323232"/>
    <a:srgbClr val="CE57DB"/>
    <a:srgbClr val="47B6C5"/>
    <a:srgbClr val="4BC1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74" autoAdjust="0"/>
    <p:restoredTop sz="94713" autoAdjust="0"/>
  </p:normalViewPr>
  <p:slideViewPr>
    <p:cSldViewPr>
      <p:cViewPr varScale="1">
        <p:scale>
          <a:sx n="84" d="100"/>
          <a:sy n="84" d="100"/>
        </p:scale>
        <p:origin x="917" y="77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40BE5-0493-4C5B-942F-1D4BA9880340}" type="datetimeFigureOut">
              <a:rPr lang="en-US" smtClean="0"/>
              <a:pPr/>
              <a:t>4/26/2017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EB19CA-AB51-4A05-A9FD-C255640A5DC6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646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F92F6-8C38-4FD2-A7FB-FEAC3C37ACDB}" type="datetimeFigureOut">
              <a:rPr lang="en-US" smtClean="0"/>
              <a:pPr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B9A82-2F5D-42F2-8307-83AD905C90FD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F92F6-8C38-4FD2-A7FB-FEAC3C37ACDB}" type="datetimeFigureOut">
              <a:rPr lang="en-US" smtClean="0"/>
              <a:pPr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B9A82-2F5D-42F2-8307-83AD905C90FD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F92F6-8C38-4FD2-A7FB-FEAC3C37ACDB}" type="datetimeFigureOut">
              <a:rPr lang="en-US" smtClean="0"/>
              <a:pPr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B9A82-2F5D-42F2-8307-83AD905C90FD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F92F6-8C38-4FD2-A7FB-FEAC3C37ACDB}" type="datetimeFigureOut">
              <a:rPr lang="en-US" smtClean="0"/>
              <a:pPr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B9A82-2F5D-42F2-8307-83AD905C90FD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F92F6-8C38-4FD2-A7FB-FEAC3C37ACDB}" type="datetimeFigureOut">
              <a:rPr lang="en-US" smtClean="0"/>
              <a:pPr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B9A82-2F5D-42F2-8307-83AD905C90FD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F92F6-8C38-4FD2-A7FB-FEAC3C37ACDB}" type="datetimeFigureOut">
              <a:rPr lang="en-US" smtClean="0"/>
              <a:pPr/>
              <a:t>4/26/2017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B9A82-2F5D-42F2-8307-83AD905C90FD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F92F6-8C38-4FD2-A7FB-FEAC3C37ACDB}" type="datetimeFigureOut">
              <a:rPr lang="en-US" smtClean="0"/>
              <a:pPr/>
              <a:t>4/26/2017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B9A82-2F5D-42F2-8307-83AD905C90FD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F92F6-8C38-4FD2-A7FB-FEAC3C37ACDB}" type="datetimeFigureOut">
              <a:rPr lang="en-US" smtClean="0"/>
              <a:pPr/>
              <a:t>4/26/2017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B9A82-2F5D-42F2-8307-83AD905C90FD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F92F6-8C38-4FD2-A7FB-FEAC3C37ACDB}" type="datetimeFigureOut">
              <a:rPr lang="en-US" smtClean="0"/>
              <a:pPr/>
              <a:t>4/26/2017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B9A82-2F5D-42F2-8307-83AD905C90FD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F92F6-8C38-4FD2-A7FB-FEAC3C37ACDB}" type="datetimeFigureOut">
              <a:rPr lang="en-US" smtClean="0"/>
              <a:pPr/>
              <a:t>4/26/2017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B9A82-2F5D-42F2-8307-83AD905C90FD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F92F6-8C38-4FD2-A7FB-FEAC3C37ACDB}" type="datetimeFigureOut">
              <a:rPr lang="en-US" smtClean="0"/>
              <a:pPr/>
              <a:t>4/26/2017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B9A82-2F5D-42F2-8307-83AD905C90FD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2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CF92F6-8C38-4FD2-A7FB-FEAC3C37ACDB}" type="datetimeFigureOut">
              <a:rPr lang="en-US" smtClean="0"/>
              <a:pPr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B9A82-2F5D-42F2-8307-83AD905C90FD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4B4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flipH="1">
            <a:off x="8534400" y="6146638"/>
            <a:ext cx="457200" cy="500605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6608976" y="6212274"/>
            <a:ext cx="1849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/>
              <a:t>Weiter zum block</a:t>
            </a:r>
            <a:endParaRPr lang="en-US" b="1" dirty="0"/>
          </a:p>
        </p:txBody>
      </p:sp>
      <p:grpSp>
        <p:nvGrpSpPr>
          <p:cNvPr id="14" name="Groupe 13"/>
          <p:cNvGrpSpPr/>
          <p:nvPr/>
        </p:nvGrpSpPr>
        <p:grpSpPr>
          <a:xfrm>
            <a:off x="990600" y="609600"/>
            <a:ext cx="6954794" cy="4921448"/>
            <a:chOff x="457200" y="-44648"/>
            <a:chExt cx="8458200" cy="5835848"/>
          </a:xfrm>
        </p:grpSpPr>
        <p:sp>
          <p:nvSpPr>
            <p:cNvPr id="5" name="TextBox 4"/>
            <p:cNvSpPr txBox="1"/>
            <p:nvPr/>
          </p:nvSpPr>
          <p:spPr>
            <a:xfrm>
              <a:off x="457200" y="-44648"/>
              <a:ext cx="8458200" cy="43795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fr-FR" sz="1400" u="sng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fr-FR" sz="2000" b="1" smtClean="0"/>
                <a:t>Zuschauer</a:t>
              </a:r>
              <a:r>
                <a:rPr lang="fr-FR" sz="2000" smtClean="0"/>
                <a:t>kategorie</a:t>
              </a:r>
            </a:p>
            <a:p>
              <a:pPr algn="ctr"/>
              <a:endParaRPr lang="fr-FR" sz="2000" smtClean="0"/>
            </a:p>
            <a:p>
              <a:pPr algn="ctr"/>
              <a:r>
                <a:rPr lang="fr-FR" sz="1600"/>
                <a:t>Die </a:t>
              </a:r>
              <a:r>
                <a:rPr lang="fr-FR" sz="1600" b="1"/>
                <a:t>jetzige Situation </a:t>
              </a:r>
              <a:r>
                <a:rPr lang="fr-FR" sz="1600"/>
                <a:t>sagt </a:t>
              </a:r>
              <a:r>
                <a:rPr lang="fr-FR" sz="1600" smtClean="0"/>
                <a:t>die </a:t>
              </a:r>
              <a:r>
                <a:rPr lang="fr-FR" sz="1600" b="1"/>
                <a:t>nächste Situation </a:t>
              </a:r>
              <a:r>
                <a:rPr lang="fr-FR" sz="1600"/>
                <a:t>vorher.</a:t>
              </a:r>
              <a:endParaRPr lang="en-US" sz="1600" b="1"/>
            </a:p>
            <a:p>
              <a:pPr algn="ctr"/>
              <a:endParaRPr lang="fr-FR" sz="1600" dirty="0"/>
            </a:p>
            <a:p>
              <a:pPr algn="ctr"/>
              <a:endParaRPr lang="fr-FR" sz="1600" dirty="0" smtClean="0"/>
            </a:p>
            <a:p>
              <a:pPr algn="ctr"/>
              <a:endParaRPr lang="fr-FR" sz="1600" dirty="0"/>
            </a:p>
            <a:p>
              <a:pPr algn="ctr"/>
              <a:endParaRPr lang="fr-FR" sz="1600" dirty="0" smtClean="0"/>
            </a:p>
            <a:p>
              <a:pPr algn="ctr"/>
              <a:endParaRPr lang="fr-FR" sz="1600" dirty="0"/>
            </a:p>
            <a:p>
              <a:endParaRPr lang="fr-FR" sz="1600" dirty="0"/>
            </a:p>
            <a:p>
              <a:endParaRPr lang="fr-FR" sz="1600" dirty="0" smtClean="0"/>
            </a:p>
            <a:p>
              <a:pPr algn="ctr"/>
              <a:r>
                <a:rPr lang="fr-FR" sz="2000" b="1"/>
                <a:t>Aktions</a:t>
              </a:r>
              <a:r>
                <a:rPr lang="fr-FR" sz="2000"/>
                <a:t>kategorie</a:t>
              </a:r>
              <a:br>
                <a:rPr lang="fr-FR" sz="2000"/>
              </a:br>
              <a:endParaRPr lang="fr-FR" sz="1600" dirty="0"/>
            </a:p>
            <a:p>
              <a:pPr algn="ctr"/>
              <a:r>
                <a:rPr lang="fr-FR" sz="1600"/>
                <a:t>Deine Aktion sagt </a:t>
              </a:r>
              <a:r>
                <a:rPr lang="fr-FR" sz="1600"/>
                <a:t>die </a:t>
              </a:r>
              <a:r>
                <a:rPr lang="fr-FR" sz="1600" b="1" smtClean="0"/>
                <a:t>nächste </a:t>
              </a:r>
              <a:r>
                <a:rPr lang="fr-FR" sz="1600" b="1"/>
                <a:t>Situation </a:t>
              </a:r>
              <a:r>
                <a:rPr lang="fr-FR" sz="1600"/>
                <a:t>vorher</a:t>
              </a:r>
              <a:r>
                <a:rPr lang="en-US" sz="1600" b="1"/>
                <a:t>.</a:t>
              </a:r>
              <a:endParaRPr lang="fr-FR" sz="1600" dirty="0"/>
            </a:p>
          </p:txBody>
        </p:sp>
        <p:grpSp>
          <p:nvGrpSpPr>
            <p:cNvPr id="2" name="Groupe 1"/>
            <p:cNvGrpSpPr/>
            <p:nvPr/>
          </p:nvGrpSpPr>
          <p:grpSpPr>
            <a:xfrm>
              <a:off x="2296886" y="1447800"/>
              <a:ext cx="4572000" cy="1524000"/>
              <a:chOff x="1752600" y="1368623"/>
              <a:chExt cx="5715000" cy="1828800"/>
            </a:xfrm>
          </p:grpSpPr>
          <p:sp>
            <p:nvSpPr>
              <p:cNvPr id="9" name="Cadre 8"/>
              <p:cNvSpPr/>
              <p:nvPr/>
            </p:nvSpPr>
            <p:spPr>
              <a:xfrm>
                <a:off x="3429000" y="2587823"/>
                <a:ext cx="533400" cy="533400"/>
              </a:xfrm>
              <a:prstGeom prst="frame">
                <a:avLst>
                  <a:gd name="adj1" fmla="val 2215"/>
                </a:avLst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Ellipse 9"/>
              <p:cNvSpPr/>
              <p:nvPr/>
            </p:nvSpPr>
            <p:spPr>
              <a:xfrm>
                <a:off x="1752600" y="2587823"/>
                <a:ext cx="609600" cy="609600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1" name="Triangle isocèle 10"/>
              <p:cNvSpPr/>
              <p:nvPr/>
            </p:nvSpPr>
            <p:spPr>
              <a:xfrm>
                <a:off x="2552700" y="1368623"/>
                <a:ext cx="685800" cy="533400"/>
              </a:xfrm>
              <a:prstGeom prst="triangl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cxnSp>
            <p:nvCxnSpPr>
              <p:cNvPr id="3" name="Connecteur droit avec flèche 2"/>
              <p:cNvCxnSpPr/>
              <p:nvPr/>
            </p:nvCxnSpPr>
            <p:spPr>
              <a:xfrm flipV="1">
                <a:off x="2247900" y="2054423"/>
                <a:ext cx="228600" cy="381000"/>
              </a:xfrm>
              <a:prstGeom prst="straightConnector1">
                <a:avLst/>
              </a:prstGeom>
              <a:ln w="5715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necteur droit avec flèche 11"/>
              <p:cNvCxnSpPr/>
              <p:nvPr/>
            </p:nvCxnSpPr>
            <p:spPr>
              <a:xfrm>
                <a:off x="3314700" y="2054423"/>
                <a:ext cx="228600" cy="381000"/>
              </a:xfrm>
              <a:prstGeom prst="straightConnector1">
                <a:avLst/>
              </a:prstGeom>
              <a:ln w="5715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necteur droit avec flèche 12"/>
              <p:cNvCxnSpPr/>
              <p:nvPr/>
            </p:nvCxnSpPr>
            <p:spPr>
              <a:xfrm flipH="1">
                <a:off x="2705100" y="2854523"/>
                <a:ext cx="400050" cy="0"/>
              </a:xfrm>
              <a:prstGeom prst="straightConnector1">
                <a:avLst/>
              </a:prstGeom>
              <a:ln w="5715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Cadre 15"/>
              <p:cNvSpPr/>
              <p:nvPr/>
            </p:nvSpPr>
            <p:spPr>
              <a:xfrm>
                <a:off x="6934200" y="2587823"/>
                <a:ext cx="533400" cy="533400"/>
              </a:xfrm>
              <a:prstGeom prst="frame">
                <a:avLst>
                  <a:gd name="adj1" fmla="val 2215"/>
                </a:avLst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Ellipse 16"/>
              <p:cNvSpPr/>
              <p:nvPr/>
            </p:nvSpPr>
            <p:spPr>
              <a:xfrm>
                <a:off x="5257800" y="2587823"/>
                <a:ext cx="609600" cy="609600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8" name="Triangle isocèle 17"/>
              <p:cNvSpPr/>
              <p:nvPr/>
            </p:nvSpPr>
            <p:spPr>
              <a:xfrm>
                <a:off x="6057900" y="1368623"/>
                <a:ext cx="685800" cy="533400"/>
              </a:xfrm>
              <a:prstGeom prst="triangl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cxnSp>
            <p:nvCxnSpPr>
              <p:cNvPr id="19" name="Connecteur droit avec flèche 18"/>
              <p:cNvCxnSpPr/>
              <p:nvPr/>
            </p:nvCxnSpPr>
            <p:spPr>
              <a:xfrm flipH="1">
                <a:off x="5753100" y="2054423"/>
                <a:ext cx="228600" cy="381000"/>
              </a:xfrm>
              <a:prstGeom prst="straightConnector1">
                <a:avLst/>
              </a:prstGeom>
              <a:ln w="5715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necteur droit avec flèche 19"/>
              <p:cNvCxnSpPr/>
              <p:nvPr/>
            </p:nvCxnSpPr>
            <p:spPr>
              <a:xfrm flipH="1" flipV="1">
                <a:off x="6819900" y="2054423"/>
                <a:ext cx="228600" cy="381000"/>
              </a:xfrm>
              <a:prstGeom prst="straightConnector1">
                <a:avLst/>
              </a:prstGeom>
              <a:ln w="5715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onnecteur droit avec flèche 20"/>
              <p:cNvCxnSpPr/>
              <p:nvPr/>
            </p:nvCxnSpPr>
            <p:spPr>
              <a:xfrm>
                <a:off x="6210300" y="2854523"/>
                <a:ext cx="400050" cy="0"/>
              </a:xfrm>
              <a:prstGeom prst="straightConnector1">
                <a:avLst/>
              </a:prstGeom>
              <a:ln w="5715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ZoneTexte 22"/>
              <p:cNvSpPr txBox="1"/>
              <p:nvPr/>
            </p:nvSpPr>
            <p:spPr>
              <a:xfrm>
                <a:off x="4391628" y="2054422"/>
                <a:ext cx="487313" cy="4431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b="1" dirty="0" smtClean="0"/>
                  <a:t>or</a:t>
                </a:r>
                <a:endParaRPr lang="en-US" b="1" dirty="0"/>
              </a:p>
            </p:txBody>
          </p:sp>
        </p:grpSp>
        <p:sp>
          <p:nvSpPr>
            <p:cNvPr id="25" name="Explosion 2 24"/>
            <p:cNvSpPr/>
            <p:nvPr/>
          </p:nvSpPr>
          <p:spPr>
            <a:xfrm>
              <a:off x="1371600" y="4495800"/>
              <a:ext cx="685800" cy="533400"/>
            </a:xfrm>
            <a:prstGeom prst="irregularSeal2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>
              <a:off x="1752600" y="5029200"/>
              <a:ext cx="0" cy="304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32" name="Ellipse 9"/>
            <p:cNvSpPr/>
            <p:nvPr/>
          </p:nvSpPr>
          <p:spPr>
            <a:xfrm>
              <a:off x="1600200" y="5486400"/>
              <a:ext cx="304800" cy="304800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4" name="Explosion 2 33"/>
            <p:cNvSpPr/>
            <p:nvPr/>
          </p:nvSpPr>
          <p:spPr>
            <a:xfrm>
              <a:off x="2286000" y="4495800"/>
              <a:ext cx="685800" cy="533400"/>
            </a:xfrm>
            <a:prstGeom prst="irregularSeal2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>
              <a:off x="2667000" y="5029200"/>
              <a:ext cx="0" cy="304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37" name="Explosion 2 36"/>
            <p:cNvSpPr/>
            <p:nvPr/>
          </p:nvSpPr>
          <p:spPr>
            <a:xfrm>
              <a:off x="3200400" y="4495800"/>
              <a:ext cx="685800" cy="533400"/>
            </a:xfrm>
            <a:prstGeom prst="irregularSeal2">
              <a:avLst/>
            </a:prstGeom>
            <a:solidFill>
              <a:srgbClr val="E250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>
              <a:off x="3581400" y="5029200"/>
              <a:ext cx="0" cy="304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40" name="Triangle isocèle 10"/>
            <p:cNvSpPr/>
            <p:nvPr/>
          </p:nvSpPr>
          <p:spPr>
            <a:xfrm>
              <a:off x="3429000" y="5486400"/>
              <a:ext cx="381000" cy="304800"/>
            </a:xfrm>
            <a:prstGeom prst="triangl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3" name="Cadre 8"/>
            <p:cNvSpPr/>
            <p:nvPr/>
          </p:nvSpPr>
          <p:spPr>
            <a:xfrm>
              <a:off x="2514600" y="5486400"/>
              <a:ext cx="304800" cy="304800"/>
            </a:xfrm>
            <a:prstGeom prst="frame">
              <a:avLst>
                <a:gd name="adj1" fmla="val 2215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44" name="Explosion 2 43"/>
            <p:cNvSpPr/>
            <p:nvPr/>
          </p:nvSpPr>
          <p:spPr>
            <a:xfrm>
              <a:off x="5257800" y="4495800"/>
              <a:ext cx="685800" cy="533400"/>
            </a:xfrm>
            <a:prstGeom prst="irregularSeal2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45" name="Straight Arrow Connector 44"/>
            <p:cNvCxnSpPr/>
            <p:nvPr/>
          </p:nvCxnSpPr>
          <p:spPr>
            <a:xfrm>
              <a:off x="5638800" y="5029200"/>
              <a:ext cx="0" cy="304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46" name="Ellipse 9"/>
            <p:cNvSpPr/>
            <p:nvPr/>
          </p:nvSpPr>
          <p:spPr>
            <a:xfrm>
              <a:off x="7315200" y="5486400"/>
              <a:ext cx="304800" cy="304800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7" name="Explosion 2 46"/>
            <p:cNvSpPr/>
            <p:nvPr/>
          </p:nvSpPr>
          <p:spPr>
            <a:xfrm>
              <a:off x="6172200" y="4495800"/>
              <a:ext cx="685800" cy="533400"/>
            </a:xfrm>
            <a:prstGeom prst="irregularSeal2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>
              <a:off x="6553200" y="5029200"/>
              <a:ext cx="0" cy="304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49" name="Explosion 2 48"/>
            <p:cNvSpPr/>
            <p:nvPr/>
          </p:nvSpPr>
          <p:spPr>
            <a:xfrm>
              <a:off x="7086600" y="4495800"/>
              <a:ext cx="685800" cy="533400"/>
            </a:xfrm>
            <a:prstGeom prst="irregularSeal2">
              <a:avLst/>
            </a:prstGeom>
            <a:solidFill>
              <a:srgbClr val="E250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>
              <a:off x="7467600" y="5029200"/>
              <a:ext cx="0" cy="304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51" name="Triangle isocèle 10"/>
            <p:cNvSpPr/>
            <p:nvPr/>
          </p:nvSpPr>
          <p:spPr>
            <a:xfrm>
              <a:off x="6400800" y="5486400"/>
              <a:ext cx="381000" cy="304800"/>
            </a:xfrm>
            <a:prstGeom prst="triangl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2" name="Cadre 8"/>
            <p:cNvSpPr/>
            <p:nvPr/>
          </p:nvSpPr>
          <p:spPr>
            <a:xfrm>
              <a:off x="5486400" y="5486400"/>
              <a:ext cx="304800" cy="304800"/>
            </a:xfrm>
            <a:prstGeom prst="frame">
              <a:avLst>
                <a:gd name="adj1" fmla="val 2215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53" name="ZoneTexte 22"/>
            <p:cNvSpPr txBox="1"/>
            <p:nvPr/>
          </p:nvSpPr>
          <p:spPr>
            <a:xfrm>
              <a:off x="4341820" y="4953000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 smtClean="0"/>
                <a:t>or</a:t>
              </a:r>
              <a:endParaRPr lang="en-US" b="1" dirty="0"/>
            </a:p>
          </p:txBody>
        </p:sp>
      </p:grpSp>
      <p:sp>
        <p:nvSpPr>
          <p:cNvPr id="15" name="ZoneTexte 14"/>
          <p:cNvSpPr txBox="1"/>
          <p:nvPr/>
        </p:nvSpPr>
        <p:spPr>
          <a:xfrm>
            <a:off x="3710197" y="76200"/>
            <a:ext cx="15031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000" smtClean="0"/>
              <a:t>NEUE BLOCK</a:t>
            </a:r>
            <a:endParaRPr lang="en-US" sz="2000"/>
          </a:p>
        </p:txBody>
      </p:sp>
      <p:sp>
        <p:nvSpPr>
          <p:cNvPr id="42" name="ZoneTexte 41"/>
          <p:cNvSpPr txBox="1"/>
          <p:nvPr/>
        </p:nvSpPr>
        <p:spPr>
          <a:xfrm>
            <a:off x="388721" y="5916611"/>
            <a:ext cx="41588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/>
              <a:t>In diesem Teil wird der Computer </a:t>
            </a:r>
            <a:r>
              <a:rPr lang="fr-FR" sz="2000"/>
              <a:t>die </a:t>
            </a:r>
            <a:endParaRPr lang="fr-FR" sz="2000" smtClean="0"/>
          </a:p>
          <a:p>
            <a:r>
              <a:rPr lang="fr-FR" sz="2000" smtClean="0"/>
              <a:t>Regel </a:t>
            </a:r>
            <a:r>
              <a:rPr lang="fr-FR" sz="2000"/>
              <a:t>ändern, ohne dich zu warnen.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760334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4B4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flipH="1">
            <a:off x="8534400" y="6146638"/>
            <a:ext cx="457200" cy="500605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7307036" y="6212274"/>
            <a:ext cx="1209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smtClean="0"/>
              <a:t>Start block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990600" y="609600"/>
            <a:ext cx="6954794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1400" u="sng" dirty="0" smtClean="0">
              <a:solidFill>
                <a:schemeClr val="bg1"/>
              </a:solidFill>
            </a:endParaRPr>
          </a:p>
          <a:p>
            <a:pPr algn="ctr"/>
            <a:r>
              <a:rPr lang="fr-FR" sz="2000" smtClean="0"/>
              <a:t>«</a:t>
            </a:r>
            <a:r>
              <a:rPr lang="fr-FR" sz="2000" dirty="0" smtClean="0"/>
              <a:t> </a:t>
            </a:r>
            <a:r>
              <a:rPr lang="fr-FR" sz="2000" b="1" dirty="0" err="1" smtClean="0"/>
              <a:t>spectator</a:t>
            </a:r>
            <a:r>
              <a:rPr lang="fr-FR" sz="2000" b="1" dirty="0" smtClean="0"/>
              <a:t> » </a:t>
            </a:r>
            <a:r>
              <a:rPr lang="fr-FR" sz="2000" b="1" dirty="0" err="1" smtClean="0"/>
              <a:t>rules</a:t>
            </a:r>
            <a:endParaRPr lang="fr-FR" sz="2000" dirty="0" smtClean="0"/>
          </a:p>
          <a:p>
            <a:pPr algn="ctr"/>
            <a:r>
              <a:rPr lang="fr-FR" sz="1600"/>
              <a:t/>
            </a:r>
            <a:br>
              <a:rPr lang="fr-FR" sz="1600"/>
            </a:br>
            <a:r>
              <a:rPr lang="fr-FR" sz="1600" smtClean="0"/>
              <a:t>(the </a:t>
            </a:r>
            <a:r>
              <a:rPr lang="fr-FR" sz="1600" b="1" err="1" smtClean="0"/>
              <a:t>current</a:t>
            </a:r>
            <a:r>
              <a:rPr lang="fr-FR" sz="1600" b="1" smtClean="0"/>
              <a:t> color </a:t>
            </a:r>
            <a:r>
              <a:rPr lang="fr-FR" sz="1600" smtClean="0"/>
              <a:t>predicts </a:t>
            </a:r>
            <a:r>
              <a:rPr lang="fr-FR" sz="1600" dirty="0" smtClean="0"/>
              <a:t>the </a:t>
            </a:r>
            <a:r>
              <a:rPr lang="fr-FR" sz="1600" err="1" smtClean="0"/>
              <a:t>next</a:t>
            </a:r>
            <a:r>
              <a:rPr lang="fr-FR" sz="1600" smtClean="0"/>
              <a:t> color )</a:t>
            </a:r>
            <a:endParaRPr lang="fr-FR" sz="1600" dirty="0" smtClean="0"/>
          </a:p>
          <a:p>
            <a:pPr algn="ctr"/>
            <a:endParaRPr lang="fr-FR" sz="1600" dirty="0"/>
          </a:p>
          <a:p>
            <a:pPr algn="ctr"/>
            <a:endParaRPr lang="fr-FR" sz="1600" dirty="0" smtClean="0"/>
          </a:p>
          <a:p>
            <a:pPr algn="ctr"/>
            <a:endParaRPr lang="fr-FR" sz="1600" dirty="0"/>
          </a:p>
          <a:p>
            <a:pPr algn="ctr"/>
            <a:endParaRPr lang="fr-FR" sz="1600" dirty="0" smtClean="0"/>
          </a:p>
          <a:p>
            <a:pPr algn="ctr"/>
            <a:endParaRPr lang="fr-FR" sz="1600" dirty="0"/>
          </a:p>
          <a:p>
            <a:endParaRPr lang="fr-FR" sz="1600" dirty="0"/>
          </a:p>
          <a:p>
            <a:endParaRPr lang="fr-FR" sz="1600" dirty="0" smtClean="0"/>
          </a:p>
          <a:p>
            <a:pPr algn="ctr"/>
            <a:r>
              <a:rPr lang="fr-FR" sz="2000" smtClean="0"/>
              <a:t>«</a:t>
            </a:r>
            <a:r>
              <a:rPr lang="fr-FR" sz="2000" dirty="0" smtClean="0"/>
              <a:t> </a:t>
            </a:r>
            <a:r>
              <a:rPr lang="fr-FR" sz="2000" b="1" dirty="0" err="1" smtClean="0"/>
              <a:t>actor</a:t>
            </a:r>
            <a:r>
              <a:rPr lang="fr-FR" sz="2000" b="1" dirty="0" smtClean="0"/>
              <a:t> » </a:t>
            </a:r>
            <a:r>
              <a:rPr lang="fr-FR" sz="2000" b="1" dirty="0" err="1" smtClean="0"/>
              <a:t>rules</a:t>
            </a:r>
            <a:endParaRPr lang="fr-FR" sz="2000" dirty="0" smtClean="0"/>
          </a:p>
          <a:p>
            <a:pPr algn="ctr"/>
            <a:endParaRPr lang="fr-FR" sz="1600" dirty="0"/>
          </a:p>
          <a:p>
            <a:r>
              <a:rPr lang="fr-FR" sz="1600" smtClean="0"/>
              <a:t>     </a:t>
            </a:r>
            <a:r>
              <a:rPr lang="fr-FR" sz="1600" b="1" smtClean="0"/>
              <a:t>        </a:t>
            </a:r>
            <a:r>
              <a:rPr lang="fr-FR" sz="1600" smtClean="0"/>
              <a:t>(the </a:t>
            </a:r>
            <a:r>
              <a:rPr lang="fr-FR" sz="1600" b="1" smtClean="0"/>
              <a:t>shape you </a:t>
            </a:r>
            <a:r>
              <a:rPr lang="fr-FR" sz="1600" b="1" dirty="0" err="1" smtClean="0"/>
              <a:t>choose</a:t>
            </a:r>
            <a:r>
              <a:rPr lang="fr-FR" sz="1600" dirty="0" smtClean="0"/>
              <a:t> </a:t>
            </a:r>
            <a:r>
              <a:rPr lang="fr-FR" sz="1600" dirty="0" err="1" smtClean="0"/>
              <a:t>predicts</a:t>
            </a:r>
            <a:r>
              <a:rPr lang="fr-FR" sz="1600" dirty="0" smtClean="0"/>
              <a:t> the </a:t>
            </a:r>
            <a:r>
              <a:rPr lang="fr-FR" sz="1600" err="1" smtClean="0"/>
              <a:t>next</a:t>
            </a:r>
            <a:r>
              <a:rPr lang="fr-FR" sz="1600" smtClean="0"/>
              <a:t> color shape</a:t>
            </a:r>
            <a:r>
              <a:rPr lang="fr-FR" sz="1600" dirty="0"/>
              <a:t>)</a:t>
            </a:r>
            <a:endParaRPr lang="fr-FR" sz="1600" b="1" dirty="0" smtClean="0"/>
          </a:p>
        </p:txBody>
      </p:sp>
      <p:sp>
        <p:nvSpPr>
          <p:cNvPr id="15" name="ZoneTexte 14"/>
          <p:cNvSpPr txBox="1"/>
          <p:nvPr/>
        </p:nvSpPr>
        <p:spPr>
          <a:xfrm>
            <a:off x="1331664" y="76200"/>
            <a:ext cx="63680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000" smtClean="0"/>
              <a:t>NEW BLOCK IS ABOUT TO BEGIN: « PREDICT THE </a:t>
            </a:r>
            <a:r>
              <a:rPr lang="fr-FR" sz="2000" b="1" smtClean="0"/>
              <a:t>COLORS </a:t>
            </a:r>
            <a:r>
              <a:rPr lang="fr-FR" sz="2000" smtClean="0"/>
              <a:t>» </a:t>
            </a:r>
          </a:p>
          <a:p>
            <a:pPr algn="ctr"/>
            <a:r>
              <a:rPr lang="fr-FR" sz="2000" smtClean="0"/>
              <a:t>Check the rules that you may encounter</a:t>
            </a:r>
            <a:endParaRPr lang="en-US" sz="2000"/>
          </a:p>
        </p:txBody>
      </p:sp>
      <p:sp>
        <p:nvSpPr>
          <p:cNvPr id="42" name="ZoneTexte 41"/>
          <p:cNvSpPr txBox="1"/>
          <p:nvPr/>
        </p:nvSpPr>
        <p:spPr>
          <a:xfrm>
            <a:off x="296774" y="5718466"/>
            <a:ext cx="596586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smtClean="0"/>
              <a:t>REMEMBER:</a:t>
            </a:r>
          </a:p>
          <a:p>
            <a:r>
              <a:rPr lang="fr-FR" sz="2000" smtClean="0"/>
              <a:t>The  computer does not tell you when the rule change,</a:t>
            </a:r>
          </a:p>
          <a:p>
            <a:r>
              <a:rPr lang="fr-FR" sz="2000" smtClean="0"/>
              <a:t>You have to detect the change and relearn the new rule</a:t>
            </a:r>
            <a:endParaRPr lang="en-US" sz="2000"/>
          </a:p>
        </p:txBody>
      </p:sp>
      <p:grpSp>
        <p:nvGrpSpPr>
          <p:cNvPr id="41" name="Groupe 40"/>
          <p:cNvGrpSpPr/>
          <p:nvPr/>
        </p:nvGrpSpPr>
        <p:grpSpPr>
          <a:xfrm>
            <a:off x="1981200" y="1828800"/>
            <a:ext cx="5029200" cy="3733800"/>
            <a:chOff x="1511533" y="1395245"/>
            <a:chExt cx="6260867" cy="4700755"/>
          </a:xfrm>
        </p:grpSpPr>
        <p:cxnSp>
          <p:nvCxnSpPr>
            <p:cNvPr id="54" name="Connecteur droit avec flèche 53"/>
            <p:cNvCxnSpPr/>
            <p:nvPr/>
          </p:nvCxnSpPr>
          <p:spPr>
            <a:xfrm flipV="1">
              <a:off x="2796540" y="2019836"/>
              <a:ext cx="182880" cy="317500"/>
            </a:xfrm>
            <a:prstGeom prst="straightConnector1">
              <a:avLst/>
            </a:prstGeom>
            <a:ln w="571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cteur droit avec flèche 54"/>
            <p:cNvCxnSpPr/>
            <p:nvPr/>
          </p:nvCxnSpPr>
          <p:spPr>
            <a:xfrm>
              <a:off x="3649980" y="2019836"/>
              <a:ext cx="182880" cy="317500"/>
            </a:xfrm>
            <a:prstGeom prst="straightConnector1">
              <a:avLst/>
            </a:prstGeom>
            <a:ln w="571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cteur droit avec flèche 55"/>
            <p:cNvCxnSpPr/>
            <p:nvPr/>
          </p:nvCxnSpPr>
          <p:spPr>
            <a:xfrm flipH="1">
              <a:off x="3162300" y="2686586"/>
              <a:ext cx="320040" cy="0"/>
            </a:xfrm>
            <a:prstGeom prst="straightConnector1">
              <a:avLst/>
            </a:prstGeom>
            <a:ln w="571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cteur droit avec flèche 56"/>
            <p:cNvCxnSpPr/>
            <p:nvPr/>
          </p:nvCxnSpPr>
          <p:spPr>
            <a:xfrm flipH="1">
              <a:off x="5600700" y="2019836"/>
              <a:ext cx="182880" cy="317500"/>
            </a:xfrm>
            <a:prstGeom prst="straightConnector1">
              <a:avLst/>
            </a:prstGeom>
            <a:ln w="571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cteur droit avec flèche 57"/>
            <p:cNvCxnSpPr/>
            <p:nvPr/>
          </p:nvCxnSpPr>
          <p:spPr>
            <a:xfrm flipH="1" flipV="1">
              <a:off x="6454140" y="2019836"/>
              <a:ext cx="182880" cy="317500"/>
            </a:xfrm>
            <a:prstGeom prst="straightConnector1">
              <a:avLst/>
            </a:prstGeom>
            <a:ln w="571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cteur droit avec flèche 58"/>
            <p:cNvCxnSpPr/>
            <p:nvPr/>
          </p:nvCxnSpPr>
          <p:spPr>
            <a:xfrm>
              <a:off x="5966460" y="2686586"/>
              <a:ext cx="320040" cy="0"/>
            </a:xfrm>
            <a:prstGeom prst="straightConnector1">
              <a:avLst/>
            </a:prstGeom>
            <a:ln w="571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ZoneTexte 59"/>
            <p:cNvSpPr txBox="1"/>
            <p:nvPr/>
          </p:nvSpPr>
          <p:spPr>
            <a:xfrm>
              <a:off x="4511522" y="2019835"/>
              <a:ext cx="4587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b="1" dirty="0" smtClean="0"/>
                <a:t>or</a:t>
              </a:r>
              <a:endParaRPr lang="en-US" sz="2400" b="1" dirty="0"/>
            </a:p>
          </p:txBody>
        </p:sp>
        <p:sp>
          <p:nvSpPr>
            <p:cNvPr id="61" name="Explosion 2 60"/>
            <p:cNvSpPr/>
            <p:nvPr/>
          </p:nvSpPr>
          <p:spPr>
            <a:xfrm>
              <a:off x="2983774" y="1447238"/>
              <a:ext cx="685800" cy="533400"/>
            </a:xfrm>
            <a:prstGeom prst="irregularSeal2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2" name="Straight Arrow Connector 28"/>
            <p:cNvCxnSpPr/>
            <p:nvPr/>
          </p:nvCxnSpPr>
          <p:spPr>
            <a:xfrm>
              <a:off x="1752600" y="5181600"/>
              <a:ext cx="0" cy="304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63" name="Ellipse 9"/>
            <p:cNvSpPr/>
            <p:nvPr/>
          </p:nvSpPr>
          <p:spPr>
            <a:xfrm>
              <a:off x="1600200" y="4800600"/>
              <a:ext cx="304800" cy="304800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4" name="Straight Arrow Connector 34"/>
            <p:cNvCxnSpPr/>
            <p:nvPr/>
          </p:nvCxnSpPr>
          <p:spPr>
            <a:xfrm>
              <a:off x="2667000" y="5181600"/>
              <a:ext cx="0" cy="304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5" name="Straight Arrow Connector 37"/>
            <p:cNvCxnSpPr/>
            <p:nvPr/>
          </p:nvCxnSpPr>
          <p:spPr>
            <a:xfrm>
              <a:off x="3581400" y="5181600"/>
              <a:ext cx="0" cy="304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66" name="Triangle isocèle 10"/>
            <p:cNvSpPr/>
            <p:nvPr/>
          </p:nvSpPr>
          <p:spPr>
            <a:xfrm>
              <a:off x="3429000" y="4800600"/>
              <a:ext cx="381000" cy="304800"/>
            </a:xfrm>
            <a:prstGeom prst="triangl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Cadre 8"/>
            <p:cNvSpPr/>
            <p:nvPr/>
          </p:nvSpPr>
          <p:spPr>
            <a:xfrm>
              <a:off x="2514600" y="4800600"/>
              <a:ext cx="304800" cy="304800"/>
            </a:xfrm>
            <a:prstGeom prst="frame">
              <a:avLst>
                <a:gd name="adj1" fmla="val 2215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8" name="Explosion 2 67"/>
            <p:cNvSpPr/>
            <p:nvPr/>
          </p:nvSpPr>
          <p:spPr>
            <a:xfrm>
              <a:off x="5257800" y="5562600"/>
              <a:ext cx="685800" cy="533400"/>
            </a:xfrm>
            <a:prstGeom prst="irregularSeal2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9" name="Straight Arrow Connector 44"/>
            <p:cNvCxnSpPr/>
            <p:nvPr/>
          </p:nvCxnSpPr>
          <p:spPr>
            <a:xfrm>
              <a:off x="5638800" y="5181600"/>
              <a:ext cx="0" cy="304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70" name="Ellipse 9"/>
            <p:cNvSpPr/>
            <p:nvPr/>
          </p:nvSpPr>
          <p:spPr>
            <a:xfrm>
              <a:off x="7315200" y="4800600"/>
              <a:ext cx="304800" cy="304800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Explosion 2 70"/>
            <p:cNvSpPr/>
            <p:nvPr/>
          </p:nvSpPr>
          <p:spPr>
            <a:xfrm>
              <a:off x="6172200" y="5562600"/>
              <a:ext cx="685800" cy="533400"/>
            </a:xfrm>
            <a:prstGeom prst="irregularSeal2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2" name="Straight Arrow Connector 47"/>
            <p:cNvCxnSpPr/>
            <p:nvPr/>
          </p:nvCxnSpPr>
          <p:spPr>
            <a:xfrm>
              <a:off x="6553200" y="5181600"/>
              <a:ext cx="0" cy="304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73" name="Explosion 2 72"/>
            <p:cNvSpPr/>
            <p:nvPr/>
          </p:nvSpPr>
          <p:spPr>
            <a:xfrm>
              <a:off x="7086600" y="5562600"/>
              <a:ext cx="685800" cy="533400"/>
            </a:xfrm>
            <a:prstGeom prst="irregularSeal2">
              <a:avLst/>
            </a:prstGeom>
            <a:solidFill>
              <a:srgbClr val="E250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" name="Straight Arrow Connector 49"/>
            <p:cNvCxnSpPr/>
            <p:nvPr/>
          </p:nvCxnSpPr>
          <p:spPr>
            <a:xfrm>
              <a:off x="7467600" y="5181600"/>
              <a:ext cx="0" cy="304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75" name="Triangle isocèle 10"/>
            <p:cNvSpPr/>
            <p:nvPr/>
          </p:nvSpPr>
          <p:spPr>
            <a:xfrm>
              <a:off x="6400800" y="4800600"/>
              <a:ext cx="381000" cy="304800"/>
            </a:xfrm>
            <a:prstGeom prst="triangl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Cadre 8"/>
            <p:cNvSpPr/>
            <p:nvPr/>
          </p:nvSpPr>
          <p:spPr>
            <a:xfrm>
              <a:off x="5486400" y="4800600"/>
              <a:ext cx="304800" cy="304800"/>
            </a:xfrm>
            <a:prstGeom prst="frame">
              <a:avLst>
                <a:gd name="adj1" fmla="val 2215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7" name="ZoneTexte 22"/>
            <p:cNvSpPr txBox="1"/>
            <p:nvPr/>
          </p:nvSpPr>
          <p:spPr>
            <a:xfrm>
              <a:off x="4341820" y="5105400"/>
              <a:ext cx="4587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b="1" dirty="0" smtClean="0"/>
                <a:t>or</a:t>
              </a:r>
              <a:endParaRPr lang="en-US" sz="2400" b="1" dirty="0"/>
            </a:p>
          </p:txBody>
        </p:sp>
        <p:sp>
          <p:nvSpPr>
            <p:cNvPr id="78" name="Explosion 2 77"/>
            <p:cNvSpPr/>
            <p:nvPr/>
          </p:nvSpPr>
          <p:spPr>
            <a:xfrm>
              <a:off x="2395946" y="2419886"/>
              <a:ext cx="685800" cy="533400"/>
            </a:xfrm>
            <a:prstGeom prst="irregularSeal2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Explosion 2 78"/>
            <p:cNvSpPr/>
            <p:nvPr/>
          </p:nvSpPr>
          <p:spPr>
            <a:xfrm>
              <a:off x="3619500" y="2419886"/>
              <a:ext cx="685800" cy="533400"/>
            </a:xfrm>
            <a:prstGeom prst="irregularSeal2">
              <a:avLst/>
            </a:prstGeom>
            <a:solidFill>
              <a:srgbClr val="E250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Explosion 2 79"/>
            <p:cNvSpPr/>
            <p:nvPr/>
          </p:nvSpPr>
          <p:spPr>
            <a:xfrm>
              <a:off x="5760114" y="1395245"/>
              <a:ext cx="685800" cy="533400"/>
            </a:xfrm>
            <a:prstGeom prst="irregularSeal2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Explosion 2 80"/>
            <p:cNvSpPr/>
            <p:nvPr/>
          </p:nvSpPr>
          <p:spPr>
            <a:xfrm>
              <a:off x="5191880" y="2423677"/>
              <a:ext cx="685800" cy="533400"/>
            </a:xfrm>
            <a:prstGeom prst="irregularSeal2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Explosion 2 81"/>
            <p:cNvSpPr/>
            <p:nvPr/>
          </p:nvSpPr>
          <p:spPr>
            <a:xfrm>
              <a:off x="6415434" y="2423677"/>
              <a:ext cx="685800" cy="533400"/>
            </a:xfrm>
            <a:prstGeom prst="irregularSeal2">
              <a:avLst/>
            </a:prstGeom>
            <a:solidFill>
              <a:srgbClr val="E250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Explosion 2 82"/>
            <p:cNvSpPr/>
            <p:nvPr/>
          </p:nvSpPr>
          <p:spPr>
            <a:xfrm>
              <a:off x="2362200" y="5562600"/>
              <a:ext cx="685800" cy="533400"/>
            </a:xfrm>
            <a:prstGeom prst="irregularSeal2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Explosion 2 83"/>
            <p:cNvSpPr/>
            <p:nvPr/>
          </p:nvSpPr>
          <p:spPr>
            <a:xfrm>
              <a:off x="3276600" y="5562600"/>
              <a:ext cx="685800" cy="533400"/>
            </a:xfrm>
            <a:prstGeom prst="irregularSeal2">
              <a:avLst/>
            </a:prstGeom>
            <a:solidFill>
              <a:srgbClr val="E250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Explosion 2 84"/>
            <p:cNvSpPr/>
            <p:nvPr/>
          </p:nvSpPr>
          <p:spPr>
            <a:xfrm>
              <a:off x="1511533" y="5562600"/>
              <a:ext cx="685800" cy="533400"/>
            </a:xfrm>
            <a:prstGeom prst="irregularSeal2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33791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17166</TotalTime>
  <Words>70</Words>
  <Application>Microsoft Office PowerPoint</Application>
  <PresentationFormat>Affichage à l'écran (4:3)</PresentationFormat>
  <Paragraphs>40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Présentation PowerPoint</vt:lpstr>
      <vt:lpstr>Présentation PowerPoint</vt:lpstr>
    </vt:vector>
  </TitlesOfParts>
  <Company>Donders Institute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S1</dc:title>
  <dc:creator>Romain Ligneul</dc:creator>
  <cp:lastModifiedBy>Romain Ligneul</cp:lastModifiedBy>
  <cp:revision>676</cp:revision>
  <dcterms:created xsi:type="dcterms:W3CDTF">2015-07-29T16:03:10Z</dcterms:created>
  <dcterms:modified xsi:type="dcterms:W3CDTF">2017-04-26T17:11:01Z</dcterms:modified>
</cp:coreProperties>
</file>