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3" r:id="rId4"/>
    <p:sldId id="308" r:id="rId5"/>
    <p:sldId id="325" r:id="rId6"/>
    <p:sldId id="329" r:id="rId7"/>
    <p:sldId id="328" r:id="rId8"/>
    <p:sldId id="327" r:id="rId9"/>
    <p:sldId id="326" r:id="rId10"/>
    <p:sldId id="331" r:id="rId11"/>
    <p:sldId id="330" r:id="rId12"/>
    <p:sldId id="33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20EB223-2C20-416C-B809-BB0FFB521195}">
          <p14:sldIdLst>
            <p14:sldId id="256"/>
            <p14:sldId id="272"/>
            <p14:sldId id="273"/>
          </p14:sldIdLst>
        </p14:section>
        <p14:section name="Section sans titre" id="{5DB7BE16-9445-4E0C-9640-4EC368887D2E}">
          <p14:sldIdLst>
            <p14:sldId id="308"/>
            <p14:sldId id="325"/>
            <p14:sldId id="329"/>
            <p14:sldId id="328"/>
            <p14:sldId id="327"/>
            <p14:sldId id="326"/>
            <p14:sldId id="331"/>
            <p14:sldId id="330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E250E2"/>
    <a:srgbClr val="EDC659"/>
    <a:srgbClr val="323232"/>
    <a:srgbClr val="CE57DB"/>
    <a:srgbClr val="47B6C5"/>
    <a:srgbClr val="4B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74" autoAdjust="0"/>
    <p:restoredTop sz="94713" autoAdjust="0"/>
  </p:normalViewPr>
  <p:slideViewPr>
    <p:cSldViewPr>
      <p:cViewPr varScale="1">
        <p:scale>
          <a:sx n="84" d="100"/>
          <a:sy n="84" d="100"/>
        </p:scale>
        <p:origin x="134" y="77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40BE5-0493-4C5B-942F-1D4BA9880340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B19CA-AB51-4A05-A9FD-C255640A5DC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 anchor="ctr"/>
          <a:lstStyle/>
          <a:p>
            <a:r>
              <a:rPr lang="fr-FR" smtClean="0">
                <a:solidFill>
                  <a:schemeClr val="tx1"/>
                </a:solidFill>
              </a:rPr>
              <a:t>fMRI experiment - Training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484625" y="6212274"/>
            <a:ext cx="60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 </a:t>
            </a:r>
            <a:r>
              <a:rPr lang="fr-FR" sz="2800" b="1" smtClean="0"/>
              <a:t>actor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9" name="Explosion 2 8"/>
          <p:cNvSpPr/>
          <p:nvPr/>
        </p:nvSpPr>
        <p:spPr>
          <a:xfrm>
            <a:off x="3505200" y="3215908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44"/>
          <p:cNvCxnSpPr/>
          <p:nvPr/>
        </p:nvCxnSpPr>
        <p:spPr>
          <a:xfrm>
            <a:off x="3886200" y="2834908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llipse 9"/>
          <p:cNvSpPr/>
          <p:nvPr/>
        </p:nvSpPr>
        <p:spPr>
          <a:xfrm>
            <a:off x="5562600" y="2453908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2 11"/>
          <p:cNvSpPr/>
          <p:nvPr/>
        </p:nvSpPr>
        <p:spPr>
          <a:xfrm>
            <a:off x="4419600" y="3215908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47"/>
          <p:cNvCxnSpPr/>
          <p:nvPr/>
        </p:nvCxnSpPr>
        <p:spPr>
          <a:xfrm>
            <a:off x="4800600" y="2834908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Explosion 2 13"/>
          <p:cNvSpPr/>
          <p:nvPr/>
        </p:nvSpPr>
        <p:spPr>
          <a:xfrm>
            <a:off x="5334000" y="3215908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49"/>
          <p:cNvCxnSpPr/>
          <p:nvPr/>
        </p:nvCxnSpPr>
        <p:spPr>
          <a:xfrm>
            <a:off x="5715000" y="2834908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riangle isocèle 10"/>
          <p:cNvSpPr/>
          <p:nvPr/>
        </p:nvSpPr>
        <p:spPr>
          <a:xfrm>
            <a:off x="4648200" y="2453908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dre 8"/>
          <p:cNvSpPr/>
          <p:nvPr/>
        </p:nvSpPr>
        <p:spPr>
          <a:xfrm>
            <a:off x="3733800" y="2453908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 </a:t>
            </a:r>
            <a:r>
              <a:rPr lang="fr-FR" sz="2800" b="1" smtClean="0"/>
              <a:t>actor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cxnSp>
        <p:nvCxnSpPr>
          <p:cNvPr id="9" name="Straight Arrow Connector 28"/>
          <p:cNvCxnSpPr/>
          <p:nvPr/>
        </p:nvCxnSpPr>
        <p:spPr>
          <a:xfrm>
            <a:off x="3810000" y="28194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3657600" y="2438400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34"/>
          <p:cNvCxnSpPr/>
          <p:nvPr/>
        </p:nvCxnSpPr>
        <p:spPr>
          <a:xfrm>
            <a:off x="4724400" y="28194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37"/>
          <p:cNvCxnSpPr/>
          <p:nvPr/>
        </p:nvCxnSpPr>
        <p:spPr>
          <a:xfrm>
            <a:off x="5638800" y="28194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riangle isocèle 10"/>
          <p:cNvSpPr/>
          <p:nvPr/>
        </p:nvSpPr>
        <p:spPr>
          <a:xfrm>
            <a:off x="5486400" y="2438400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dre 8"/>
          <p:cNvSpPr/>
          <p:nvPr/>
        </p:nvSpPr>
        <p:spPr>
          <a:xfrm>
            <a:off x="4572000" y="2438400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Explosion 2 14"/>
          <p:cNvSpPr/>
          <p:nvPr/>
        </p:nvSpPr>
        <p:spPr>
          <a:xfrm>
            <a:off x="4419600" y="32004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2 15"/>
          <p:cNvSpPr/>
          <p:nvPr/>
        </p:nvSpPr>
        <p:spPr>
          <a:xfrm>
            <a:off x="5334000" y="32004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2 16"/>
          <p:cNvSpPr/>
          <p:nvPr/>
        </p:nvSpPr>
        <p:spPr>
          <a:xfrm>
            <a:off x="3568933" y="3200400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0574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NEW RULE</a:t>
            </a:r>
            <a:endParaRPr lang="fr-FR" sz="20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41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10026"/>
            <a:ext cx="8077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smtClean="0"/>
          </a:p>
          <a:p>
            <a:r>
              <a:rPr lang="fr-FR" sz="2400" smtClean="0"/>
              <a:t>In the scanner, you are going to play the same task you did previously in the behavioral rooms.</a:t>
            </a:r>
          </a:p>
          <a:p>
            <a:endParaRPr lang="fr-FR" sz="2400" smtClean="0"/>
          </a:p>
          <a:p>
            <a:r>
              <a:rPr lang="fr-FR" sz="2400"/>
              <a:t>Y</a:t>
            </a:r>
            <a:r>
              <a:rPr lang="fr-FR" sz="2400" smtClean="0"/>
              <a:t>ou will now train 10 more minutes in 4 different conditions.</a:t>
            </a:r>
          </a:p>
          <a:p>
            <a:endParaRPr lang="fr-FR" sz="2400"/>
          </a:p>
          <a:p>
            <a:r>
              <a:rPr lang="fr-FR" sz="2400" u="sng" smtClean="0"/>
              <a:t>Remember</a:t>
            </a:r>
            <a:r>
              <a:rPr lang="fr-FR" sz="240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smtClean="0"/>
              <a:t>On each trial, you are in a </a:t>
            </a:r>
            <a:r>
              <a:rPr lang="fr-FR" sz="2400" i="1" smtClean="0"/>
              <a:t>state</a:t>
            </a:r>
            <a:r>
              <a:rPr lang="fr-FR" sz="2400"/>
              <a:t> </a:t>
            </a:r>
            <a:r>
              <a:rPr lang="fr-FR" sz="2400" smtClean="0"/>
              <a:t>which offers you to choose among two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smtClean="0"/>
              <a:t>After your choice, you see another </a:t>
            </a:r>
            <a:r>
              <a:rPr lang="fr-FR" sz="2400" i="1" smtClean="0"/>
              <a:t>state</a:t>
            </a:r>
            <a:r>
              <a:rPr lang="fr-FR" sz="240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smtClean="0"/>
              <a:t>There is always a rule which applies:</a:t>
            </a:r>
          </a:p>
          <a:p>
            <a:pPr marL="800100" lvl="1" indent="-342900">
              <a:buFontTx/>
              <a:buChar char="-"/>
            </a:pPr>
            <a:r>
              <a:rPr lang="fr-FR" sz="2400" smtClean="0"/>
              <a:t> It can be a </a:t>
            </a:r>
            <a:r>
              <a:rPr lang="fr-FR" sz="2400" i="1" smtClean="0"/>
              <a:t>spectator </a:t>
            </a:r>
            <a:r>
              <a:rPr lang="fr-FR" sz="2400" smtClean="0"/>
              <a:t>rule: what you see on the screen predicts what you will see next on the screen.</a:t>
            </a:r>
          </a:p>
          <a:p>
            <a:pPr marL="800100" lvl="1" indent="-342900">
              <a:buFontTx/>
              <a:buChar char="-"/>
            </a:pPr>
            <a:r>
              <a:rPr lang="fr-FR" sz="2400" smtClean="0"/>
              <a:t>It can be an </a:t>
            </a:r>
            <a:r>
              <a:rPr lang="fr-FR" sz="2400" i="1" smtClean="0"/>
              <a:t>actor </a:t>
            </a:r>
            <a:r>
              <a:rPr lang="fr-FR" sz="2400" smtClean="0"/>
              <a:t>rule: what you choose predicts what you will see next on the screen.</a:t>
            </a:r>
            <a:endParaRPr lang="fr-F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smtClean="0"/>
              <a:t>Your </a:t>
            </a:r>
            <a:r>
              <a:rPr lang="fr-FR" sz="2400" b="1" smtClean="0"/>
              <a:t>goal</a:t>
            </a:r>
            <a:r>
              <a:rPr lang="fr-FR" sz="2400" smtClean="0"/>
              <a:t> is to learn this rule by exploring the environment!</a:t>
            </a:r>
            <a:endParaRPr lang="fr-FR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Next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8382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400" b="1" smtClean="0"/>
              <a:t>End of the training</a:t>
            </a:r>
          </a:p>
          <a:p>
            <a:pPr algn="ctr"/>
            <a:endParaRPr lang="fr-FR" sz="2400" smtClean="0"/>
          </a:p>
          <a:p>
            <a:pPr algn="ctr"/>
            <a:endParaRPr lang="fr-F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smtClean="0"/>
              <a:t>As you may have noticed, the computer gives you feedback in only 100% of the prediction </a:t>
            </a:r>
            <a:r>
              <a:rPr lang="fr-FR" sz="2400"/>
              <a:t>trials. In the real task, you will only have feedback for 50% of your predictions </a:t>
            </a:r>
            <a:r>
              <a:rPr lang="fr-FR" sz="2400" smtClean="0"/>
              <a:t>(</a:t>
            </a:r>
            <a:r>
              <a:rPr lang="fr-FR" sz="2400"/>
              <a:t>either the first </a:t>
            </a:r>
            <a:r>
              <a:rPr lang="fr-FR" sz="2400" i="1"/>
              <a:t>or</a:t>
            </a:r>
            <a:r>
              <a:rPr lang="fr-FR" sz="2400"/>
              <a:t> the second </a:t>
            </a:r>
            <a:r>
              <a:rPr lang="fr-FR" sz="2400" smtClean="0"/>
              <a:t>prediction). This is completely normal!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smtClean="0"/>
              <a:t>In the real task, the computer will not tell you which rule is active. You have to learn it by exploring your environment and paying attention </a:t>
            </a:r>
            <a:r>
              <a:rPr lang="fr-FR" sz="2400" smtClean="0">
                <a:sym typeface="Wingdings" panose="05000000000000000000" pitchFamily="2" charset="2"/>
              </a:rPr>
              <a:t>.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smtClean="0">
                <a:sym typeface="Wingdings" panose="05000000000000000000" pitchFamily="2" charset="2"/>
              </a:rPr>
              <a:t>The timing will be a bit different in the real task, with some little delay sometimes, to better separate events.</a:t>
            </a:r>
            <a:endParaRPr lang="fr-FR" sz="2400" smtClean="0"/>
          </a:p>
          <a:p>
            <a:pPr algn="ctr"/>
            <a:endParaRPr lang="fr-FR" sz="2400" smtClean="0"/>
          </a:p>
          <a:p>
            <a:pPr algn="ctr"/>
            <a:r>
              <a:rPr lang="fr-FR" sz="2400" smtClean="0"/>
              <a:t>Call the experimenter and ask him questions if you have some.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</a:t>
            </a:r>
            <a:r>
              <a:rPr lang="fr-FR" sz="2800" dirty="0" smtClean="0"/>
              <a:t> </a:t>
            </a:r>
            <a:r>
              <a:rPr lang="fr-FR" sz="2800" b="1" dirty="0" err="1" smtClean="0"/>
              <a:t>spectator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800" dirty="0" smtClean="0"/>
          </a:p>
          <a:p>
            <a:pPr algn="ctr"/>
            <a:endParaRPr lang="fr-FR" sz="2000" dirty="0"/>
          </a:p>
          <a:p>
            <a:pPr algn="ctr"/>
            <a:endParaRPr lang="fr-FR" sz="2000" dirty="0" smtClean="0"/>
          </a:p>
          <a:p>
            <a:pPr algn="ctr"/>
            <a:endParaRPr lang="fr-FR" sz="2000" dirty="0"/>
          </a:p>
          <a:p>
            <a:pPr algn="ctr"/>
            <a:endParaRPr lang="fr-FR" sz="2000" dirty="0" smtClean="0"/>
          </a:p>
          <a:p>
            <a:pPr algn="ctr"/>
            <a:endParaRPr lang="fr-FR" sz="2000" dirty="0"/>
          </a:p>
          <a:p>
            <a:endParaRPr lang="fr-FR" sz="2000" dirty="0"/>
          </a:p>
          <a:p>
            <a:endParaRPr lang="fr-FR" sz="2000" dirty="0" smtClean="0"/>
          </a:p>
          <a:p>
            <a:pPr algn="ctr"/>
            <a:endParaRPr lang="fr-FR" sz="2000" dirty="0"/>
          </a:p>
        </p:txBody>
      </p:sp>
      <p:sp>
        <p:nvSpPr>
          <p:cNvPr id="9" name="Cadre 8"/>
          <p:cNvSpPr/>
          <p:nvPr/>
        </p:nvSpPr>
        <p:spPr>
          <a:xfrm>
            <a:off x="5135880" y="3454400"/>
            <a:ext cx="426720" cy="4445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794760" y="3454400"/>
            <a:ext cx="487680" cy="508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isocèle 10"/>
          <p:cNvSpPr/>
          <p:nvPr/>
        </p:nvSpPr>
        <p:spPr>
          <a:xfrm>
            <a:off x="4434840" y="2438400"/>
            <a:ext cx="548640" cy="4445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4191000" y="300990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5044440" y="300990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4556760" y="3676650"/>
            <a:ext cx="32004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</a:t>
            </a:r>
            <a:r>
              <a:rPr lang="fr-FR" sz="2800" dirty="0" smtClean="0"/>
              <a:t> </a:t>
            </a:r>
            <a:r>
              <a:rPr lang="fr-FR" sz="2800" b="1" dirty="0" err="1" smtClean="0"/>
              <a:t>spectator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sp>
        <p:nvSpPr>
          <p:cNvPr id="14" name="Cadre 13"/>
          <p:cNvSpPr/>
          <p:nvPr/>
        </p:nvSpPr>
        <p:spPr>
          <a:xfrm>
            <a:off x="5212080" y="3486150"/>
            <a:ext cx="426720" cy="4445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886200" y="3454400"/>
            <a:ext cx="487680" cy="508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Triangle isocèle 15"/>
          <p:cNvSpPr/>
          <p:nvPr/>
        </p:nvSpPr>
        <p:spPr>
          <a:xfrm>
            <a:off x="4511040" y="2470150"/>
            <a:ext cx="548640" cy="4445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4267200" y="304165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5120640" y="304165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632960" y="3708400"/>
            <a:ext cx="32004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 </a:t>
            </a:r>
            <a:r>
              <a:rPr lang="fr-FR" sz="2800" b="1" smtClean="0"/>
              <a:t>actor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sp>
        <p:nvSpPr>
          <p:cNvPr id="9" name="Explosion 2 8"/>
          <p:cNvSpPr/>
          <p:nvPr/>
        </p:nvSpPr>
        <p:spPr>
          <a:xfrm>
            <a:off x="3581400" y="2438400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44"/>
          <p:cNvCxnSpPr/>
          <p:nvPr/>
        </p:nvCxnSpPr>
        <p:spPr>
          <a:xfrm>
            <a:off x="3962400" y="2971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llipse 9"/>
          <p:cNvSpPr/>
          <p:nvPr/>
        </p:nvSpPr>
        <p:spPr>
          <a:xfrm>
            <a:off x="5638800" y="3429000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2 11"/>
          <p:cNvSpPr/>
          <p:nvPr/>
        </p:nvSpPr>
        <p:spPr>
          <a:xfrm>
            <a:off x="4495800" y="24384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47"/>
          <p:cNvCxnSpPr/>
          <p:nvPr/>
        </p:nvCxnSpPr>
        <p:spPr>
          <a:xfrm>
            <a:off x="4876800" y="2971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Explosion 2 13"/>
          <p:cNvSpPr/>
          <p:nvPr/>
        </p:nvSpPr>
        <p:spPr>
          <a:xfrm>
            <a:off x="5410200" y="24384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49"/>
          <p:cNvCxnSpPr/>
          <p:nvPr/>
        </p:nvCxnSpPr>
        <p:spPr>
          <a:xfrm>
            <a:off x="5791200" y="2971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riangle isocèle 10"/>
          <p:cNvSpPr/>
          <p:nvPr/>
        </p:nvSpPr>
        <p:spPr>
          <a:xfrm>
            <a:off x="4724400" y="3429000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dre 8"/>
          <p:cNvSpPr/>
          <p:nvPr/>
        </p:nvSpPr>
        <p:spPr>
          <a:xfrm>
            <a:off x="3810000" y="3429000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 </a:t>
            </a:r>
            <a:r>
              <a:rPr lang="fr-FR" sz="2800" b="1" smtClean="0"/>
              <a:t>actor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sp>
        <p:nvSpPr>
          <p:cNvPr id="19" name="Explosion 2 18"/>
          <p:cNvSpPr/>
          <p:nvPr/>
        </p:nvSpPr>
        <p:spPr>
          <a:xfrm>
            <a:off x="3505200" y="2514600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28"/>
          <p:cNvCxnSpPr/>
          <p:nvPr/>
        </p:nvCxnSpPr>
        <p:spPr>
          <a:xfrm>
            <a:off x="3886200" y="30480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Ellipse 9"/>
          <p:cNvSpPr/>
          <p:nvPr/>
        </p:nvSpPr>
        <p:spPr>
          <a:xfrm>
            <a:off x="3733800" y="3505200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xplosion 2 21"/>
          <p:cNvSpPr/>
          <p:nvPr/>
        </p:nvSpPr>
        <p:spPr>
          <a:xfrm>
            <a:off x="4419600" y="25146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34"/>
          <p:cNvCxnSpPr/>
          <p:nvPr/>
        </p:nvCxnSpPr>
        <p:spPr>
          <a:xfrm>
            <a:off x="4800600" y="30480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Explosion 2 23"/>
          <p:cNvSpPr/>
          <p:nvPr/>
        </p:nvSpPr>
        <p:spPr>
          <a:xfrm>
            <a:off x="5334000" y="25146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37"/>
          <p:cNvCxnSpPr/>
          <p:nvPr/>
        </p:nvCxnSpPr>
        <p:spPr>
          <a:xfrm>
            <a:off x="5715000" y="30480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riangle isocèle 10"/>
          <p:cNvSpPr/>
          <p:nvPr/>
        </p:nvSpPr>
        <p:spPr>
          <a:xfrm>
            <a:off x="5562600" y="3505200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dre 8"/>
          <p:cNvSpPr/>
          <p:nvPr/>
        </p:nvSpPr>
        <p:spPr>
          <a:xfrm>
            <a:off x="4648200" y="3505200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</a:t>
            </a:r>
            <a:r>
              <a:rPr lang="fr-FR" sz="2800" dirty="0" smtClean="0"/>
              <a:t> </a:t>
            </a:r>
            <a:r>
              <a:rPr lang="fr-FR" sz="2800" b="1" dirty="0" err="1" smtClean="0"/>
              <a:t>spectator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4138266" y="3025159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4991706" y="3025159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504026" y="3691909"/>
            <a:ext cx="32004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xplosion 2 15"/>
          <p:cNvSpPr/>
          <p:nvPr/>
        </p:nvSpPr>
        <p:spPr>
          <a:xfrm>
            <a:off x="4297680" y="2400568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2 16"/>
          <p:cNvSpPr/>
          <p:nvPr/>
        </p:nvSpPr>
        <p:spPr>
          <a:xfrm>
            <a:off x="3729446" y="34290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2 17"/>
          <p:cNvSpPr/>
          <p:nvPr/>
        </p:nvSpPr>
        <p:spPr>
          <a:xfrm>
            <a:off x="4953000" y="34290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</a:t>
            </a:r>
            <a:r>
              <a:rPr lang="fr-FR" sz="2800" dirty="0" smtClean="0"/>
              <a:t> </a:t>
            </a:r>
            <a:r>
              <a:rPr lang="fr-FR" sz="2800" b="1" dirty="0" err="1" smtClean="0"/>
              <a:t>spectator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4210594" y="287655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5064034" y="287655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4576354" y="3543300"/>
            <a:ext cx="32004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xplosion 2 24"/>
          <p:cNvSpPr/>
          <p:nvPr/>
        </p:nvSpPr>
        <p:spPr>
          <a:xfrm>
            <a:off x="4397828" y="2303952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2 25"/>
          <p:cNvSpPr/>
          <p:nvPr/>
        </p:nvSpPr>
        <p:spPr>
          <a:xfrm>
            <a:off x="3810000" y="32766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xplosion 2 26"/>
          <p:cNvSpPr/>
          <p:nvPr/>
        </p:nvSpPr>
        <p:spPr>
          <a:xfrm>
            <a:off x="5033554" y="32766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17197</TotalTime>
  <Words>293</Words>
  <Application>Microsoft Office PowerPoint</Application>
  <PresentationFormat>Affichage à l'écran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Donders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</dc:title>
  <dc:creator>Romain Ligneul</dc:creator>
  <cp:lastModifiedBy>Romain Ligneul</cp:lastModifiedBy>
  <cp:revision>677</cp:revision>
  <dcterms:created xsi:type="dcterms:W3CDTF">2015-07-29T16:03:10Z</dcterms:created>
  <dcterms:modified xsi:type="dcterms:W3CDTF">2017-04-26T21:11:13Z</dcterms:modified>
</cp:coreProperties>
</file>