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308" r:id="rId5"/>
    <p:sldId id="325" r:id="rId6"/>
    <p:sldId id="329" r:id="rId7"/>
    <p:sldId id="328" r:id="rId8"/>
    <p:sldId id="327" r:id="rId9"/>
    <p:sldId id="326" r:id="rId10"/>
    <p:sldId id="331" r:id="rId11"/>
    <p:sldId id="330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272"/>
            <p14:sldId id="273"/>
          </p14:sldIdLst>
        </p14:section>
        <p14:section name="Section sans titre" id="{5DB7BE16-9445-4E0C-9640-4EC368887D2E}">
          <p14:sldIdLst>
            <p14:sldId id="308"/>
            <p14:sldId id="325"/>
            <p14:sldId id="329"/>
            <p14:sldId id="328"/>
            <p14:sldId id="327"/>
            <p14:sldId id="326"/>
            <p14:sldId id="331"/>
            <p14:sldId id="330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smtClean="0">
                <a:solidFill>
                  <a:schemeClr val="tx1"/>
                </a:solidFill>
              </a:rPr>
              <a:t>fMRI experiment - Training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3505200" y="321590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8862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562600" y="2453908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19600" y="3215908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006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334000" y="3215908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150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648200" y="2453908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733800" y="2453908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9" name="Straight Arrow Connector 28"/>
          <p:cNvCxnSpPr/>
          <p:nvPr/>
        </p:nvCxnSpPr>
        <p:spPr>
          <a:xfrm>
            <a:off x="38100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47244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37"/>
          <p:cNvCxnSpPr/>
          <p:nvPr/>
        </p:nvCxnSpPr>
        <p:spPr>
          <a:xfrm>
            <a:off x="56388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riangle isocèle 10"/>
          <p:cNvSpPr/>
          <p:nvPr/>
        </p:nvSpPr>
        <p:spPr>
          <a:xfrm>
            <a:off x="5486400" y="2438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dre 8"/>
          <p:cNvSpPr/>
          <p:nvPr/>
        </p:nvSpPr>
        <p:spPr>
          <a:xfrm>
            <a:off x="4572000" y="2438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Explosion 2 14"/>
          <p:cNvSpPr/>
          <p:nvPr/>
        </p:nvSpPr>
        <p:spPr>
          <a:xfrm>
            <a:off x="4419600" y="3200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5334000" y="3200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568933" y="3200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NEW RULE</a:t>
            </a:r>
            <a:endParaRPr lang="fr-FR" sz="20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smtClean="0"/>
          </a:p>
          <a:p>
            <a:r>
              <a:rPr lang="fr-FR" sz="2400" smtClean="0"/>
              <a:t>In the scanner, you are going to play the same task you did previously in the behavioral rooms.</a:t>
            </a:r>
          </a:p>
          <a:p>
            <a:endParaRPr lang="fr-FR" sz="2400" smtClean="0"/>
          </a:p>
          <a:p>
            <a:r>
              <a:rPr lang="fr-FR" sz="2400"/>
              <a:t>Y</a:t>
            </a:r>
            <a:r>
              <a:rPr lang="fr-FR" sz="2400" smtClean="0"/>
              <a:t>ou will now train 10 more minutes in 4 different conditions.</a:t>
            </a:r>
          </a:p>
          <a:p>
            <a:endParaRPr lang="fr-FR" sz="2400"/>
          </a:p>
          <a:p>
            <a:r>
              <a:rPr lang="fr-FR" sz="2400" u="sng" smtClean="0"/>
              <a:t>Remember</a:t>
            </a:r>
            <a:r>
              <a:rPr lang="fr-FR" sz="24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smtClean="0"/>
              <a:t>On each trial, you are in a </a:t>
            </a:r>
            <a:r>
              <a:rPr lang="fr-FR" sz="2400" i="1" smtClean="0"/>
              <a:t>state</a:t>
            </a:r>
            <a:r>
              <a:rPr lang="fr-FR" sz="2400"/>
              <a:t> </a:t>
            </a:r>
            <a:r>
              <a:rPr lang="fr-FR" sz="2400" smtClean="0"/>
              <a:t>which offers you to choose among two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After your choice, you see another </a:t>
            </a:r>
            <a:r>
              <a:rPr lang="fr-FR" sz="2400" i="1" smtClean="0"/>
              <a:t>state</a:t>
            </a:r>
            <a:r>
              <a:rPr lang="fr-FR" sz="24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There is always a rule which applies: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 It can be a </a:t>
            </a:r>
            <a:r>
              <a:rPr lang="fr-FR" sz="2400" i="1" smtClean="0"/>
              <a:t>spectator </a:t>
            </a:r>
            <a:r>
              <a:rPr lang="fr-FR" sz="2400" smtClean="0"/>
              <a:t>rule: what you see on the screen predicts what you will see next on the screen.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It can be an </a:t>
            </a:r>
            <a:r>
              <a:rPr lang="fr-FR" sz="2400" i="1" smtClean="0"/>
              <a:t>actor </a:t>
            </a:r>
            <a:r>
              <a:rPr lang="fr-FR" sz="2400" smtClean="0"/>
              <a:t>rule: what you choose predicts what you will see next on the screen.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Your </a:t>
            </a:r>
            <a:r>
              <a:rPr lang="fr-FR" sz="2400" b="1" smtClean="0"/>
              <a:t>goal</a:t>
            </a:r>
            <a:r>
              <a:rPr lang="fr-FR" sz="2400" smtClean="0"/>
              <a:t> is to learn this rule by exploring the environment!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38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400" b="1" smtClean="0"/>
              <a:t>End of the training</a:t>
            </a:r>
          </a:p>
          <a:p>
            <a:pPr algn="ctr"/>
            <a:endParaRPr lang="fr-FR" sz="2400" smtClean="0"/>
          </a:p>
          <a:p>
            <a:pPr algn="ctr"/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As you may have noticed, the computer gives you feedback in only 100% of the prediction </a:t>
            </a:r>
            <a:r>
              <a:rPr lang="fr-FR" sz="2400"/>
              <a:t>trials. In the real task, you will only have feedback for 50% of your predictions </a:t>
            </a:r>
            <a:r>
              <a:rPr lang="fr-FR" sz="2400" smtClean="0"/>
              <a:t>(</a:t>
            </a:r>
            <a:r>
              <a:rPr lang="fr-FR" sz="2400"/>
              <a:t>either the first </a:t>
            </a:r>
            <a:r>
              <a:rPr lang="fr-FR" sz="2400" i="1"/>
              <a:t>or</a:t>
            </a:r>
            <a:r>
              <a:rPr lang="fr-FR" sz="2400"/>
              <a:t> the second </a:t>
            </a:r>
            <a:r>
              <a:rPr lang="fr-FR" sz="2400" smtClean="0"/>
              <a:t>prediction). This is completely normal!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In the real task, the computer will not tell you which rule is active. You have to learn it by exploring your environment and paying attention </a:t>
            </a:r>
            <a:r>
              <a:rPr lang="fr-FR" sz="2400" smtClean="0">
                <a:sym typeface="Wingdings" panose="05000000000000000000" pitchFamily="2" charset="2"/>
              </a:rPr>
              <a:t>.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>
                <a:sym typeface="Wingdings" panose="05000000000000000000" pitchFamily="2" charset="2"/>
              </a:rPr>
              <a:t>The timing will be a bit different in the real task, with some little delay sometimes, to better separate events.</a:t>
            </a:r>
            <a:endParaRPr lang="fr-FR" sz="2400" smtClean="0"/>
          </a:p>
          <a:p>
            <a:pPr algn="ctr"/>
            <a:endParaRPr lang="fr-FR" sz="2400" smtClean="0"/>
          </a:p>
          <a:p>
            <a:pPr algn="ctr"/>
            <a:r>
              <a:rPr lang="fr-FR" sz="2400" smtClean="0"/>
              <a:t>Call the experimenter and ask him questions if you have some.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8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algn="ctr"/>
            <a:endParaRPr lang="fr-FR" sz="2000" dirty="0"/>
          </a:p>
        </p:txBody>
      </p:sp>
      <p:sp>
        <p:nvSpPr>
          <p:cNvPr id="9" name="Cadre 8"/>
          <p:cNvSpPr/>
          <p:nvPr/>
        </p:nvSpPr>
        <p:spPr>
          <a:xfrm>
            <a:off x="5135880" y="345440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9476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>
            <a:off x="4434840" y="243840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419100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04444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56760" y="367665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4" name="Cadre 13"/>
          <p:cNvSpPr/>
          <p:nvPr/>
        </p:nvSpPr>
        <p:spPr>
          <a:xfrm>
            <a:off x="5212080" y="348615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8620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riangle isocèle 15"/>
          <p:cNvSpPr/>
          <p:nvPr/>
        </p:nvSpPr>
        <p:spPr>
          <a:xfrm>
            <a:off x="4511040" y="247015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426720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12064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32960" y="37084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9" name="Explosion 2 8"/>
          <p:cNvSpPr/>
          <p:nvPr/>
        </p:nvSpPr>
        <p:spPr>
          <a:xfrm>
            <a:off x="3581400" y="2438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9624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95800" y="2438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768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410200" y="2438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912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724400" y="3429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810000" y="3429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9" name="Explosion 2 18"/>
          <p:cNvSpPr/>
          <p:nvPr/>
        </p:nvSpPr>
        <p:spPr>
          <a:xfrm>
            <a:off x="3505200" y="25146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8"/>
          <p:cNvCxnSpPr/>
          <p:nvPr/>
        </p:nvCxnSpPr>
        <p:spPr>
          <a:xfrm>
            <a:off x="38862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Ellipse 9"/>
          <p:cNvSpPr/>
          <p:nvPr/>
        </p:nvSpPr>
        <p:spPr>
          <a:xfrm>
            <a:off x="3733800" y="35052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4419600" y="2514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34"/>
          <p:cNvCxnSpPr/>
          <p:nvPr/>
        </p:nvCxnSpPr>
        <p:spPr>
          <a:xfrm>
            <a:off x="48006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Explosion 2 23"/>
          <p:cNvSpPr/>
          <p:nvPr/>
        </p:nvSpPr>
        <p:spPr>
          <a:xfrm>
            <a:off x="5334000" y="2514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37"/>
          <p:cNvCxnSpPr/>
          <p:nvPr/>
        </p:nvCxnSpPr>
        <p:spPr>
          <a:xfrm>
            <a:off x="57150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riangle isocèle 10"/>
          <p:cNvSpPr/>
          <p:nvPr/>
        </p:nvSpPr>
        <p:spPr>
          <a:xfrm>
            <a:off x="5562600" y="35052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dre 8"/>
          <p:cNvSpPr/>
          <p:nvPr/>
        </p:nvSpPr>
        <p:spPr>
          <a:xfrm>
            <a:off x="4648200" y="35052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3826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99170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504026" y="3691909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/>
          <p:cNvSpPr/>
          <p:nvPr/>
        </p:nvSpPr>
        <p:spPr>
          <a:xfrm>
            <a:off x="4297680" y="240056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729446" y="34290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4953000" y="34290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421059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06403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576354" y="35433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4397828" y="2303952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/>
          <p:cNvSpPr/>
          <p:nvPr/>
        </p:nvSpPr>
        <p:spPr>
          <a:xfrm>
            <a:off x="3810000" y="3276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2 26"/>
          <p:cNvSpPr/>
          <p:nvPr/>
        </p:nvSpPr>
        <p:spPr>
          <a:xfrm>
            <a:off x="5033554" y="3276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17197</TotalTime>
  <Words>293</Words>
  <Application>Microsoft Office PowerPoint</Application>
  <PresentationFormat>Affichage à l'écran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677</cp:revision>
  <dcterms:created xsi:type="dcterms:W3CDTF">2015-07-29T16:03:10Z</dcterms:created>
  <dcterms:modified xsi:type="dcterms:W3CDTF">2016-03-08T06:22:06Z</dcterms:modified>
</cp:coreProperties>
</file>