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304" r:id="rId6"/>
    <p:sldId id="305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7DB"/>
    <a:srgbClr val="EDC659"/>
    <a:srgbClr val="E250E2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dirty="0" err="1" smtClean="0">
                <a:solidFill>
                  <a:schemeClr val="bg1"/>
                </a:solidFill>
              </a:rPr>
              <a:t>Welcome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experiment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8077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So, when you see </a:t>
            </a:r>
            <a:r>
              <a:rPr lang="fr-FR" sz="2000" smtClean="0">
                <a:solidFill>
                  <a:schemeClr val="bg1"/>
                </a:solidFill>
              </a:rPr>
              <a:t>these </a:t>
            </a:r>
            <a:r>
              <a:rPr lang="fr-FR" sz="2000" smtClean="0">
                <a:solidFill>
                  <a:schemeClr val="bg1"/>
                </a:solidFill>
              </a:rPr>
              <a:t>special </a:t>
            </a:r>
            <a:r>
              <a:rPr lang="fr-FR" sz="2000" smtClean="0">
                <a:solidFill>
                  <a:schemeClr val="bg1"/>
                </a:solidFill>
              </a:rPr>
              <a:t>screens, you should try to guess the next pair, </a:t>
            </a:r>
            <a:r>
              <a:rPr lang="fr-FR" sz="2000" b="1" smtClean="0">
                <a:solidFill>
                  <a:schemeClr val="bg1"/>
                </a:solidFill>
              </a:rPr>
              <a:t>as if </a:t>
            </a:r>
            <a:r>
              <a:rPr lang="fr-FR" sz="2000">
                <a:solidFill>
                  <a:schemeClr val="bg1"/>
                </a:solidFill>
              </a:rPr>
              <a:t>you had chosen the </a:t>
            </a:r>
            <a:r>
              <a:rPr lang="fr-FR" sz="2000">
                <a:solidFill>
                  <a:schemeClr val="bg1"/>
                </a:solidFill>
              </a:rPr>
              <a:t>color </a:t>
            </a:r>
            <a:r>
              <a:rPr lang="fr-FR" sz="2000">
                <a:solidFill>
                  <a:schemeClr val="bg1"/>
                </a:solidFill>
              </a:rPr>
              <a:t>behind the « </a:t>
            </a:r>
            <a:r>
              <a:rPr lang="fr-FR" sz="2000" b="1">
                <a:solidFill>
                  <a:schemeClr val="bg1"/>
                </a:solidFill>
              </a:rPr>
              <a:t>?</a:t>
            </a:r>
            <a:r>
              <a:rPr lang="fr-FR" sz="2000">
                <a:solidFill>
                  <a:schemeClr val="bg1"/>
                </a:solidFill>
              </a:rPr>
              <a:t> ».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b="1" smtClean="0">
                <a:solidFill>
                  <a:schemeClr val="bg1"/>
                </a:solidFill>
              </a:rPr>
              <a:t>if you think you are the </a:t>
            </a:r>
            <a:r>
              <a:rPr lang="fr-FR" sz="2000" b="1" smtClean="0">
                <a:solidFill>
                  <a:schemeClr val="accent6">
                    <a:lumMod val="75000"/>
                  </a:schemeClr>
                </a:solidFill>
              </a:rPr>
              <a:t>spectator</a:t>
            </a:r>
            <a:r>
              <a:rPr lang="fr-FR" sz="2000" b="1" smtClean="0">
                <a:solidFill>
                  <a:schemeClr val="bg1"/>
                </a:solidFill>
              </a:rPr>
              <a:t>, </a:t>
            </a:r>
            <a:r>
              <a:rPr lang="fr-FR" sz="2000" smtClean="0">
                <a:solidFill>
                  <a:schemeClr val="bg1"/>
                </a:solidFill>
              </a:rPr>
              <a:t>you should make the </a:t>
            </a:r>
            <a:r>
              <a:rPr lang="fr-FR" sz="2000" smtClean="0">
                <a:solidFill>
                  <a:schemeClr val="accent6">
                    <a:lumMod val="75000"/>
                  </a:schemeClr>
                </a:solidFill>
              </a:rPr>
              <a:t>same </a:t>
            </a:r>
            <a:r>
              <a:rPr lang="fr-FR" sz="2000" smtClean="0">
                <a:solidFill>
                  <a:schemeClr val="bg1"/>
                </a:solidFill>
              </a:rPr>
              <a:t>prediction for       and       . You have no control so the consequence is the same whatever the color you chose!</a:t>
            </a:r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>
                <a:solidFill>
                  <a:schemeClr val="bg1"/>
                </a:solidFill>
              </a:rPr>
              <a:t>if you think you are </a:t>
            </a:r>
            <a:r>
              <a:rPr lang="fr-FR" sz="2000" b="1">
                <a:solidFill>
                  <a:schemeClr val="bg1"/>
                </a:solidFill>
              </a:rPr>
              <a:t>the </a:t>
            </a:r>
            <a:r>
              <a:rPr lang="fr-FR" sz="2000" b="1" smtClean="0">
                <a:solidFill>
                  <a:srgbClr val="92D050"/>
                </a:solidFill>
              </a:rPr>
              <a:t>actor</a:t>
            </a:r>
            <a:r>
              <a:rPr lang="fr-FR" sz="2000" b="1" smtClean="0">
                <a:solidFill>
                  <a:schemeClr val="bg1"/>
                </a:solidFill>
              </a:rPr>
              <a:t>, </a:t>
            </a:r>
            <a:r>
              <a:rPr lang="fr-FR" sz="2000">
                <a:solidFill>
                  <a:schemeClr val="bg1"/>
                </a:solidFill>
              </a:rPr>
              <a:t>you should </a:t>
            </a:r>
            <a:r>
              <a:rPr lang="fr-FR" sz="2000">
                <a:solidFill>
                  <a:schemeClr val="bg1"/>
                </a:solidFill>
              </a:rPr>
              <a:t>make </a:t>
            </a:r>
            <a:r>
              <a:rPr lang="fr-FR" sz="2000" smtClean="0">
                <a:solidFill>
                  <a:srgbClr val="92D050"/>
                </a:solidFill>
              </a:rPr>
              <a:t>different</a:t>
            </a:r>
            <a:r>
              <a:rPr lang="fr-FR" sz="2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000" smtClean="0">
                <a:solidFill>
                  <a:schemeClr val="bg1"/>
                </a:solidFill>
              </a:rPr>
              <a:t>predictions </a:t>
            </a:r>
            <a:r>
              <a:rPr lang="fr-FR" sz="2000">
                <a:solidFill>
                  <a:schemeClr val="bg1"/>
                </a:solidFill>
              </a:rPr>
              <a:t>for       and       . You </a:t>
            </a:r>
            <a:r>
              <a:rPr lang="fr-FR" sz="2000">
                <a:solidFill>
                  <a:schemeClr val="bg1"/>
                </a:solidFill>
              </a:rPr>
              <a:t>have </a:t>
            </a:r>
            <a:r>
              <a:rPr lang="fr-FR" sz="2000" smtClean="0">
                <a:solidFill>
                  <a:schemeClr val="bg1"/>
                </a:solidFill>
              </a:rPr>
              <a:t>control </a:t>
            </a:r>
            <a:r>
              <a:rPr lang="fr-FR" sz="2000">
                <a:solidFill>
                  <a:schemeClr val="bg1"/>
                </a:solidFill>
              </a:rPr>
              <a:t>so </a:t>
            </a:r>
            <a:r>
              <a:rPr lang="fr-FR" sz="2000" smtClean="0">
                <a:solidFill>
                  <a:schemeClr val="bg1"/>
                </a:solidFill>
              </a:rPr>
              <a:t>different actions = different consequences!</a:t>
            </a:r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61" descr="C:\Users\romlig\Google Drive\EXPERIENCES (programmes)\Copy_of_Controllability - expbasis\stims\bm_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19400"/>
            <a:ext cx="685800" cy="685800"/>
          </a:xfrm>
          <a:prstGeom prst="rect">
            <a:avLst/>
          </a:prstGeom>
          <a:noFill/>
        </p:spPr>
      </p:pic>
      <p:pic>
        <p:nvPicPr>
          <p:cNvPr id="10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057400"/>
            <a:ext cx="458788" cy="458788"/>
          </a:xfrm>
          <a:prstGeom prst="rect">
            <a:avLst/>
          </a:prstGeom>
          <a:noFill/>
        </p:spPr>
      </p:pic>
      <p:pic>
        <p:nvPicPr>
          <p:cNvPr id="11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057400"/>
            <a:ext cx="458788" cy="458788"/>
          </a:xfrm>
          <a:prstGeom prst="rect">
            <a:avLst/>
          </a:prstGeom>
          <a:noFill/>
        </p:spPr>
      </p:pic>
      <p:pic>
        <p:nvPicPr>
          <p:cNvPr id="12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 flipV="1">
            <a:off x="3657600" y="2057400"/>
            <a:ext cx="455612" cy="455612"/>
          </a:xfrm>
          <a:prstGeom prst="rect">
            <a:avLst/>
          </a:prstGeom>
          <a:noFill/>
        </p:spPr>
      </p:pic>
      <p:sp>
        <p:nvSpPr>
          <p:cNvPr id="13" name="TextBox 65"/>
          <p:cNvSpPr txBox="1"/>
          <p:nvPr/>
        </p:nvSpPr>
        <p:spPr>
          <a:xfrm>
            <a:off x="2994085" y="2514600"/>
            <a:ext cx="66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smtClean="0">
                <a:solidFill>
                  <a:schemeClr val="bg1"/>
                </a:solidFill>
              </a:rPr>
              <a:t>Next?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4" name="Frame 66"/>
          <p:cNvSpPr/>
          <p:nvPr/>
        </p:nvSpPr>
        <p:spPr>
          <a:xfrm>
            <a:off x="2438400" y="1905000"/>
            <a:ext cx="1828800" cy="1752600"/>
          </a:xfrm>
          <a:prstGeom prst="frame">
            <a:avLst>
              <a:gd name="adj1" fmla="val 217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049588" y="29718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smtClean="0"/>
              <a:t>?</a:t>
            </a:r>
            <a:endParaRPr lang="en-US" sz="2000" b="1"/>
          </a:p>
        </p:txBody>
      </p:sp>
      <p:pic>
        <p:nvPicPr>
          <p:cNvPr id="23" name="Picture 61" descr="C:\Users\romlig\Google Drive\EXPERIENCES (programmes)\Copy_of_Controllability - expbasis\stims\bm_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19400"/>
            <a:ext cx="685800" cy="685800"/>
          </a:xfrm>
          <a:prstGeom prst="rect">
            <a:avLst/>
          </a:prstGeom>
          <a:noFill/>
        </p:spPr>
      </p:pic>
      <p:pic>
        <p:nvPicPr>
          <p:cNvPr id="24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057400"/>
            <a:ext cx="458788" cy="458788"/>
          </a:xfrm>
          <a:prstGeom prst="rect">
            <a:avLst/>
          </a:prstGeom>
          <a:noFill/>
        </p:spPr>
      </p:pic>
      <p:pic>
        <p:nvPicPr>
          <p:cNvPr id="25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057400"/>
            <a:ext cx="458788" cy="458788"/>
          </a:xfrm>
          <a:prstGeom prst="rect">
            <a:avLst/>
          </a:prstGeom>
          <a:noFill/>
        </p:spPr>
      </p:pic>
      <p:pic>
        <p:nvPicPr>
          <p:cNvPr id="26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 flipV="1">
            <a:off x="6172200" y="2057400"/>
            <a:ext cx="455612" cy="455612"/>
          </a:xfrm>
          <a:prstGeom prst="rect">
            <a:avLst/>
          </a:prstGeom>
          <a:noFill/>
        </p:spPr>
      </p:pic>
      <p:sp>
        <p:nvSpPr>
          <p:cNvPr id="27" name="TextBox 65"/>
          <p:cNvSpPr txBox="1"/>
          <p:nvPr/>
        </p:nvSpPr>
        <p:spPr>
          <a:xfrm>
            <a:off x="5486400" y="2514600"/>
            <a:ext cx="66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smtClean="0">
                <a:solidFill>
                  <a:schemeClr val="bg1"/>
                </a:solidFill>
              </a:rPr>
              <a:t>Next?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8" name="Frame 66"/>
          <p:cNvSpPr/>
          <p:nvPr/>
        </p:nvSpPr>
        <p:spPr>
          <a:xfrm>
            <a:off x="4953000" y="1905000"/>
            <a:ext cx="1828800" cy="1752600"/>
          </a:xfrm>
          <a:prstGeom prst="frame">
            <a:avLst>
              <a:gd name="adj1" fmla="val 217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03932" y="29717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smtClean="0"/>
              <a:t>?</a:t>
            </a:r>
            <a:endParaRPr lang="en-US" sz="2000" b="1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4953000"/>
            <a:ext cx="285750" cy="333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60" y="4371974"/>
            <a:ext cx="266700" cy="27622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60" y="5286375"/>
            <a:ext cx="266700" cy="27622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350" y="4005072"/>
            <a:ext cx="2857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9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r>
              <a:rPr lang="fr-FR" sz="2000" b="1" smtClean="0">
                <a:solidFill>
                  <a:schemeClr val="bg1"/>
                </a:solidFill>
              </a:rPr>
              <a:t>Ok, let’s pratice 3 times, with new colors.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36126"/>
            <a:ext cx="8077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r>
              <a:rPr lang="fr-FR" sz="2000" b="1" smtClean="0">
                <a:solidFill>
                  <a:schemeClr val="bg1"/>
                </a:solidFill>
              </a:rPr>
              <a:t>Ok, so now, you’re finally ready for block 1.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 smtClean="0">
                <a:solidFill>
                  <a:schemeClr val="bg1"/>
                </a:solidFill>
              </a:rPr>
              <a:t>Learn the rule!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 smtClean="0">
                <a:solidFill>
                  <a:schemeClr val="bg1"/>
                </a:solidFill>
              </a:rPr>
              <a:t>(the block will stop when you give 4 correct answers in a row)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Begin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7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36126"/>
            <a:ext cx="8077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pPr lvl="2"/>
            <a:r>
              <a:rPr lang="fr-FR" sz="2000" b="1" smtClean="0">
                <a:solidFill>
                  <a:schemeClr val="bg1"/>
                </a:solidFill>
              </a:rPr>
              <a:t>			Block 2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>
                <a:solidFill>
                  <a:schemeClr val="bg1"/>
                </a:solidFill>
              </a:rPr>
              <a:t>Learn the rule!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>
                <a:solidFill>
                  <a:schemeClr val="bg1"/>
                </a:solidFill>
              </a:rPr>
              <a:t>(the block will stop when you give 4 correct answers in a row)</a:t>
            </a:r>
          </a:p>
          <a:p>
            <a:endParaRPr lang="fr-FR" sz="2000" b="1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Begin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36126"/>
            <a:ext cx="8077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r>
              <a:rPr lang="fr-FR" sz="2000" b="1" smtClean="0">
                <a:solidFill>
                  <a:schemeClr val="bg1"/>
                </a:solidFill>
              </a:rPr>
              <a:t>				Block 3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>
                <a:solidFill>
                  <a:schemeClr val="bg1"/>
                </a:solidFill>
              </a:rPr>
              <a:t>Learn the rule!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>
                <a:solidFill>
                  <a:schemeClr val="bg1"/>
                </a:solidFill>
              </a:rPr>
              <a:t>(the block will stop when you give 4 correct answers in a row)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Begin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8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36126"/>
            <a:ext cx="8077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endParaRPr lang="fr-FR" sz="2000" b="1">
              <a:solidFill>
                <a:schemeClr val="bg1"/>
              </a:solidFill>
            </a:endParaRPr>
          </a:p>
          <a:p>
            <a:endParaRPr lang="fr-FR" sz="2000" b="1" smtClean="0">
              <a:solidFill>
                <a:schemeClr val="bg1"/>
              </a:solidFill>
            </a:endParaRPr>
          </a:p>
          <a:p>
            <a:r>
              <a:rPr lang="fr-FR" sz="2000" b="1" smtClean="0">
                <a:solidFill>
                  <a:schemeClr val="bg1"/>
                </a:solidFill>
              </a:rPr>
              <a:t>				Block 4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>
                <a:solidFill>
                  <a:schemeClr val="bg1"/>
                </a:solidFill>
              </a:rPr>
              <a:t>Learn the rule!</a:t>
            </a:r>
          </a:p>
          <a:p>
            <a:endParaRPr lang="fr-FR" sz="2000" b="1">
              <a:solidFill>
                <a:schemeClr val="bg1"/>
              </a:solidFill>
            </a:endParaRPr>
          </a:p>
          <a:p>
            <a:r>
              <a:rPr lang="fr-FR" sz="2000" b="1">
                <a:solidFill>
                  <a:schemeClr val="bg1"/>
                </a:solidFill>
              </a:rPr>
              <a:t>(the block will stop when you give 4 correct answers in a row)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Begin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10026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>
                <a:solidFill>
                  <a:schemeClr val="bg1"/>
                </a:solidFill>
              </a:rPr>
              <a:t>What</a:t>
            </a:r>
            <a:r>
              <a:rPr lang="fr-FR" u="sng" dirty="0" smtClean="0">
                <a:solidFill>
                  <a:schemeClr val="bg1"/>
                </a:solidFill>
              </a:rPr>
              <a:t> </a:t>
            </a:r>
            <a:r>
              <a:rPr lang="fr-FR" u="sng" dirty="0" err="1" smtClean="0">
                <a:solidFill>
                  <a:schemeClr val="bg1"/>
                </a:solidFill>
              </a:rPr>
              <a:t>is</a:t>
            </a:r>
            <a:r>
              <a:rPr lang="fr-FR" u="sng" dirty="0" smtClean="0">
                <a:solidFill>
                  <a:schemeClr val="bg1"/>
                </a:solidFill>
              </a:rPr>
              <a:t> </a:t>
            </a:r>
            <a:r>
              <a:rPr lang="fr-FR" u="sng" dirty="0" err="1" smtClean="0">
                <a:solidFill>
                  <a:schemeClr val="bg1"/>
                </a:solidFill>
              </a:rPr>
              <a:t>going</a:t>
            </a:r>
            <a:r>
              <a:rPr lang="fr-FR" u="sng" dirty="0" smtClean="0">
                <a:solidFill>
                  <a:schemeClr val="bg1"/>
                </a:solidFill>
              </a:rPr>
              <a:t> to </a:t>
            </a:r>
            <a:r>
              <a:rPr lang="fr-FR" u="sng" dirty="0" err="1" smtClean="0">
                <a:solidFill>
                  <a:schemeClr val="bg1"/>
                </a:solidFill>
              </a:rPr>
              <a:t>happen</a:t>
            </a:r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1) You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many</a:t>
            </a:r>
            <a:r>
              <a:rPr lang="fr-FR" dirty="0" smtClean="0">
                <a:solidFill>
                  <a:schemeClr val="bg1"/>
                </a:solidFill>
              </a:rPr>
              <a:t> stimuli </a:t>
            </a:r>
            <a:r>
              <a:rPr lang="fr-FR" dirty="0" err="1" smtClean="0">
                <a:solidFill>
                  <a:schemeClr val="bg1"/>
                </a:solidFill>
              </a:rPr>
              <a:t>like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one: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2) You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have to chose one </a:t>
            </a:r>
            <a:r>
              <a:rPr lang="fr-FR" dirty="0" err="1" smtClean="0">
                <a:solidFill>
                  <a:schemeClr val="bg1"/>
                </a:solidFill>
              </a:rPr>
              <a:t>color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the </a:t>
            </a:r>
            <a:r>
              <a:rPr lang="fr-FR" dirty="0" err="1" smtClean="0">
                <a:solidFill>
                  <a:schemeClr val="bg1"/>
                </a:solidFill>
              </a:rPr>
              <a:t>left</a:t>
            </a:r>
            <a:r>
              <a:rPr lang="fr-FR" dirty="0" smtClean="0">
                <a:solidFill>
                  <a:schemeClr val="bg1"/>
                </a:solidFill>
              </a:rPr>
              <a:t> and right </a:t>
            </a:r>
            <a:r>
              <a:rPr lang="fr-FR" dirty="0" err="1" smtClean="0">
                <a:solidFill>
                  <a:schemeClr val="bg1"/>
                </a:solidFill>
              </a:rPr>
              <a:t>arrows</a:t>
            </a:r>
            <a:r>
              <a:rPr lang="fr-FR" dirty="0" smtClean="0">
                <a:solidFill>
                  <a:schemeClr val="bg1"/>
                </a:solidFill>
              </a:rPr>
              <a:t> of the </a:t>
            </a:r>
            <a:r>
              <a:rPr lang="fr-FR" dirty="0" err="1" smtClean="0">
                <a:solidFill>
                  <a:schemeClr val="bg1"/>
                </a:solidFill>
              </a:rPr>
              <a:t>keyboard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 You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another</a:t>
            </a:r>
            <a:r>
              <a:rPr lang="fr-FR" dirty="0" smtClean="0">
                <a:solidFill>
                  <a:schemeClr val="bg1"/>
                </a:solidFill>
              </a:rPr>
              <a:t> stimulus </a:t>
            </a:r>
            <a:r>
              <a:rPr lang="fr-FR" dirty="0" err="1" smtClean="0">
                <a:solidFill>
                  <a:schemeClr val="bg1"/>
                </a:solidFill>
              </a:rPr>
              <a:t>appearing</a:t>
            </a:r>
            <a:r>
              <a:rPr lang="fr-FR" dirty="0" smtClean="0">
                <a:solidFill>
                  <a:schemeClr val="bg1"/>
                </a:solidFill>
              </a:rPr>
              <a:t> on the </a:t>
            </a:r>
            <a:r>
              <a:rPr lang="fr-FR" dirty="0" err="1" smtClean="0">
                <a:solidFill>
                  <a:schemeClr val="bg1"/>
                </a:solidFill>
              </a:rPr>
              <a:t>screen</a:t>
            </a:r>
            <a:r>
              <a:rPr lang="fr-FR" dirty="0" smtClean="0">
                <a:solidFill>
                  <a:schemeClr val="bg1"/>
                </a:solidFill>
              </a:rPr>
              <a:t>. For </a:t>
            </a:r>
            <a:r>
              <a:rPr lang="fr-FR" dirty="0" err="1" smtClean="0">
                <a:solidFill>
                  <a:schemeClr val="bg1"/>
                </a:solidFill>
              </a:rPr>
              <a:t>example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one: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3) You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again</a:t>
            </a:r>
            <a:r>
              <a:rPr lang="fr-FR" dirty="0" smtClean="0">
                <a:solidFill>
                  <a:schemeClr val="bg1"/>
                </a:solidFill>
              </a:rPr>
              <a:t> have to </a:t>
            </a:r>
            <a:r>
              <a:rPr lang="fr-FR" dirty="0" err="1" smtClean="0">
                <a:solidFill>
                  <a:schemeClr val="bg1"/>
                </a:solidFill>
              </a:rPr>
              <a:t>choose</a:t>
            </a:r>
            <a:r>
              <a:rPr lang="fr-FR" dirty="0" smtClean="0">
                <a:solidFill>
                  <a:schemeClr val="bg1"/>
                </a:solidFill>
              </a:rPr>
              <a:t> one </a:t>
            </a:r>
            <a:r>
              <a:rPr lang="fr-FR" dirty="0" err="1" smtClean="0">
                <a:solidFill>
                  <a:schemeClr val="bg1"/>
                </a:solidFill>
              </a:rPr>
              <a:t>color</a:t>
            </a:r>
            <a:r>
              <a:rPr lang="fr-FR" dirty="0" smtClean="0">
                <a:solidFill>
                  <a:schemeClr val="bg1"/>
                </a:solidFill>
              </a:rPr>
              <a:t>. 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4, 5, 6, 7, 8,</a:t>
            </a:r>
            <a:r>
              <a:rPr lang="fr-FR" dirty="0" err="1" smtClean="0">
                <a:solidFill>
                  <a:schemeClr val="bg1"/>
                </a:solidFill>
              </a:rPr>
              <a:t>etc</a:t>
            </a:r>
            <a:r>
              <a:rPr lang="fr-FR" dirty="0" smtClean="0">
                <a:solidFill>
                  <a:schemeClr val="bg1"/>
                </a:solidFill>
              </a:rPr>
              <a:t>…) You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continue to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stimuli </a:t>
            </a:r>
            <a:r>
              <a:rPr lang="fr-FR" dirty="0" err="1" smtClean="0">
                <a:solidFill>
                  <a:schemeClr val="bg1"/>
                </a:solidFill>
              </a:rPr>
              <a:t>appearing</a:t>
            </a:r>
            <a:r>
              <a:rPr lang="fr-FR" dirty="0" smtClean="0">
                <a:solidFill>
                  <a:schemeClr val="bg1"/>
                </a:solidFill>
              </a:rPr>
              <a:t> on the </a:t>
            </a:r>
            <a:r>
              <a:rPr lang="fr-FR" dirty="0" err="1" smtClean="0">
                <a:solidFill>
                  <a:schemeClr val="bg1"/>
                </a:solidFill>
              </a:rPr>
              <a:t>screen</a:t>
            </a:r>
            <a:r>
              <a:rPr lang="fr-FR" dirty="0" smtClean="0">
                <a:solidFill>
                  <a:schemeClr val="bg1"/>
                </a:solidFill>
              </a:rPr>
              <a:t> and </a:t>
            </a:r>
            <a:r>
              <a:rPr lang="fr-FR" dirty="0" err="1" smtClean="0">
                <a:solidFill>
                  <a:schemeClr val="bg1"/>
                </a:solidFill>
              </a:rPr>
              <a:t>you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continue to select one </a:t>
            </a:r>
            <a:r>
              <a:rPr lang="fr-FR" dirty="0" err="1" smtClean="0">
                <a:solidFill>
                  <a:schemeClr val="bg1"/>
                </a:solidFill>
              </a:rPr>
              <a:t>color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each</a:t>
            </a:r>
            <a:r>
              <a:rPr lang="fr-FR" dirty="0" smtClean="0">
                <a:solidFill>
                  <a:schemeClr val="bg1"/>
                </a:solidFill>
              </a:rPr>
              <a:t> time.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48600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3" descr="C:\Users\romlig\Google Drive\EXPERIENCES (programmes)\Copy_of_Controllability - expbasis\stims\b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524000"/>
            <a:ext cx="762000" cy="762000"/>
          </a:xfrm>
          <a:prstGeom prst="rect">
            <a:avLst/>
          </a:prstGeom>
          <a:noFill/>
        </p:spPr>
      </p:pic>
      <p:pic>
        <p:nvPicPr>
          <p:cNvPr id="11" name="Picture 6" descr="C:\Users\romlig\Google Drive\EXPERIENCES (programmes)\Copy_of_Controllability - expbasis\stims\b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962400" y="34290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10026"/>
            <a:ext cx="8077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>
                <a:solidFill>
                  <a:schemeClr val="bg1"/>
                </a:solidFill>
              </a:rPr>
              <a:t>What</a:t>
            </a:r>
            <a:r>
              <a:rPr lang="fr-FR" u="sng" dirty="0" smtClean="0">
                <a:solidFill>
                  <a:schemeClr val="bg1"/>
                </a:solidFill>
              </a:rPr>
              <a:t> </a:t>
            </a:r>
            <a:r>
              <a:rPr lang="fr-FR" u="sng" dirty="0" err="1" smtClean="0">
                <a:solidFill>
                  <a:schemeClr val="bg1"/>
                </a:solidFill>
              </a:rPr>
              <a:t>is</a:t>
            </a:r>
            <a:r>
              <a:rPr lang="fr-FR" u="sng" dirty="0" smtClean="0">
                <a:solidFill>
                  <a:schemeClr val="bg1"/>
                </a:solidFill>
              </a:rPr>
              <a:t> </a:t>
            </a:r>
            <a:r>
              <a:rPr lang="fr-FR" u="sng" dirty="0" err="1" smtClean="0">
                <a:solidFill>
                  <a:schemeClr val="bg1"/>
                </a:solidFill>
              </a:rPr>
              <a:t>going</a:t>
            </a:r>
            <a:r>
              <a:rPr lang="fr-FR" u="sng" dirty="0" smtClean="0">
                <a:solidFill>
                  <a:schemeClr val="bg1"/>
                </a:solidFill>
              </a:rPr>
              <a:t> to </a:t>
            </a:r>
            <a:r>
              <a:rPr lang="fr-FR" u="sng" dirty="0" err="1" smtClean="0">
                <a:solidFill>
                  <a:schemeClr val="bg1"/>
                </a:solidFill>
              </a:rPr>
              <a:t>happen</a:t>
            </a:r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You </a:t>
            </a:r>
            <a:r>
              <a:rPr lang="fr-FR" sz="2000" dirty="0" err="1" smtClean="0">
                <a:solidFill>
                  <a:schemeClr val="bg1"/>
                </a:solidFill>
              </a:rPr>
              <a:t>will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receive</a:t>
            </a:r>
            <a:r>
              <a:rPr lang="fr-FR" sz="2000" dirty="0" smtClean="0">
                <a:solidFill>
                  <a:schemeClr val="bg1"/>
                </a:solidFill>
              </a:rPr>
              <a:t> more information </a:t>
            </a:r>
            <a:r>
              <a:rPr lang="fr-FR" sz="2000" dirty="0" err="1" smtClean="0">
                <a:solidFill>
                  <a:schemeClr val="bg1"/>
                </a:solidFill>
              </a:rPr>
              <a:t>soon</a:t>
            </a:r>
            <a:r>
              <a:rPr lang="fr-FR" sz="2000" dirty="0" smtClean="0">
                <a:solidFill>
                  <a:schemeClr val="bg1"/>
                </a:solidFill>
              </a:rPr>
              <a:t>, but first,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must </a:t>
            </a:r>
            <a:r>
              <a:rPr lang="fr-FR" sz="2000" dirty="0" err="1" smtClean="0">
                <a:solidFill>
                  <a:schemeClr val="bg1"/>
                </a:solidFill>
              </a:rPr>
              <a:t>be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familiar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with</a:t>
            </a:r>
            <a:r>
              <a:rPr lang="fr-FR" sz="2000" dirty="0" smtClean="0">
                <a:solidFill>
                  <a:schemeClr val="bg1"/>
                </a:solidFill>
              </a:rPr>
              <a:t> the basics.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Continue to </a:t>
            </a:r>
            <a:r>
              <a:rPr lang="fr-FR" sz="2000" dirty="0" err="1" smtClean="0">
                <a:solidFill>
                  <a:schemeClr val="bg1"/>
                </a:solidFill>
              </a:rPr>
              <a:t>perform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your</a:t>
            </a:r>
            <a:r>
              <a:rPr lang="fr-FR" sz="2000" dirty="0" smtClean="0">
                <a:solidFill>
                  <a:schemeClr val="bg1"/>
                </a:solidFill>
              </a:rPr>
              <a:t> first trials.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-228600"/>
            <a:ext cx="83820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Ok, </a:t>
            </a:r>
            <a:r>
              <a:rPr lang="fr-FR" sz="2000" dirty="0" err="1" smtClean="0">
                <a:solidFill>
                  <a:schemeClr val="bg1"/>
                </a:solidFill>
              </a:rPr>
              <a:t>let’s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make</a:t>
            </a:r>
            <a:r>
              <a:rPr lang="fr-FR" sz="2000" dirty="0" smtClean="0">
                <a:solidFill>
                  <a:schemeClr val="bg1"/>
                </a:solidFill>
              </a:rPr>
              <a:t> a first pause </a:t>
            </a:r>
            <a:r>
              <a:rPr lang="fr-FR" sz="2000" dirty="0" err="1" smtClean="0">
                <a:solidFill>
                  <a:schemeClr val="bg1"/>
                </a:solidFill>
              </a:rPr>
              <a:t>here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The principle of this experiment is that the stream of stimuli is determined by specific rules.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u="sng" smtClean="0">
                <a:solidFill>
                  <a:schemeClr val="bg1"/>
                </a:solidFill>
              </a:rPr>
              <a:t>I</a:t>
            </a:r>
            <a:r>
              <a:rPr lang="fr-FR" sz="2000" smtClean="0">
                <a:solidFill>
                  <a:schemeClr val="bg1"/>
                </a:solidFill>
              </a:rPr>
              <a:t>/ Sometimes, your </a:t>
            </a:r>
            <a:r>
              <a:rPr lang="fr-FR" sz="2000" b="1" smtClean="0">
                <a:solidFill>
                  <a:schemeClr val="bg1"/>
                </a:solidFill>
              </a:rPr>
              <a:t>choice </a:t>
            </a:r>
            <a:r>
              <a:rPr lang="fr-FR" sz="2000" smtClean="0">
                <a:solidFill>
                  <a:schemeClr val="bg1"/>
                </a:solidFill>
              </a:rPr>
              <a:t>(i.e., the color you select) determine the next pair of color you will see. A rule like this one maybe something like:</a:t>
            </a:r>
            <a:br>
              <a:rPr lang="fr-FR" sz="2000" smtClean="0">
                <a:solidFill>
                  <a:schemeClr val="bg1"/>
                </a:solidFill>
              </a:rPr>
            </a:br>
            <a:r>
              <a:rPr lang="fr-FR" sz="2000" smtClean="0">
                <a:solidFill>
                  <a:schemeClr val="bg1"/>
                </a:solidFill>
              </a:rPr>
              <a:t>                    « </a:t>
            </a:r>
            <a:r>
              <a:rPr lang="fr-FR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fr-FR" sz="2000" smtClean="0">
                <a:solidFill>
                  <a:schemeClr val="bg1"/>
                </a:solidFill>
              </a:rPr>
              <a:t> selected »   =&gt;  « </a:t>
            </a:r>
            <a:r>
              <a:rPr lang="fr-FR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fr-FR" sz="2000" smtClean="0">
                <a:solidFill>
                  <a:schemeClr val="bg1"/>
                </a:solidFill>
              </a:rPr>
              <a:t> &amp; </a:t>
            </a:r>
            <a:r>
              <a:rPr lang="fr-FR" sz="2000" smtClean="0">
                <a:solidFill>
                  <a:srgbClr val="FFFF00"/>
                </a:solidFill>
              </a:rPr>
              <a:t>yellow</a:t>
            </a:r>
            <a:r>
              <a:rPr lang="fr-FR" sz="2000" smtClean="0">
                <a:solidFill>
                  <a:schemeClr val="bg1"/>
                </a:solidFill>
              </a:rPr>
              <a:t> » in the next trial »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     </a:t>
            </a:r>
            <a:r>
              <a:rPr lang="fr-FR" sz="2000" smtClean="0">
                <a:solidFill>
                  <a:schemeClr val="bg1"/>
                </a:solidFill>
              </a:rPr>
              <a:t>       </a:t>
            </a:r>
            <a:r>
              <a:rPr lang="fr-FR" sz="2000" u="sng" smtClean="0">
                <a:solidFill>
                  <a:schemeClr val="bg1"/>
                </a:solidFill>
              </a:rPr>
              <a:t>Here, you are the </a:t>
            </a:r>
            <a:r>
              <a:rPr lang="fr-FR" sz="2000" b="1" u="sng" smtClean="0">
                <a:solidFill>
                  <a:schemeClr val="bg1"/>
                </a:solidFill>
              </a:rPr>
              <a:t>actor </a:t>
            </a:r>
            <a:r>
              <a:rPr lang="fr-FR" sz="2000" u="sng" smtClean="0">
                <a:solidFill>
                  <a:schemeClr val="bg1"/>
                </a:solidFill>
              </a:rPr>
              <a:t>because </a:t>
            </a:r>
            <a:r>
              <a:rPr lang="fr-FR" sz="2000" i="1" u="sng" smtClean="0">
                <a:solidFill>
                  <a:schemeClr val="bg1"/>
                </a:solidFill>
              </a:rPr>
              <a:t>your actions control </a:t>
            </a:r>
            <a:r>
              <a:rPr lang="fr-FR" sz="2000" u="sng" smtClean="0">
                <a:solidFill>
                  <a:schemeClr val="bg1"/>
                </a:solidFill>
              </a:rPr>
              <a:t>the stream </a:t>
            </a:r>
            <a:endParaRPr lang="fr-FR" sz="2000" b="1" u="sng" smtClean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/>
            </a:r>
            <a:br>
              <a:rPr lang="fr-FR" sz="2000">
                <a:solidFill>
                  <a:schemeClr val="bg1"/>
                </a:solidFill>
              </a:rPr>
            </a:br>
            <a:r>
              <a:rPr lang="fr-FR" sz="2000" u="sng" smtClean="0">
                <a:solidFill>
                  <a:schemeClr val="bg1"/>
                </a:solidFill>
              </a:rPr>
              <a:t>II</a:t>
            </a:r>
            <a:r>
              <a:rPr lang="fr-FR" sz="2000" smtClean="0">
                <a:solidFill>
                  <a:schemeClr val="bg1"/>
                </a:solidFill>
              </a:rPr>
              <a:t>/ Sometimes, the </a:t>
            </a:r>
            <a:r>
              <a:rPr lang="fr-FR" sz="2000" b="1" smtClean="0">
                <a:solidFill>
                  <a:schemeClr val="bg1"/>
                </a:solidFill>
              </a:rPr>
              <a:t>pair of colors </a:t>
            </a:r>
            <a:r>
              <a:rPr lang="fr-FR" sz="2000" smtClean="0">
                <a:solidFill>
                  <a:schemeClr val="bg1"/>
                </a:solidFill>
              </a:rPr>
              <a:t>you see determine the next pair of color you will see. A rule like this one might be something like:</a:t>
            </a:r>
          </a:p>
          <a:p>
            <a:r>
              <a:rPr lang="fr-FR" sz="2000" smtClean="0">
                <a:solidFill>
                  <a:schemeClr val="bg1"/>
                </a:solidFill>
              </a:rPr>
              <a:t>                  «</a:t>
            </a:r>
            <a:r>
              <a:rPr lang="fr-FR" sz="2000">
                <a:solidFill>
                  <a:schemeClr val="bg1"/>
                </a:solidFill>
              </a:rPr>
              <a:t> </a:t>
            </a:r>
            <a:r>
              <a:rPr lang="fr-FR" sz="200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fr-FR" sz="2000">
                <a:solidFill>
                  <a:schemeClr val="bg1"/>
                </a:solidFill>
              </a:rPr>
              <a:t> </a:t>
            </a:r>
            <a:r>
              <a:rPr lang="fr-FR" sz="2000" smtClean="0">
                <a:solidFill>
                  <a:schemeClr val="bg1"/>
                </a:solidFill>
              </a:rPr>
              <a:t>&amp; </a:t>
            </a:r>
            <a:r>
              <a:rPr lang="fr-FR" sz="2000" smtClean="0">
                <a:solidFill>
                  <a:srgbClr val="CE57DB"/>
                </a:solidFill>
              </a:rPr>
              <a:t>magenta</a:t>
            </a:r>
            <a:r>
              <a:rPr lang="fr-FR" sz="2000">
                <a:solidFill>
                  <a:schemeClr val="bg1"/>
                </a:solidFill>
              </a:rPr>
              <a:t> » </a:t>
            </a:r>
            <a:r>
              <a:rPr lang="fr-FR" sz="2000" smtClean="0">
                <a:solidFill>
                  <a:schemeClr val="bg1"/>
                </a:solidFill>
              </a:rPr>
              <a:t>=&gt; </a:t>
            </a:r>
            <a:r>
              <a:rPr lang="fr-FR" sz="2000">
                <a:solidFill>
                  <a:schemeClr val="bg1"/>
                </a:solidFill>
              </a:rPr>
              <a:t>« </a:t>
            </a:r>
            <a:r>
              <a:rPr lang="fr-FR" sz="200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fr-FR" sz="2000">
                <a:solidFill>
                  <a:schemeClr val="bg1"/>
                </a:solidFill>
              </a:rPr>
              <a:t> &amp; </a:t>
            </a:r>
            <a:r>
              <a:rPr lang="fr-FR" sz="2000">
                <a:solidFill>
                  <a:srgbClr val="FFFF00"/>
                </a:solidFill>
              </a:rPr>
              <a:t>yellow</a:t>
            </a:r>
            <a:r>
              <a:rPr lang="fr-FR" sz="2000">
                <a:solidFill>
                  <a:schemeClr val="bg1"/>
                </a:solidFill>
              </a:rPr>
              <a:t> » in the next </a:t>
            </a:r>
            <a:r>
              <a:rPr lang="fr-FR" sz="2000" smtClean="0">
                <a:solidFill>
                  <a:schemeClr val="bg1"/>
                </a:solidFill>
              </a:rPr>
              <a:t>trial.</a:t>
            </a:r>
          </a:p>
          <a:p>
            <a:r>
              <a:rPr lang="fr-FR" sz="2000" smtClean="0">
                <a:solidFill>
                  <a:schemeClr val="bg1"/>
                </a:solidFill>
              </a:rPr>
              <a:t/>
            </a:r>
            <a:br>
              <a:rPr lang="fr-FR" sz="2000" smtClean="0">
                <a:solidFill>
                  <a:schemeClr val="bg1"/>
                </a:solidFill>
              </a:rPr>
            </a:br>
            <a:r>
              <a:rPr lang="fr-FR" sz="2000" smtClean="0">
                <a:solidFill>
                  <a:schemeClr val="bg1"/>
                </a:solidFill>
              </a:rPr>
              <a:t>    </a:t>
            </a:r>
            <a:r>
              <a:rPr lang="fr-FR" sz="2000" u="sng" smtClean="0">
                <a:solidFill>
                  <a:schemeClr val="bg1"/>
                </a:solidFill>
              </a:rPr>
              <a:t>Here, you are the </a:t>
            </a:r>
            <a:r>
              <a:rPr lang="fr-FR" sz="2000" b="1" i="1" u="sng" smtClean="0">
                <a:solidFill>
                  <a:schemeClr val="bg1"/>
                </a:solidFill>
              </a:rPr>
              <a:t>spectator </a:t>
            </a:r>
            <a:r>
              <a:rPr lang="fr-FR" sz="2000" u="sng" smtClean="0">
                <a:solidFill>
                  <a:schemeClr val="bg1"/>
                </a:solidFill>
              </a:rPr>
              <a:t>because </a:t>
            </a:r>
            <a:r>
              <a:rPr lang="fr-FR" sz="2000" i="1" u="sng">
                <a:solidFill>
                  <a:schemeClr val="bg1"/>
                </a:solidFill>
              </a:rPr>
              <a:t>your actions </a:t>
            </a:r>
            <a:r>
              <a:rPr lang="fr-FR" sz="2000" i="1" u="sng" smtClean="0">
                <a:solidFill>
                  <a:schemeClr val="bg1"/>
                </a:solidFill>
              </a:rPr>
              <a:t>do not control </a:t>
            </a:r>
            <a:r>
              <a:rPr lang="fr-FR" sz="2000" u="sng">
                <a:solidFill>
                  <a:schemeClr val="bg1"/>
                </a:solidFill>
              </a:rPr>
              <a:t>the stream </a:t>
            </a:r>
            <a:endParaRPr lang="fr-FR" sz="2000" b="1" u="sng">
              <a:solidFill>
                <a:schemeClr val="bg1">
                  <a:lumMod val="85000"/>
                </a:schemeClr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484625" y="6212274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-228600"/>
            <a:ext cx="838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Look theses 4 rules and think.</a:t>
            </a:r>
          </a:p>
          <a:p>
            <a:r>
              <a:rPr lang="fr-FR" sz="2000" smtClean="0">
                <a:solidFill>
                  <a:schemeClr val="bg1"/>
                </a:solidFill>
              </a:rPr>
              <a:t>Which rules are rules the actor? For the spectator?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 smtClean="0">
                <a:solidFill>
                  <a:schemeClr val="bg1"/>
                </a:solidFill>
              </a:rPr>
              <a:t>						</a:t>
            </a:r>
            <a:endParaRPr lang="fr-FR" sz="2000" smtClean="0">
              <a:solidFill>
                <a:schemeClr val="accent3"/>
              </a:solidFill>
            </a:endParaRPr>
          </a:p>
          <a:p>
            <a:endParaRPr lang="fr-FR" sz="2000">
              <a:solidFill>
                <a:schemeClr val="accent3"/>
              </a:solidFill>
            </a:endParaRPr>
          </a:p>
          <a:p>
            <a:endParaRPr lang="fr-FR" sz="2000" smtClean="0">
              <a:solidFill>
                <a:schemeClr val="accent3"/>
              </a:solidFill>
            </a:endParaRPr>
          </a:p>
          <a:p>
            <a:endParaRPr lang="fr-FR" sz="2000">
              <a:solidFill>
                <a:schemeClr val="accent3"/>
              </a:solidFill>
            </a:endParaRPr>
          </a:p>
          <a:p>
            <a:endParaRPr lang="fr-FR" sz="2000" smtClean="0">
              <a:solidFill>
                <a:schemeClr val="accent3"/>
              </a:solidFill>
            </a:endParaRPr>
          </a:p>
          <a:p>
            <a:endParaRPr lang="fr-FR" sz="2000">
              <a:solidFill>
                <a:schemeClr val="accent3"/>
              </a:solidFill>
            </a:endParaRPr>
          </a:p>
          <a:p>
            <a:endParaRPr lang="fr-FR" sz="2000" smtClean="0">
              <a:solidFill>
                <a:schemeClr val="accent3"/>
              </a:solidFill>
            </a:endParaRPr>
          </a:p>
          <a:p>
            <a:r>
              <a:rPr lang="fr-FR" sz="2000">
                <a:solidFill>
                  <a:schemeClr val="accent3"/>
                </a:solidFill>
              </a:rPr>
              <a:t>	</a:t>
            </a:r>
            <a:r>
              <a:rPr lang="fr-FR" sz="2000" smtClean="0">
                <a:solidFill>
                  <a:schemeClr val="accent3"/>
                </a:solidFill>
              </a:rPr>
              <a:t>						</a:t>
            </a: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484625" y="6212274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Answer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3811588" y="2209800"/>
            <a:ext cx="455612" cy="455612"/>
          </a:xfrm>
          <a:prstGeom prst="rect">
            <a:avLst/>
          </a:prstGeom>
          <a:noFill/>
        </p:spPr>
      </p:pic>
      <p:pic>
        <p:nvPicPr>
          <p:cNvPr id="10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5812" y="2226786"/>
            <a:ext cx="458788" cy="458788"/>
          </a:xfrm>
          <a:prstGeom prst="rect">
            <a:avLst/>
          </a:prstGeom>
          <a:noFill/>
        </p:spPr>
      </p:pic>
      <p:pic>
        <p:nvPicPr>
          <p:cNvPr id="11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226786"/>
            <a:ext cx="458788" cy="458788"/>
          </a:xfrm>
          <a:prstGeom prst="rect">
            <a:avLst/>
          </a:prstGeom>
          <a:noFill/>
        </p:spPr>
      </p:pic>
      <p:cxnSp>
        <p:nvCxnSpPr>
          <p:cNvPr id="12" name="Straight Arrow Connector 15"/>
          <p:cNvCxnSpPr/>
          <p:nvPr/>
        </p:nvCxnSpPr>
        <p:spPr>
          <a:xfrm>
            <a:off x="1296988" y="24553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/>
          <p:nvPr/>
        </p:nvCxnSpPr>
        <p:spPr>
          <a:xfrm>
            <a:off x="3278188" y="24553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6"/>
          <p:cNvSpPr/>
          <p:nvPr/>
        </p:nvSpPr>
        <p:spPr>
          <a:xfrm>
            <a:off x="838200" y="2266474"/>
            <a:ext cx="381000" cy="381000"/>
          </a:xfrm>
          <a:prstGeom prst="ellipse">
            <a:avLst/>
          </a:prstGeom>
          <a:solidFill>
            <a:srgbClr val="47B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7"/>
          <p:cNvSpPr/>
          <p:nvPr/>
        </p:nvSpPr>
        <p:spPr>
          <a:xfrm>
            <a:off x="2819400" y="2265680"/>
            <a:ext cx="381000" cy="381000"/>
          </a:xfrm>
          <a:prstGeom prst="ellipse">
            <a:avLst/>
          </a:prstGeom>
          <a:solidFill>
            <a:srgbClr val="CE5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8"/>
          <p:cNvSpPr/>
          <p:nvPr/>
        </p:nvSpPr>
        <p:spPr>
          <a:xfrm>
            <a:off x="4876800" y="2265680"/>
            <a:ext cx="381000" cy="381000"/>
          </a:xfrm>
          <a:prstGeom prst="ellipse">
            <a:avLst/>
          </a:prstGeom>
          <a:solidFill>
            <a:srgbClr val="EDC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29"/>
          <p:cNvCxnSpPr/>
          <p:nvPr/>
        </p:nvCxnSpPr>
        <p:spPr>
          <a:xfrm>
            <a:off x="5334000" y="2456974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5867400" y="3065780"/>
            <a:ext cx="455612" cy="455612"/>
          </a:xfrm>
          <a:prstGeom prst="rect">
            <a:avLst/>
          </a:prstGeom>
          <a:noFill/>
        </p:spPr>
      </p:pic>
      <p:pic>
        <p:nvPicPr>
          <p:cNvPr id="19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63398"/>
            <a:ext cx="458788" cy="458788"/>
          </a:xfrm>
          <a:prstGeom prst="rect">
            <a:avLst/>
          </a:prstGeom>
          <a:noFill/>
        </p:spPr>
      </p:pic>
      <p:pic>
        <p:nvPicPr>
          <p:cNvPr id="20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063398"/>
            <a:ext cx="458788" cy="458788"/>
          </a:xfrm>
          <a:prstGeom prst="rect">
            <a:avLst/>
          </a:prstGeom>
          <a:noFill/>
        </p:spPr>
      </p:pic>
      <p:cxnSp>
        <p:nvCxnSpPr>
          <p:cNvPr id="21" name="Straight Arrow Connector 55"/>
          <p:cNvCxnSpPr/>
          <p:nvPr/>
        </p:nvCxnSpPr>
        <p:spPr>
          <a:xfrm>
            <a:off x="1296988" y="32919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6"/>
          <p:cNvCxnSpPr/>
          <p:nvPr/>
        </p:nvCxnSpPr>
        <p:spPr>
          <a:xfrm>
            <a:off x="3278188" y="32919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57"/>
          <p:cNvSpPr/>
          <p:nvPr/>
        </p:nvSpPr>
        <p:spPr>
          <a:xfrm>
            <a:off x="838200" y="3103086"/>
            <a:ext cx="381000" cy="381000"/>
          </a:xfrm>
          <a:prstGeom prst="ellipse">
            <a:avLst/>
          </a:prstGeom>
          <a:solidFill>
            <a:srgbClr val="47B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58"/>
          <p:cNvSpPr/>
          <p:nvPr/>
        </p:nvSpPr>
        <p:spPr>
          <a:xfrm>
            <a:off x="2819400" y="3102292"/>
            <a:ext cx="381000" cy="381000"/>
          </a:xfrm>
          <a:prstGeom prst="ellipse">
            <a:avLst/>
          </a:prstGeom>
          <a:solidFill>
            <a:srgbClr val="CE5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59"/>
          <p:cNvSpPr/>
          <p:nvPr/>
        </p:nvSpPr>
        <p:spPr>
          <a:xfrm>
            <a:off x="4876800" y="3102292"/>
            <a:ext cx="381000" cy="381000"/>
          </a:xfrm>
          <a:prstGeom prst="ellipse">
            <a:avLst/>
          </a:prstGeom>
          <a:solidFill>
            <a:srgbClr val="EDC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60"/>
          <p:cNvCxnSpPr/>
          <p:nvPr/>
        </p:nvCxnSpPr>
        <p:spPr>
          <a:xfrm>
            <a:off x="5334000" y="32935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130198"/>
            <a:ext cx="458788" cy="458788"/>
          </a:xfrm>
          <a:prstGeom prst="rect">
            <a:avLst/>
          </a:prstGeom>
          <a:noFill/>
        </p:spPr>
      </p:pic>
      <p:pic>
        <p:nvPicPr>
          <p:cNvPr id="28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130198"/>
            <a:ext cx="458788" cy="458788"/>
          </a:xfrm>
          <a:prstGeom prst="rect">
            <a:avLst/>
          </a:prstGeom>
          <a:noFill/>
        </p:spPr>
      </p:pic>
      <p:pic>
        <p:nvPicPr>
          <p:cNvPr id="29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3049588" y="4130198"/>
            <a:ext cx="455612" cy="455612"/>
          </a:xfrm>
          <a:prstGeom prst="rect">
            <a:avLst/>
          </a:prstGeom>
          <a:noFill/>
        </p:spPr>
      </p:pic>
      <p:pic>
        <p:nvPicPr>
          <p:cNvPr id="30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130198"/>
            <a:ext cx="458788" cy="458788"/>
          </a:xfrm>
          <a:prstGeom prst="rect">
            <a:avLst/>
          </a:prstGeom>
          <a:noFill/>
        </p:spPr>
      </p:pic>
      <p:cxnSp>
        <p:nvCxnSpPr>
          <p:cNvPr id="31" name="Straight Arrow Connector 20"/>
          <p:cNvCxnSpPr/>
          <p:nvPr/>
        </p:nvCxnSpPr>
        <p:spPr>
          <a:xfrm>
            <a:off x="1373188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/>
          <p:cNvCxnSpPr/>
          <p:nvPr/>
        </p:nvCxnSpPr>
        <p:spPr>
          <a:xfrm>
            <a:off x="2439988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2"/>
          <p:cNvCxnSpPr/>
          <p:nvPr/>
        </p:nvCxnSpPr>
        <p:spPr>
          <a:xfrm>
            <a:off x="3582988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4824" y="5120798"/>
            <a:ext cx="458788" cy="458788"/>
          </a:xfrm>
          <a:prstGeom prst="rect">
            <a:avLst/>
          </a:prstGeom>
          <a:noFill/>
        </p:spPr>
      </p:pic>
      <p:pic>
        <p:nvPicPr>
          <p:cNvPr id="35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3412" y="5120798"/>
            <a:ext cx="458788" cy="458788"/>
          </a:xfrm>
          <a:prstGeom prst="rect">
            <a:avLst/>
          </a:prstGeom>
          <a:noFill/>
        </p:spPr>
      </p:pic>
      <p:pic>
        <p:nvPicPr>
          <p:cNvPr id="36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838200" y="5120798"/>
            <a:ext cx="455612" cy="455612"/>
          </a:xfrm>
          <a:prstGeom prst="rect">
            <a:avLst/>
          </a:prstGeom>
          <a:noFill/>
        </p:spPr>
      </p:pic>
      <p:pic>
        <p:nvPicPr>
          <p:cNvPr id="37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4114800" y="5120798"/>
            <a:ext cx="455612" cy="455612"/>
          </a:xfrm>
          <a:prstGeom prst="rect">
            <a:avLst/>
          </a:prstGeom>
          <a:noFill/>
        </p:spPr>
      </p:pic>
      <p:cxnSp>
        <p:nvCxnSpPr>
          <p:cNvPr id="38" name="Straight Arrow Connector 27"/>
          <p:cNvCxnSpPr/>
          <p:nvPr/>
        </p:nvCxnSpPr>
        <p:spPr>
          <a:xfrm>
            <a:off x="13716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8"/>
          <p:cNvCxnSpPr/>
          <p:nvPr/>
        </p:nvCxnSpPr>
        <p:spPr>
          <a:xfrm>
            <a:off x="24384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9"/>
          <p:cNvCxnSpPr/>
          <p:nvPr/>
        </p:nvCxnSpPr>
        <p:spPr>
          <a:xfrm>
            <a:off x="35814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0"/>
          <p:cNvCxnSpPr/>
          <p:nvPr/>
        </p:nvCxnSpPr>
        <p:spPr>
          <a:xfrm>
            <a:off x="4648200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/>
          <p:cNvCxnSpPr/>
          <p:nvPr/>
        </p:nvCxnSpPr>
        <p:spPr>
          <a:xfrm>
            <a:off x="46482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30188" y="22529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5684" y="3102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15684" y="41733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34487" y="51639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7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-228600"/>
            <a:ext cx="838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Here are the answer. Make sure you understand the difference!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 smtClean="0">
                <a:solidFill>
                  <a:schemeClr val="bg1"/>
                </a:solidFill>
              </a:rPr>
              <a:t>						A &amp; B = </a:t>
            </a:r>
            <a:r>
              <a:rPr lang="fr-FR" sz="2000" smtClean="0">
                <a:solidFill>
                  <a:schemeClr val="accent3"/>
                </a:solidFill>
              </a:rPr>
              <a:t>Actor</a:t>
            </a:r>
          </a:p>
          <a:p>
            <a:endParaRPr lang="fr-FR" sz="2000">
              <a:solidFill>
                <a:schemeClr val="accent3"/>
              </a:solidFill>
            </a:endParaRPr>
          </a:p>
          <a:p>
            <a:endParaRPr lang="fr-FR" sz="2000" smtClean="0">
              <a:solidFill>
                <a:schemeClr val="accent3"/>
              </a:solidFill>
            </a:endParaRPr>
          </a:p>
          <a:p>
            <a:endParaRPr lang="fr-FR" sz="2000">
              <a:solidFill>
                <a:schemeClr val="accent3"/>
              </a:solidFill>
            </a:endParaRPr>
          </a:p>
          <a:p>
            <a:endParaRPr lang="fr-FR" sz="2000" smtClean="0">
              <a:solidFill>
                <a:schemeClr val="accent3"/>
              </a:solidFill>
            </a:endParaRPr>
          </a:p>
          <a:p>
            <a:endParaRPr lang="fr-FR" sz="2000">
              <a:solidFill>
                <a:schemeClr val="accent3"/>
              </a:solidFill>
            </a:endParaRPr>
          </a:p>
          <a:p>
            <a:endParaRPr lang="fr-FR" sz="2000" smtClean="0">
              <a:solidFill>
                <a:schemeClr val="accent3"/>
              </a:solidFill>
            </a:endParaRPr>
          </a:p>
          <a:p>
            <a:r>
              <a:rPr lang="fr-FR" sz="2000">
                <a:solidFill>
                  <a:schemeClr val="accent3"/>
                </a:solidFill>
              </a:rPr>
              <a:t>	</a:t>
            </a:r>
            <a:r>
              <a:rPr lang="fr-FR" sz="2000" smtClean="0">
                <a:solidFill>
                  <a:schemeClr val="accent3"/>
                </a:solidFill>
              </a:rPr>
              <a:t>						</a:t>
            </a:r>
            <a:r>
              <a:rPr lang="fr-FR" sz="2000" smtClean="0">
                <a:solidFill>
                  <a:schemeClr val="bg1"/>
                </a:solidFill>
              </a:rPr>
              <a:t> C </a:t>
            </a:r>
            <a:r>
              <a:rPr lang="fr-FR" sz="2000">
                <a:solidFill>
                  <a:schemeClr val="bg1"/>
                </a:solidFill>
              </a:rPr>
              <a:t>&amp; </a:t>
            </a:r>
            <a:r>
              <a:rPr lang="fr-FR" sz="2000" smtClean="0">
                <a:solidFill>
                  <a:schemeClr val="bg1"/>
                </a:solidFill>
              </a:rPr>
              <a:t>D </a:t>
            </a:r>
            <a:r>
              <a:rPr lang="fr-FR" sz="2000">
                <a:solidFill>
                  <a:schemeClr val="bg1"/>
                </a:solidFill>
              </a:rPr>
              <a:t>= </a:t>
            </a:r>
            <a:r>
              <a:rPr lang="fr-FR" sz="2000">
                <a:solidFill>
                  <a:srgbClr val="FFC000"/>
                </a:solidFill>
              </a:rPr>
              <a:t>Actor</a:t>
            </a:r>
            <a:endParaRPr lang="fr-FR" sz="2000" smtClean="0">
              <a:solidFill>
                <a:srgbClr val="FFC000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484625" y="6212274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Answer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3811588" y="2209800"/>
            <a:ext cx="455612" cy="455612"/>
          </a:xfrm>
          <a:prstGeom prst="rect">
            <a:avLst/>
          </a:prstGeom>
          <a:noFill/>
        </p:spPr>
      </p:pic>
      <p:pic>
        <p:nvPicPr>
          <p:cNvPr id="10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5812" y="2226786"/>
            <a:ext cx="458788" cy="458788"/>
          </a:xfrm>
          <a:prstGeom prst="rect">
            <a:avLst/>
          </a:prstGeom>
          <a:noFill/>
        </p:spPr>
      </p:pic>
      <p:pic>
        <p:nvPicPr>
          <p:cNvPr id="11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226786"/>
            <a:ext cx="458788" cy="458788"/>
          </a:xfrm>
          <a:prstGeom prst="rect">
            <a:avLst/>
          </a:prstGeom>
          <a:noFill/>
        </p:spPr>
      </p:pic>
      <p:cxnSp>
        <p:nvCxnSpPr>
          <p:cNvPr id="12" name="Straight Arrow Connector 15"/>
          <p:cNvCxnSpPr/>
          <p:nvPr/>
        </p:nvCxnSpPr>
        <p:spPr>
          <a:xfrm>
            <a:off x="1296988" y="24553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/>
          <p:nvPr/>
        </p:nvCxnSpPr>
        <p:spPr>
          <a:xfrm>
            <a:off x="3278188" y="24553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6"/>
          <p:cNvSpPr/>
          <p:nvPr/>
        </p:nvSpPr>
        <p:spPr>
          <a:xfrm>
            <a:off x="838200" y="2266474"/>
            <a:ext cx="381000" cy="381000"/>
          </a:xfrm>
          <a:prstGeom prst="ellipse">
            <a:avLst/>
          </a:prstGeom>
          <a:solidFill>
            <a:srgbClr val="47B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7"/>
          <p:cNvSpPr/>
          <p:nvPr/>
        </p:nvSpPr>
        <p:spPr>
          <a:xfrm>
            <a:off x="2819400" y="2265680"/>
            <a:ext cx="381000" cy="381000"/>
          </a:xfrm>
          <a:prstGeom prst="ellipse">
            <a:avLst/>
          </a:prstGeom>
          <a:solidFill>
            <a:srgbClr val="CE5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8"/>
          <p:cNvSpPr/>
          <p:nvPr/>
        </p:nvSpPr>
        <p:spPr>
          <a:xfrm>
            <a:off x="4876800" y="2265680"/>
            <a:ext cx="381000" cy="381000"/>
          </a:xfrm>
          <a:prstGeom prst="ellipse">
            <a:avLst/>
          </a:prstGeom>
          <a:solidFill>
            <a:srgbClr val="EDC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29"/>
          <p:cNvCxnSpPr/>
          <p:nvPr/>
        </p:nvCxnSpPr>
        <p:spPr>
          <a:xfrm>
            <a:off x="5334000" y="2456974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5867400" y="3065780"/>
            <a:ext cx="455612" cy="455612"/>
          </a:xfrm>
          <a:prstGeom prst="rect">
            <a:avLst/>
          </a:prstGeom>
          <a:noFill/>
        </p:spPr>
      </p:pic>
      <p:pic>
        <p:nvPicPr>
          <p:cNvPr id="19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63398"/>
            <a:ext cx="458788" cy="458788"/>
          </a:xfrm>
          <a:prstGeom prst="rect">
            <a:avLst/>
          </a:prstGeom>
          <a:noFill/>
        </p:spPr>
      </p:pic>
      <p:pic>
        <p:nvPicPr>
          <p:cNvPr id="20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063398"/>
            <a:ext cx="458788" cy="458788"/>
          </a:xfrm>
          <a:prstGeom prst="rect">
            <a:avLst/>
          </a:prstGeom>
          <a:noFill/>
        </p:spPr>
      </p:pic>
      <p:cxnSp>
        <p:nvCxnSpPr>
          <p:cNvPr id="21" name="Straight Arrow Connector 55"/>
          <p:cNvCxnSpPr/>
          <p:nvPr/>
        </p:nvCxnSpPr>
        <p:spPr>
          <a:xfrm>
            <a:off x="1296988" y="32919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6"/>
          <p:cNvCxnSpPr/>
          <p:nvPr/>
        </p:nvCxnSpPr>
        <p:spPr>
          <a:xfrm>
            <a:off x="3278188" y="32919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57"/>
          <p:cNvSpPr/>
          <p:nvPr/>
        </p:nvSpPr>
        <p:spPr>
          <a:xfrm>
            <a:off x="838200" y="3103086"/>
            <a:ext cx="381000" cy="381000"/>
          </a:xfrm>
          <a:prstGeom prst="ellipse">
            <a:avLst/>
          </a:prstGeom>
          <a:solidFill>
            <a:srgbClr val="47B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58"/>
          <p:cNvSpPr/>
          <p:nvPr/>
        </p:nvSpPr>
        <p:spPr>
          <a:xfrm>
            <a:off x="2819400" y="3102292"/>
            <a:ext cx="381000" cy="381000"/>
          </a:xfrm>
          <a:prstGeom prst="ellipse">
            <a:avLst/>
          </a:prstGeom>
          <a:solidFill>
            <a:srgbClr val="CE5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59"/>
          <p:cNvSpPr/>
          <p:nvPr/>
        </p:nvSpPr>
        <p:spPr>
          <a:xfrm>
            <a:off x="4876800" y="3102292"/>
            <a:ext cx="381000" cy="381000"/>
          </a:xfrm>
          <a:prstGeom prst="ellipse">
            <a:avLst/>
          </a:prstGeom>
          <a:solidFill>
            <a:srgbClr val="EDC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60"/>
          <p:cNvCxnSpPr/>
          <p:nvPr/>
        </p:nvCxnSpPr>
        <p:spPr>
          <a:xfrm>
            <a:off x="5334000" y="32935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130198"/>
            <a:ext cx="458788" cy="458788"/>
          </a:xfrm>
          <a:prstGeom prst="rect">
            <a:avLst/>
          </a:prstGeom>
          <a:noFill/>
        </p:spPr>
      </p:pic>
      <p:pic>
        <p:nvPicPr>
          <p:cNvPr id="28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130198"/>
            <a:ext cx="458788" cy="458788"/>
          </a:xfrm>
          <a:prstGeom prst="rect">
            <a:avLst/>
          </a:prstGeom>
          <a:noFill/>
        </p:spPr>
      </p:pic>
      <p:pic>
        <p:nvPicPr>
          <p:cNvPr id="29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3049588" y="4130198"/>
            <a:ext cx="455612" cy="455612"/>
          </a:xfrm>
          <a:prstGeom prst="rect">
            <a:avLst/>
          </a:prstGeom>
          <a:noFill/>
        </p:spPr>
      </p:pic>
      <p:pic>
        <p:nvPicPr>
          <p:cNvPr id="30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130198"/>
            <a:ext cx="458788" cy="458788"/>
          </a:xfrm>
          <a:prstGeom prst="rect">
            <a:avLst/>
          </a:prstGeom>
          <a:noFill/>
        </p:spPr>
      </p:pic>
      <p:cxnSp>
        <p:nvCxnSpPr>
          <p:cNvPr id="31" name="Straight Arrow Connector 20"/>
          <p:cNvCxnSpPr/>
          <p:nvPr/>
        </p:nvCxnSpPr>
        <p:spPr>
          <a:xfrm>
            <a:off x="1373188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/>
          <p:cNvCxnSpPr/>
          <p:nvPr/>
        </p:nvCxnSpPr>
        <p:spPr>
          <a:xfrm>
            <a:off x="2439988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2"/>
          <p:cNvCxnSpPr/>
          <p:nvPr/>
        </p:nvCxnSpPr>
        <p:spPr>
          <a:xfrm>
            <a:off x="3582988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4824" y="5120798"/>
            <a:ext cx="458788" cy="458788"/>
          </a:xfrm>
          <a:prstGeom prst="rect">
            <a:avLst/>
          </a:prstGeom>
          <a:noFill/>
        </p:spPr>
      </p:pic>
      <p:pic>
        <p:nvPicPr>
          <p:cNvPr id="35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3412" y="5120798"/>
            <a:ext cx="458788" cy="458788"/>
          </a:xfrm>
          <a:prstGeom prst="rect">
            <a:avLst/>
          </a:prstGeom>
          <a:noFill/>
        </p:spPr>
      </p:pic>
      <p:pic>
        <p:nvPicPr>
          <p:cNvPr id="36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838200" y="5120798"/>
            <a:ext cx="455612" cy="455612"/>
          </a:xfrm>
          <a:prstGeom prst="rect">
            <a:avLst/>
          </a:prstGeom>
          <a:noFill/>
        </p:spPr>
      </p:pic>
      <p:pic>
        <p:nvPicPr>
          <p:cNvPr id="37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4114800" y="5120798"/>
            <a:ext cx="455612" cy="455612"/>
          </a:xfrm>
          <a:prstGeom prst="rect">
            <a:avLst/>
          </a:prstGeom>
          <a:noFill/>
        </p:spPr>
      </p:pic>
      <p:cxnSp>
        <p:nvCxnSpPr>
          <p:cNvPr id="38" name="Straight Arrow Connector 27"/>
          <p:cNvCxnSpPr/>
          <p:nvPr/>
        </p:nvCxnSpPr>
        <p:spPr>
          <a:xfrm>
            <a:off x="13716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8"/>
          <p:cNvCxnSpPr/>
          <p:nvPr/>
        </p:nvCxnSpPr>
        <p:spPr>
          <a:xfrm>
            <a:off x="24384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9"/>
          <p:cNvCxnSpPr/>
          <p:nvPr/>
        </p:nvCxnSpPr>
        <p:spPr>
          <a:xfrm>
            <a:off x="35814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0"/>
          <p:cNvCxnSpPr/>
          <p:nvPr/>
        </p:nvCxnSpPr>
        <p:spPr>
          <a:xfrm>
            <a:off x="4648200" y="4358798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/>
          <p:cNvCxnSpPr/>
          <p:nvPr/>
        </p:nvCxnSpPr>
        <p:spPr>
          <a:xfrm>
            <a:off x="4648200" y="5350986"/>
            <a:ext cx="38100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30188" y="22529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5684" y="3102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15684" y="41733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34487" y="51639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7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00645"/>
            <a:ext cx="8077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First, let see whether you can detect if you have control or not.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You will play several sequences like this one: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Series </a:t>
            </a:r>
            <a:r>
              <a:rPr lang="fr-FR" sz="2000" smtClean="0">
                <a:solidFill>
                  <a:schemeClr val="bg1"/>
                </a:solidFill>
              </a:rPr>
              <a:t>+ question « do you think you </a:t>
            </a:r>
            <a:r>
              <a:rPr lang="fr-FR" sz="2000" smtClean="0">
                <a:solidFill>
                  <a:schemeClr val="bg1"/>
                </a:solidFill>
              </a:rPr>
              <a:t>are the actor/spectator</a:t>
            </a:r>
            <a:r>
              <a:rPr lang="fr-FR" sz="2000" smtClean="0">
                <a:solidFill>
                  <a:schemeClr val="bg1"/>
                </a:solidFill>
              </a:rPr>
              <a:t> »,</a:t>
            </a:r>
          </a:p>
          <a:p>
            <a:r>
              <a:rPr lang="fr-FR" sz="2000" smtClean="0">
                <a:solidFill>
                  <a:schemeClr val="bg1"/>
                </a:solidFill>
              </a:rPr>
              <a:t>Series </a:t>
            </a:r>
            <a:r>
              <a:rPr lang="fr-FR" sz="2000" smtClean="0">
                <a:solidFill>
                  <a:schemeClr val="bg1"/>
                </a:solidFill>
              </a:rPr>
              <a:t>+ </a:t>
            </a:r>
            <a:r>
              <a:rPr lang="fr-FR" sz="2000">
                <a:solidFill>
                  <a:schemeClr val="bg1"/>
                </a:solidFill>
              </a:rPr>
              <a:t>question « do you think you </a:t>
            </a:r>
            <a:r>
              <a:rPr lang="fr-FR" sz="2000" smtClean="0">
                <a:solidFill>
                  <a:schemeClr val="bg1"/>
                </a:solidFill>
              </a:rPr>
              <a:t>are the actor/spectator</a:t>
            </a:r>
            <a:r>
              <a:rPr lang="fr-FR" sz="2000" smtClean="0">
                <a:solidFill>
                  <a:schemeClr val="bg1"/>
                </a:solidFill>
              </a:rPr>
              <a:t> », etc..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It will last about 5-10 minutes. In some periods, </a:t>
            </a:r>
            <a:r>
              <a:rPr lang="fr-FR" sz="2000" smtClean="0">
                <a:solidFill>
                  <a:schemeClr val="bg1"/>
                </a:solidFill>
              </a:rPr>
              <a:t>you will be the actor, </a:t>
            </a:r>
            <a:r>
              <a:rPr lang="fr-FR" sz="2000" smtClean="0">
                <a:solidFill>
                  <a:schemeClr val="bg1"/>
                </a:solidFill>
              </a:rPr>
              <a:t>in some periods, you </a:t>
            </a:r>
            <a:r>
              <a:rPr lang="fr-FR" sz="2000" smtClean="0">
                <a:solidFill>
                  <a:schemeClr val="bg1"/>
                </a:solidFill>
              </a:rPr>
              <a:t>will be the spectator.</a:t>
            </a:r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u="sng" smtClean="0">
                <a:solidFill>
                  <a:schemeClr val="bg1"/>
                </a:solidFill>
              </a:rPr>
              <a:t>Your goal</a:t>
            </a:r>
            <a:r>
              <a:rPr lang="fr-FR" sz="2000" smtClean="0">
                <a:solidFill>
                  <a:schemeClr val="bg1"/>
                </a:solidFill>
              </a:rPr>
              <a:t>: try to know whether you </a:t>
            </a:r>
            <a:r>
              <a:rPr lang="fr-FR" sz="2000" smtClean="0">
                <a:solidFill>
                  <a:schemeClr val="bg1"/>
                </a:solidFill>
              </a:rPr>
              <a:t>are the actor or the spectator, </a:t>
            </a:r>
            <a:r>
              <a:rPr lang="fr-FR" sz="2000" smtClean="0">
                <a:solidFill>
                  <a:schemeClr val="bg1"/>
                </a:solidFill>
              </a:rPr>
              <a:t>in order to give as much correct answers as possible!</a:t>
            </a: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34707" y="62122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8077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Ok!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Hopefully, you could « feel » the difference between </a:t>
            </a:r>
            <a:r>
              <a:rPr lang="fr-FR" sz="2000" smtClean="0">
                <a:solidFill>
                  <a:schemeClr val="bg1"/>
                </a:solidFill>
              </a:rPr>
              <a:t>periods in which you were the </a:t>
            </a:r>
            <a:r>
              <a:rPr lang="fr-FR" sz="2000" smtClean="0">
                <a:solidFill>
                  <a:schemeClr val="accent3"/>
                </a:solidFill>
              </a:rPr>
              <a:t>actor</a:t>
            </a:r>
            <a:r>
              <a:rPr lang="fr-FR" sz="2000" smtClean="0">
                <a:solidFill>
                  <a:schemeClr val="bg1"/>
                </a:solidFill>
              </a:rPr>
              <a:t> and periods in which you were the </a:t>
            </a:r>
            <a:r>
              <a:rPr lang="fr-FR" sz="2000" smtClean="0">
                <a:solidFill>
                  <a:schemeClr val="accent6">
                    <a:lumMod val="75000"/>
                  </a:schemeClr>
                </a:solidFill>
              </a:rPr>
              <a:t>spectator</a:t>
            </a:r>
            <a:r>
              <a:rPr lang="fr-FR" sz="2000" smtClean="0">
                <a:solidFill>
                  <a:schemeClr val="bg1"/>
                </a:solidFill>
              </a:rPr>
              <a:t>.</a:t>
            </a:r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Now, </a:t>
            </a:r>
            <a:r>
              <a:rPr lang="fr-FR" sz="2000" smtClean="0">
                <a:solidFill>
                  <a:schemeClr val="bg1"/>
                </a:solidFill>
              </a:rPr>
              <a:t>the rules will remain similar to those you’ve experienced just before, but your </a:t>
            </a:r>
            <a:r>
              <a:rPr lang="fr-FR" sz="2000" smtClean="0">
                <a:solidFill>
                  <a:schemeClr val="bg1"/>
                </a:solidFill>
              </a:rPr>
              <a:t>goal will be a bit different.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After each series of </a:t>
            </a:r>
            <a:r>
              <a:rPr lang="fr-FR" sz="2000" smtClean="0">
                <a:solidFill>
                  <a:schemeClr val="bg1"/>
                </a:solidFill>
              </a:rPr>
              <a:t>8 </a:t>
            </a:r>
            <a:r>
              <a:rPr lang="fr-FR" sz="2000" smtClean="0">
                <a:solidFill>
                  <a:schemeClr val="bg1"/>
                </a:solidFill>
              </a:rPr>
              <a:t>trials, you will have to </a:t>
            </a:r>
            <a:r>
              <a:rPr lang="fr-FR" sz="2000" b="1" smtClean="0">
                <a:solidFill>
                  <a:schemeClr val="bg1"/>
                </a:solidFill>
              </a:rPr>
              <a:t>make predictions about the next pair of colors you may </a:t>
            </a:r>
            <a:r>
              <a:rPr lang="fr-FR" sz="2000" b="1" smtClean="0">
                <a:solidFill>
                  <a:schemeClr val="bg1"/>
                </a:solidFill>
              </a:rPr>
              <a:t>see</a:t>
            </a:r>
            <a:r>
              <a:rPr lang="fr-FR" sz="2000" smtClean="0">
                <a:solidFill>
                  <a:schemeClr val="bg1"/>
                </a:solidFill>
              </a:rPr>
              <a:t>, instead of telling directly wihether you are spectator or actor.</a:t>
            </a: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3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8077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So, when you see </a:t>
            </a:r>
            <a:r>
              <a:rPr lang="fr-FR" sz="2000" smtClean="0">
                <a:solidFill>
                  <a:schemeClr val="bg1"/>
                </a:solidFill>
              </a:rPr>
              <a:t>these </a:t>
            </a:r>
            <a:r>
              <a:rPr lang="fr-FR" sz="2000" smtClean="0">
                <a:solidFill>
                  <a:schemeClr val="bg1"/>
                </a:solidFill>
              </a:rPr>
              <a:t>special </a:t>
            </a:r>
            <a:r>
              <a:rPr lang="fr-FR" sz="2000" smtClean="0">
                <a:solidFill>
                  <a:schemeClr val="bg1"/>
                </a:solidFill>
              </a:rPr>
              <a:t>screens, you should try to guess the next pair, </a:t>
            </a:r>
            <a:r>
              <a:rPr lang="fr-FR" sz="2000" b="1" smtClean="0">
                <a:solidFill>
                  <a:schemeClr val="bg1"/>
                </a:solidFill>
              </a:rPr>
              <a:t>as if </a:t>
            </a:r>
            <a:r>
              <a:rPr lang="fr-FR" sz="2000" smtClean="0">
                <a:solidFill>
                  <a:schemeClr val="bg1"/>
                </a:solidFill>
              </a:rPr>
              <a:t>you had chosen the color behind the « </a:t>
            </a:r>
            <a:r>
              <a:rPr lang="fr-FR" sz="2000" b="1" smtClean="0">
                <a:solidFill>
                  <a:schemeClr val="bg1"/>
                </a:solidFill>
              </a:rPr>
              <a:t>?</a:t>
            </a:r>
            <a:r>
              <a:rPr lang="fr-FR" sz="2000" smtClean="0">
                <a:solidFill>
                  <a:schemeClr val="bg1"/>
                </a:solidFill>
              </a:rPr>
              <a:t> ».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You have to make a prediction for each color.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Now, think for yourself!</a:t>
            </a:r>
          </a:p>
          <a:p>
            <a:r>
              <a:rPr lang="fr-FR" sz="2000" smtClean="0">
                <a:solidFill>
                  <a:schemeClr val="bg1"/>
                </a:solidFill>
              </a:rPr>
              <a:t>        What should you do if you are the actor? </a:t>
            </a:r>
            <a:r>
              <a:rPr lang="fr-FR" sz="2000" b="1" smtClean="0">
                <a:solidFill>
                  <a:schemeClr val="bg1"/>
                </a:solidFill>
              </a:rPr>
              <a:t>Same or different responses?</a:t>
            </a:r>
          </a:p>
          <a:p>
            <a:r>
              <a:rPr lang="fr-FR" sz="2000" b="1" smtClean="0">
                <a:solidFill>
                  <a:schemeClr val="bg1"/>
                </a:solidFill>
              </a:rPr>
              <a:t>        </a:t>
            </a:r>
            <a:r>
              <a:rPr lang="fr-FR" sz="2000" smtClean="0">
                <a:solidFill>
                  <a:schemeClr val="bg1"/>
                </a:solidFill>
              </a:rPr>
              <a:t>What </a:t>
            </a:r>
            <a:r>
              <a:rPr lang="fr-FR" sz="2000">
                <a:solidFill>
                  <a:schemeClr val="bg1"/>
                </a:solidFill>
              </a:rPr>
              <a:t>should you </a:t>
            </a:r>
            <a:r>
              <a:rPr lang="fr-FR" sz="2000">
                <a:solidFill>
                  <a:schemeClr val="bg1"/>
                </a:solidFill>
              </a:rPr>
              <a:t>do </a:t>
            </a:r>
            <a:r>
              <a:rPr lang="fr-FR" sz="2000" smtClean="0">
                <a:solidFill>
                  <a:schemeClr val="bg1"/>
                </a:solidFill>
              </a:rPr>
              <a:t>if you are the spectator?</a:t>
            </a:r>
            <a:r>
              <a:rPr lang="fr-FR" sz="2000" b="1">
                <a:solidFill>
                  <a:schemeClr val="bg1"/>
                </a:solidFill>
              </a:rPr>
              <a:t> Same or </a:t>
            </a:r>
            <a:r>
              <a:rPr lang="fr-FR" sz="2000" b="1">
                <a:solidFill>
                  <a:schemeClr val="bg1"/>
                </a:solidFill>
              </a:rPr>
              <a:t>different </a:t>
            </a:r>
            <a:r>
              <a:rPr lang="fr-FR" sz="2000" b="1" smtClean="0">
                <a:solidFill>
                  <a:schemeClr val="bg1"/>
                </a:solidFill>
              </a:rPr>
              <a:t>?</a:t>
            </a:r>
            <a:endParaRPr lang="fr-FR" sz="200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467600" y="6212274"/>
            <a:ext cx="99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Answers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61" descr="C:\Users\romlig\Google Drive\EXPERIENCES (programmes)\Copy_of_Controllability - expbasis\stims\bm_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19400"/>
            <a:ext cx="685800" cy="685800"/>
          </a:xfrm>
          <a:prstGeom prst="rect">
            <a:avLst/>
          </a:prstGeom>
          <a:noFill/>
        </p:spPr>
      </p:pic>
      <p:pic>
        <p:nvPicPr>
          <p:cNvPr id="10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057400"/>
            <a:ext cx="458788" cy="458788"/>
          </a:xfrm>
          <a:prstGeom prst="rect">
            <a:avLst/>
          </a:prstGeom>
          <a:noFill/>
        </p:spPr>
      </p:pic>
      <p:pic>
        <p:nvPicPr>
          <p:cNvPr id="11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057400"/>
            <a:ext cx="458788" cy="458788"/>
          </a:xfrm>
          <a:prstGeom prst="rect">
            <a:avLst/>
          </a:prstGeom>
          <a:noFill/>
        </p:spPr>
      </p:pic>
      <p:pic>
        <p:nvPicPr>
          <p:cNvPr id="12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 flipV="1">
            <a:off x="3657600" y="2057400"/>
            <a:ext cx="455612" cy="455612"/>
          </a:xfrm>
          <a:prstGeom prst="rect">
            <a:avLst/>
          </a:prstGeom>
          <a:noFill/>
        </p:spPr>
      </p:pic>
      <p:sp>
        <p:nvSpPr>
          <p:cNvPr id="13" name="TextBox 65"/>
          <p:cNvSpPr txBox="1"/>
          <p:nvPr/>
        </p:nvSpPr>
        <p:spPr>
          <a:xfrm>
            <a:off x="2994085" y="2514600"/>
            <a:ext cx="66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smtClean="0">
                <a:solidFill>
                  <a:schemeClr val="bg1"/>
                </a:solidFill>
              </a:rPr>
              <a:t>Next?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4" name="Frame 66"/>
          <p:cNvSpPr/>
          <p:nvPr/>
        </p:nvSpPr>
        <p:spPr>
          <a:xfrm>
            <a:off x="2438400" y="1905000"/>
            <a:ext cx="1828800" cy="1752600"/>
          </a:xfrm>
          <a:prstGeom prst="frame">
            <a:avLst>
              <a:gd name="adj1" fmla="val 217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049588" y="29718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smtClean="0"/>
              <a:t>?</a:t>
            </a:r>
            <a:endParaRPr lang="en-US" sz="2000" b="1"/>
          </a:p>
        </p:txBody>
      </p:sp>
      <p:pic>
        <p:nvPicPr>
          <p:cNvPr id="23" name="Picture 61" descr="C:\Users\romlig\Google Drive\EXPERIENCES (programmes)\Copy_of_Controllability - expbasis\stims\bm_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19400"/>
            <a:ext cx="685800" cy="685800"/>
          </a:xfrm>
          <a:prstGeom prst="rect">
            <a:avLst/>
          </a:prstGeom>
          <a:noFill/>
        </p:spPr>
      </p:pic>
      <p:pic>
        <p:nvPicPr>
          <p:cNvPr id="24" name="Picture 2" descr="C:\Users\romlig\Google Drive\EXPERIENCES (programmes)\Copy_of_Controllability - expbasis\stims\by_nos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057400"/>
            <a:ext cx="458788" cy="458788"/>
          </a:xfrm>
          <a:prstGeom prst="rect">
            <a:avLst/>
          </a:prstGeom>
          <a:noFill/>
        </p:spPr>
      </p:pic>
      <p:pic>
        <p:nvPicPr>
          <p:cNvPr id="25" name="Picture 3" descr="C:\Users\romlig\Google Drive\EXPERIENCES (programmes)\Copy_of_Controllability - expbasis\stims\bm_nosi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057400"/>
            <a:ext cx="458788" cy="458788"/>
          </a:xfrm>
          <a:prstGeom prst="rect">
            <a:avLst/>
          </a:prstGeom>
          <a:noFill/>
        </p:spPr>
      </p:pic>
      <p:pic>
        <p:nvPicPr>
          <p:cNvPr id="26" name="Picture 5" descr="C:\Users\romlig\Google Drive\EXPERIENCES (programmes)\Copy_of_Controllability - expbasis\stims\ym_nosi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 flipV="1">
            <a:off x="6172200" y="2057400"/>
            <a:ext cx="455612" cy="455612"/>
          </a:xfrm>
          <a:prstGeom prst="rect">
            <a:avLst/>
          </a:prstGeom>
          <a:noFill/>
        </p:spPr>
      </p:pic>
      <p:sp>
        <p:nvSpPr>
          <p:cNvPr id="27" name="TextBox 65"/>
          <p:cNvSpPr txBox="1"/>
          <p:nvPr/>
        </p:nvSpPr>
        <p:spPr>
          <a:xfrm>
            <a:off x="5486400" y="2514600"/>
            <a:ext cx="66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smtClean="0">
                <a:solidFill>
                  <a:schemeClr val="bg1"/>
                </a:solidFill>
              </a:rPr>
              <a:t>Next?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8" name="Frame 66"/>
          <p:cNvSpPr/>
          <p:nvPr/>
        </p:nvSpPr>
        <p:spPr>
          <a:xfrm>
            <a:off x="4953000" y="1905000"/>
            <a:ext cx="1828800" cy="1752600"/>
          </a:xfrm>
          <a:prstGeom prst="frame">
            <a:avLst>
              <a:gd name="adj1" fmla="val 217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03932" y="29717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smtClean="0"/>
              <a:t>?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34458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398</Words>
  <Application>Microsoft Office PowerPoint</Application>
  <PresentationFormat>Affichage à l'écran (4:3)</PresentationFormat>
  <Paragraphs>251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514</cp:revision>
  <dcterms:created xsi:type="dcterms:W3CDTF">2015-07-29T16:03:10Z</dcterms:created>
  <dcterms:modified xsi:type="dcterms:W3CDTF">2015-12-08T20:29:01Z</dcterms:modified>
</cp:coreProperties>
</file>