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06" r:id="rId3"/>
    <p:sldId id="272" r:id="rId4"/>
    <p:sldId id="273" r:id="rId5"/>
    <p:sldId id="308" r:id="rId6"/>
    <p:sldId id="307" r:id="rId7"/>
    <p:sldId id="294" r:id="rId8"/>
    <p:sldId id="309" r:id="rId9"/>
    <p:sldId id="310" r:id="rId10"/>
    <p:sldId id="31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ection par défaut" id="{320EB223-2C20-416C-B809-BB0FFB521195}">
          <p14:sldIdLst>
            <p14:sldId id="256"/>
            <p14:sldId id="306"/>
            <p14:sldId id="272"/>
            <p14:sldId id="273"/>
            <p14:sldId id="308"/>
          </p14:sldIdLst>
        </p14:section>
        <p14:section name="Section sans titre" id="{5DB7BE16-9445-4E0C-9640-4EC368887D2E}">
          <p14:sldIdLst>
            <p14:sldId id="307"/>
            <p14:sldId id="294"/>
            <p14:sldId id="309"/>
            <p14:sldId id="310"/>
            <p14:sldId id="31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50E2"/>
    <a:srgbClr val="EDC659"/>
    <a:srgbClr val="323232"/>
    <a:srgbClr val="CE57DB"/>
    <a:srgbClr val="47B6C5"/>
    <a:srgbClr val="4BC1C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>
      <p:cViewPr>
        <p:scale>
          <a:sx n="75" d="100"/>
          <a:sy n="75" d="100"/>
        </p:scale>
        <p:origin x="-2664" y="-852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40BE5-0493-4C5B-942F-1D4BA9880340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B19CA-AB51-4A05-A9FD-C255640A5D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264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F92F6-8C38-4FD2-A7FB-FEAC3C37ACDB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B9A82-2F5D-42F2-8307-83AD905C9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1752600"/>
          </a:xfrm>
        </p:spPr>
        <p:txBody>
          <a:bodyPr anchor="ctr"/>
          <a:lstStyle/>
          <a:p>
            <a:r>
              <a:rPr lang="fr-FR" dirty="0" err="1" smtClean="0">
                <a:solidFill>
                  <a:schemeClr val="bg1"/>
                </a:solidFill>
              </a:rPr>
              <a:t>Welcome</a:t>
            </a:r>
            <a:r>
              <a:rPr lang="fr-FR" dirty="0" smtClean="0">
                <a:solidFill>
                  <a:schemeClr val="bg1"/>
                </a:solidFill>
              </a:rPr>
              <a:t> to </a:t>
            </a:r>
            <a:r>
              <a:rPr lang="fr-FR" dirty="0" err="1" smtClean="0">
                <a:solidFill>
                  <a:schemeClr val="bg1"/>
                </a:solidFill>
              </a:rPr>
              <a:t>this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experiment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484625" y="6212274"/>
            <a:ext cx="60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next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/>
          <p:cNvSpPr txBox="1"/>
          <p:nvPr/>
        </p:nvSpPr>
        <p:spPr>
          <a:xfrm>
            <a:off x="533400" y="1447800"/>
            <a:ext cx="81534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smtClean="0">
              <a:solidFill>
                <a:schemeClr val="bg1"/>
              </a:solidFill>
            </a:endParaRPr>
          </a:p>
          <a:p>
            <a:endParaRPr lang="fr-FR">
              <a:solidFill>
                <a:schemeClr val="bg1"/>
              </a:solidFill>
            </a:endParaRPr>
          </a:p>
          <a:p>
            <a:endParaRPr lang="fr-FR">
              <a:solidFill>
                <a:schemeClr val="bg1"/>
              </a:solidFill>
            </a:endParaRPr>
          </a:p>
          <a:p>
            <a:endParaRPr lang="fr-FR" smtClean="0">
              <a:solidFill>
                <a:schemeClr val="bg1"/>
              </a:solidFill>
            </a:endParaRPr>
          </a:p>
          <a:p>
            <a:endParaRPr lang="fr-FR">
              <a:solidFill>
                <a:schemeClr val="bg1"/>
              </a:solidFill>
            </a:endParaRPr>
          </a:p>
          <a:p>
            <a:r>
              <a:rPr lang="fr-FR" smtClean="0">
                <a:solidFill>
                  <a:schemeClr val="bg1"/>
                </a:solidFill>
              </a:rPr>
              <a:t>Good. You’ve finished the second part of the experiment.</a:t>
            </a:r>
          </a:p>
          <a:p>
            <a:r>
              <a:rPr lang="fr-FR">
                <a:solidFill>
                  <a:schemeClr val="bg1"/>
                </a:solidFill>
              </a:rPr>
              <a:t/>
            </a:r>
            <a:br>
              <a:rPr lang="fr-FR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Call the experimenter…</a:t>
            </a:r>
          </a:p>
          <a:p>
            <a:endParaRPr lang="fr-FR" smtClean="0">
              <a:solidFill>
                <a:schemeClr val="bg1"/>
              </a:solidFill>
            </a:endParaRPr>
          </a:p>
          <a:p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475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62000" y="685800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chemeClr val="bg1"/>
                </a:solidFill>
              </a:rPr>
              <a:t>In the first part of this experiment, you will have to take many decisions between two colored geometrical forms, such as</a:t>
            </a:r>
          </a:p>
          <a:p>
            <a:endParaRPr lang="fr-FR">
              <a:solidFill>
                <a:schemeClr val="bg1"/>
              </a:solidFill>
            </a:endParaRPr>
          </a:p>
          <a:p>
            <a:endParaRPr lang="fr-FR" smtClean="0">
              <a:solidFill>
                <a:schemeClr val="bg1"/>
              </a:solidFill>
            </a:endParaRPr>
          </a:p>
          <a:p>
            <a:r>
              <a:rPr lang="fr-FR">
                <a:solidFill>
                  <a:schemeClr val="bg1"/>
                </a:solidFill>
              </a:rPr>
              <a:t> </a:t>
            </a:r>
            <a:r>
              <a:rPr lang="fr-FR" smtClean="0">
                <a:solidFill>
                  <a:schemeClr val="bg1"/>
                </a:solidFill>
              </a:rPr>
              <a:t>                                            or                                          or                                       , etc.</a:t>
            </a:r>
          </a:p>
          <a:p>
            <a:endParaRPr lang="fr-FR">
              <a:solidFill>
                <a:schemeClr val="bg1"/>
              </a:solidFill>
            </a:endParaRPr>
          </a:p>
          <a:p>
            <a:endParaRPr lang="fr-FR" smtClean="0">
              <a:solidFill>
                <a:schemeClr val="bg1"/>
              </a:solidFill>
            </a:endParaRPr>
          </a:p>
          <a:p>
            <a:endParaRPr lang="fr-FR" smtClean="0">
              <a:solidFill>
                <a:schemeClr val="bg1"/>
              </a:solidFill>
            </a:endParaRPr>
          </a:p>
          <a:p>
            <a:r>
              <a:rPr lang="fr-FR" smtClean="0">
                <a:solidFill>
                  <a:schemeClr val="bg1"/>
                </a:solidFill>
              </a:rPr>
              <a:t>By pressing the response buttons, you will thus see the « environment » change.</a:t>
            </a:r>
          </a:p>
          <a:p>
            <a:r>
              <a:rPr lang="fr-FR" smtClean="0">
                <a:solidFill>
                  <a:schemeClr val="bg1"/>
                </a:solidFill>
              </a:rPr>
              <a:t>For example:                                         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Cadre 4"/>
          <p:cNvSpPr/>
          <p:nvPr/>
        </p:nvSpPr>
        <p:spPr>
          <a:xfrm>
            <a:off x="3965448" y="1672114"/>
            <a:ext cx="533400" cy="533400"/>
          </a:xfrm>
          <a:prstGeom prst="frame">
            <a:avLst>
              <a:gd name="adj1" fmla="val 2215"/>
            </a:avLst>
          </a:prstGeom>
          <a:noFill/>
          <a:ln>
            <a:solidFill>
              <a:srgbClr val="EDC6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riangle isocèle 5"/>
          <p:cNvSpPr/>
          <p:nvPr/>
        </p:nvSpPr>
        <p:spPr>
          <a:xfrm>
            <a:off x="7010400" y="1676400"/>
            <a:ext cx="685800" cy="533400"/>
          </a:xfrm>
          <a:prstGeom prst="triangle">
            <a:avLst/>
          </a:prstGeom>
          <a:noFill/>
          <a:ln w="38100">
            <a:solidFill>
              <a:srgbClr val="E250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dre 6"/>
          <p:cNvSpPr/>
          <p:nvPr/>
        </p:nvSpPr>
        <p:spPr>
          <a:xfrm>
            <a:off x="4648200" y="1676400"/>
            <a:ext cx="533400" cy="533400"/>
          </a:xfrm>
          <a:prstGeom prst="frame">
            <a:avLst>
              <a:gd name="adj1" fmla="val 2215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1280160" y="1676400"/>
            <a:ext cx="609600" cy="609600"/>
          </a:xfrm>
          <a:prstGeom prst="ellipse">
            <a:avLst/>
          </a:prstGeom>
          <a:noFill/>
          <a:ln w="38100">
            <a:solidFill>
              <a:srgbClr val="EDC6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isocèle 8"/>
          <p:cNvSpPr/>
          <p:nvPr/>
        </p:nvSpPr>
        <p:spPr>
          <a:xfrm>
            <a:off x="6172200" y="1676400"/>
            <a:ext cx="685800" cy="533400"/>
          </a:xfrm>
          <a:prstGeom prst="triangl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2057400" y="1672114"/>
            <a:ext cx="609600" cy="609600"/>
          </a:xfrm>
          <a:prstGeom prst="ellipse">
            <a:avLst/>
          </a:prstGeom>
          <a:noFill/>
          <a:ln w="38100">
            <a:solidFill>
              <a:srgbClr val="E250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1828800" y="4186892"/>
            <a:ext cx="609600" cy="609600"/>
          </a:xfrm>
          <a:prstGeom prst="ellipse">
            <a:avLst/>
          </a:prstGeom>
          <a:noFill/>
          <a:ln w="38100">
            <a:solidFill>
              <a:srgbClr val="EDC6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2590800" y="4148792"/>
            <a:ext cx="609600" cy="609600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Cadre 12"/>
          <p:cNvSpPr/>
          <p:nvPr/>
        </p:nvSpPr>
        <p:spPr>
          <a:xfrm>
            <a:off x="5992368" y="4192988"/>
            <a:ext cx="533400" cy="533400"/>
          </a:xfrm>
          <a:prstGeom prst="frame">
            <a:avLst>
              <a:gd name="adj1" fmla="val 2215"/>
            </a:avLst>
          </a:prstGeom>
          <a:noFill/>
          <a:ln>
            <a:solidFill>
              <a:srgbClr val="E250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adre 13"/>
          <p:cNvSpPr/>
          <p:nvPr/>
        </p:nvSpPr>
        <p:spPr>
          <a:xfrm>
            <a:off x="6675120" y="4197274"/>
            <a:ext cx="533400" cy="533400"/>
          </a:xfrm>
          <a:prstGeom prst="frame">
            <a:avLst>
              <a:gd name="adj1" fmla="val 2215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riangle isocèle 14"/>
          <p:cNvSpPr/>
          <p:nvPr/>
        </p:nvSpPr>
        <p:spPr>
          <a:xfrm>
            <a:off x="4648200" y="4148793"/>
            <a:ext cx="685800" cy="533400"/>
          </a:xfrm>
          <a:prstGeom prst="triangle">
            <a:avLst/>
          </a:prstGeom>
          <a:noFill/>
          <a:ln w="38100">
            <a:solidFill>
              <a:srgbClr val="E250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isocèle 15"/>
          <p:cNvSpPr/>
          <p:nvPr/>
        </p:nvSpPr>
        <p:spPr>
          <a:xfrm>
            <a:off x="3810000" y="4148793"/>
            <a:ext cx="685800" cy="533400"/>
          </a:xfrm>
          <a:prstGeom prst="triangl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dre 16"/>
          <p:cNvSpPr/>
          <p:nvPr/>
        </p:nvSpPr>
        <p:spPr>
          <a:xfrm>
            <a:off x="1603248" y="3879353"/>
            <a:ext cx="1828800" cy="1224677"/>
          </a:xfrm>
          <a:prstGeom prst="frame">
            <a:avLst>
              <a:gd name="adj1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adre 17"/>
          <p:cNvSpPr/>
          <p:nvPr/>
        </p:nvSpPr>
        <p:spPr>
          <a:xfrm>
            <a:off x="5690616" y="3885449"/>
            <a:ext cx="1828800" cy="1224677"/>
          </a:xfrm>
          <a:prstGeom prst="frame">
            <a:avLst>
              <a:gd name="adj1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adre 18"/>
          <p:cNvSpPr/>
          <p:nvPr/>
        </p:nvSpPr>
        <p:spPr>
          <a:xfrm>
            <a:off x="3660648" y="3879353"/>
            <a:ext cx="1828800" cy="1224677"/>
          </a:xfrm>
          <a:prstGeom prst="frame">
            <a:avLst>
              <a:gd name="adj1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143393" y="5221069"/>
            <a:ext cx="74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Trial </a:t>
            </a:r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204517" y="5221069"/>
            <a:ext cx="74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Trial </a:t>
            </a:r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216774" y="5221068"/>
            <a:ext cx="74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Trial </a:t>
            </a:r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828732" y="5221067"/>
            <a:ext cx="62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mtClean="0">
                <a:solidFill>
                  <a:schemeClr val="bg1"/>
                </a:solidFill>
              </a:rPr>
              <a:t>etc…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7823474" y="6212274"/>
            <a:ext cx="63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bg1">
                    <a:lumMod val="85000"/>
                  </a:schemeClr>
                </a:solidFill>
              </a:rPr>
              <a:t>N</a:t>
            </a:r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ext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6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46638"/>
            <a:ext cx="457200" cy="500605"/>
          </a:xfrm>
          <a:prstGeom prst="rect">
            <a:avLst/>
          </a:prstGeom>
        </p:spPr>
      </p:pic>
      <p:sp>
        <p:nvSpPr>
          <p:cNvPr id="27" name="ZoneTexte 6"/>
          <p:cNvSpPr txBox="1"/>
          <p:nvPr/>
        </p:nvSpPr>
        <p:spPr>
          <a:xfrm>
            <a:off x="609600" y="623056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Back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733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210026"/>
            <a:ext cx="80772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dirty="0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r>
              <a:rPr lang="fr-FR" sz="2000" dirty="0" smtClean="0">
                <a:solidFill>
                  <a:schemeClr val="bg1"/>
                </a:solidFill>
              </a:rPr>
              <a:t>You </a:t>
            </a:r>
            <a:r>
              <a:rPr lang="fr-FR" sz="2000" dirty="0" err="1" smtClean="0">
                <a:solidFill>
                  <a:schemeClr val="bg1"/>
                </a:solidFill>
              </a:rPr>
              <a:t>will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receive</a:t>
            </a:r>
            <a:r>
              <a:rPr lang="fr-FR" sz="2000" dirty="0" smtClean="0">
                <a:solidFill>
                  <a:schemeClr val="bg1"/>
                </a:solidFill>
              </a:rPr>
              <a:t> more information </a:t>
            </a:r>
            <a:r>
              <a:rPr lang="fr-FR" sz="2000" dirty="0" err="1" smtClean="0">
                <a:solidFill>
                  <a:schemeClr val="bg1"/>
                </a:solidFill>
              </a:rPr>
              <a:t>soon</a:t>
            </a:r>
            <a:r>
              <a:rPr lang="fr-FR" sz="2000" dirty="0" smtClean="0">
                <a:solidFill>
                  <a:schemeClr val="bg1"/>
                </a:solidFill>
              </a:rPr>
              <a:t>, but first, </a:t>
            </a:r>
            <a:r>
              <a:rPr lang="fr-FR" sz="2000" dirty="0" err="1" smtClean="0">
                <a:solidFill>
                  <a:schemeClr val="bg1"/>
                </a:solidFill>
              </a:rPr>
              <a:t>you</a:t>
            </a:r>
            <a:r>
              <a:rPr lang="fr-FR" sz="2000" dirty="0" smtClean="0">
                <a:solidFill>
                  <a:schemeClr val="bg1"/>
                </a:solidFill>
              </a:rPr>
              <a:t> must </a:t>
            </a:r>
            <a:r>
              <a:rPr lang="fr-FR" sz="2000" dirty="0" err="1" smtClean="0">
                <a:solidFill>
                  <a:schemeClr val="bg1"/>
                </a:solidFill>
              </a:rPr>
              <a:t>be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familiar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with</a:t>
            </a:r>
            <a:r>
              <a:rPr lang="fr-FR" sz="2000" dirty="0" smtClean="0">
                <a:solidFill>
                  <a:schemeClr val="bg1"/>
                </a:solidFill>
              </a:rPr>
              <a:t> the basics.</a:t>
            </a: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r>
              <a:rPr lang="fr-FR" sz="2000" dirty="0" smtClean="0">
                <a:solidFill>
                  <a:schemeClr val="bg1"/>
                </a:solidFill>
              </a:rPr>
              <a:t>Continue to </a:t>
            </a:r>
            <a:r>
              <a:rPr lang="fr-FR" sz="2000" dirty="0" err="1" smtClean="0">
                <a:solidFill>
                  <a:schemeClr val="bg1"/>
                </a:solidFill>
              </a:rPr>
              <a:t>perform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your</a:t>
            </a:r>
            <a:r>
              <a:rPr lang="fr-FR" sz="2000" dirty="0" smtClean="0">
                <a:solidFill>
                  <a:schemeClr val="bg1"/>
                </a:solidFill>
              </a:rPr>
              <a:t> first trials.</a:t>
            </a: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823474" y="6212274"/>
            <a:ext cx="63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Next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46638"/>
            <a:ext cx="457200" cy="500605"/>
          </a:xfrm>
          <a:prstGeom prst="rect">
            <a:avLst/>
          </a:prstGeom>
        </p:spPr>
      </p:pic>
      <p:sp>
        <p:nvSpPr>
          <p:cNvPr id="8" name="ZoneTexte 6"/>
          <p:cNvSpPr txBox="1"/>
          <p:nvPr/>
        </p:nvSpPr>
        <p:spPr>
          <a:xfrm>
            <a:off x="609600" y="623056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Back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52400"/>
            <a:ext cx="83820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dirty="0" smtClean="0">
              <a:solidFill>
                <a:schemeClr val="bg1"/>
              </a:solidFill>
            </a:endParaRP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pPr algn="ctr"/>
            <a:endParaRPr lang="fr-FR" sz="2000" dirty="0">
              <a:solidFill>
                <a:schemeClr val="bg1"/>
              </a:solidFill>
            </a:endParaRPr>
          </a:p>
          <a:p>
            <a:pPr algn="ctr"/>
            <a:r>
              <a:rPr lang="fr-FR" sz="2000" dirty="0" smtClean="0">
                <a:solidFill>
                  <a:schemeClr val="bg1"/>
                </a:solidFill>
              </a:rPr>
              <a:t>Good</a:t>
            </a:r>
          </a:p>
          <a:p>
            <a:pPr algn="ctr"/>
            <a:endParaRPr lang="fr-FR" sz="2000" dirty="0" smtClean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 err="1" smtClean="0">
                <a:solidFill>
                  <a:schemeClr val="bg1"/>
                </a:solidFill>
              </a:rPr>
              <a:t>Now</a:t>
            </a:r>
            <a:r>
              <a:rPr lang="fr-FR" sz="2000" dirty="0" smtClean="0">
                <a:solidFill>
                  <a:schemeClr val="bg1"/>
                </a:solidFill>
              </a:rPr>
              <a:t>, </a:t>
            </a:r>
            <a:r>
              <a:rPr lang="fr-FR" sz="2000" dirty="0" err="1" smtClean="0">
                <a:solidFill>
                  <a:schemeClr val="bg1"/>
                </a:solidFill>
              </a:rPr>
              <a:t>here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is</a:t>
            </a:r>
            <a:r>
              <a:rPr lang="fr-FR" sz="2000" dirty="0" smtClean="0">
                <a:solidFill>
                  <a:schemeClr val="bg1"/>
                </a:solidFill>
              </a:rPr>
              <a:t> the basic </a:t>
            </a:r>
            <a:r>
              <a:rPr lang="fr-FR" sz="2000" dirty="0" err="1" smtClean="0">
                <a:solidFill>
                  <a:schemeClr val="bg1"/>
                </a:solidFill>
              </a:rPr>
              <a:t>principles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smtClean="0">
                <a:solidFill>
                  <a:schemeClr val="bg1"/>
                </a:solidFill>
              </a:rPr>
              <a:t>of the </a:t>
            </a:r>
            <a:r>
              <a:rPr lang="fr-FR" sz="2000" dirty="0" err="1" smtClean="0">
                <a:solidFill>
                  <a:schemeClr val="bg1"/>
                </a:solidFill>
              </a:rPr>
              <a:t>task</a:t>
            </a:r>
            <a:r>
              <a:rPr lang="fr-FR" sz="2000" dirty="0" smtClean="0">
                <a:solidFill>
                  <a:schemeClr val="bg1"/>
                </a:solidFill>
              </a:rPr>
              <a:t>:</a:t>
            </a:r>
            <a:endParaRPr lang="fr-FR" sz="2000" dirty="0" smtClean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 smtClean="0">
                <a:solidFill>
                  <a:schemeClr val="bg1"/>
                </a:solidFill>
              </a:rPr>
              <a:t>	1) The </a:t>
            </a:r>
            <a:r>
              <a:rPr lang="fr-FR" sz="2000" dirty="0" smtClean="0">
                <a:solidFill>
                  <a:schemeClr val="bg1"/>
                </a:solidFill>
              </a:rPr>
              <a:t>succession of trial </a:t>
            </a:r>
            <a:r>
              <a:rPr lang="fr-FR" sz="2000" dirty="0" err="1" smtClean="0">
                <a:solidFill>
                  <a:schemeClr val="bg1"/>
                </a:solidFill>
              </a:rPr>
              <a:t>is</a:t>
            </a:r>
            <a:r>
              <a:rPr lang="fr-FR" sz="2000" dirty="0" smtClean="0">
                <a:solidFill>
                  <a:schemeClr val="bg1"/>
                </a:solidFill>
              </a:rPr>
              <a:t> not </a:t>
            </a:r>
            <a:r>
              <a:rPr lang="fr-FR" sz="2000" dirty="0" err="1" smtClean="0">
                <a:solidFill>
                  <a:schemeClr val="bg1"/>
                </a:solidFill>
              </a:rPr>
              <a:t>random</a:t>
            </a:r>
            <a:r>
              <a:rPr lang="fr-FR" sz="2000" dirty="0" smtClean="0">
                <a:solidFill>
                  <a:schemeClr val="bg1"/>
                </a:solidFill>
              </a:rPr>
              <a:t>!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 smtClean="0">
                <a:solidFill>
                  <a:schemeClr val="bg1"/>
                </a:solidFill>
              </a:rPr>
              <a:t>	2) There </a:t>
            </a:r>
            <a:r>
              <a:rPr lang="fr-FR" sz="2000" dirty="0" err="1" smtClean="0">
                <a:solidFill>
                  <a:schemeClr val="bg1"/>
                </a:solidFill>
              </a:rPr>
              <a:t>is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always</a:t>
            </a:r>
            <a:r>
              <a:rPr lang="fr-FR" sz="2000" dirty="0" smtClean="0">
                <a:solidFill>
                  <a:schemeClr val="bg1"/>
                </a:solidFill>
              </a:rPr>
              <a:t> a </a:t>
            </a:r>
            <a:r>
              <a:rPr lang="fr-FR" sz="2000" i="1" dirty="0" err="1" smtClean="0">
                <a:solidFill>
                  <a:schemeClr val="bg1"/>
                </a:solidFill>
              </a:rPr>
              <a:t>rule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which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applies</a:t>
            </a:r>
            <a:r>
              <a:rPr lang="fr-FR" sz="2000" dirty="0" smtClean="0">
                <a:solidFill>
                  <a:schemeClr val="bg1"/>
                </a:solidFill>
              </a:rPr>
              <a:t> and </a:t>
            </a:r>
            <a:r>
              <a:rPr lang="fr-FR" sz="2000" dirty="0" err="1" smtClean="0">
                <a:solidFill>
                  <a:schemeClr val="bg1"/>
                </a:solidFill>
              </a:rPr>
              <a:t>determines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which</a:t>
            </a:r>
            <a:r>
              <a:rPr lang="fr-FR" sz="2000" dirty="0" smtClean="0">
                <a:solidFill>
                  <a:schemeClr val="bg1"/>
                </a:solidFill>
              </a:rPr>
              <a:t> pair of </a:t>
            </a:r>
            <a:r>
              <a:rPr lang="fr-FR" sz="2000" dirty="0" smtClean="0">
                <a:solidFill>
                  <a:schemeClr val="bg1"/>
                </a:solidFill>
              </a:rPr>
              <a:t>	stimuli </a:t>
            </a:r>
            <a:r>
              <a:rPr lang="fr-FR" sz="2000" dirty="0" err="1" smtClean="0">
                <a:solidFill>
                  <a:schemeClr val="bg1"/>
                </a:solidFill>
              </a:rPr>
              <a:t>you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see</a:t>
            </a:r>
            <a:r>
              <a:rPr lang="fr-FR" sz="2000" dirty="0" smtClean="0">
                <a:solidFill>
                  <a:schemeClr val="bg1"/>
                </a:solidFill>
              </a:rPr>
              <a:t> in the </a:t>
            </a:r>
            <a:r>
              <a:rPr lang="fr-FR" sz="2000" dirty="0" err="1" smtClean="0">
                <a:solidFill>
                  <a:schemeClr val="bg1"/>
                </a:solidFill>
              </a:rPr>
              <a:t>next</a:t>
            </a:r>
            <a:r>
              <a:rPr lang="fr-FR" sz="2000" dirty="0" smtClean="0">
                <a:solidFill>
                  <a:schemeClr val="bg1"/>
                </a:solidFill>
              </a:rPr>
              <a:t> trial.</a:t>
            </a: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 err="1" smtClean="0">
                <a:solidFill>
                  <a:schemeClr val="bg1"/>
                </a:solidFill>
              </a:rPr>
              <a:t>See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next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slide</a:t>
            </a:r>
            <a:r>
              <a:rPr lang="fr-FR" sz="2000" dirty="0" smtClean="0">
                <a:solidFill>
                  <a:schemeClr val="bg1"/>
                </a:solidFill>
              </a:rPr>
              <a:t> for the possible </a:t>
            </a:r>
            <a:r>
              <a:rPr lang="fr-FR" sz="2000" dirty="0" err="1" smtClean="0">
                <a:solidFill>
                  <a:schemeClr val="bg1"/>
                </a:solidFill>
              </a:rPr>
              <a:t>rules</a:t>
            </a:r>
            <a:r>
              <a:rPr lang="fr-FR" sz="2000" dirty="0" smtClean="0">
                <a:solidFill>
                  <a:schemeClr val="bg1"/>
                </a:solidFill>
              </a:rPr>
              <a:t>.</a:t>
            </a: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 smtClean="0">
                <a:solidFill>
                  <a:schemeClr val="bg1"/>
                </a:solidFill>
              </a:rPr>
              <a:t>Look </a:t>
            </a:r>
            <a:r>
              <a:rPr lang="fr-FR" sz="2000" dirty="0" err="1" smtClean="0">
                <a:solidFill>
                  <a:schemeClr val="bg1"/>
                </a:solidFill>
              </a:rPr>
              <a:t>at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them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carefully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823474" y="6212274"/>
            <a:ext cx="63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bg1">
                    <a:lumMod val="85000"/>
                  </a:schemeClr>
                </a:solidFill>
              </a:rPr>
              <a:t>N</a:t>
            </a:r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ext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46638"/>
            <a:ext cx="457200" cy="500605"/>
          </a:xfrm>
          <a:prstGeom prst="rect">
            <a:avLst/>
          </a:prstGeom>
        </p:spPr>
      </p:pic>
      <p:sp>
        <p:nvSpPr>
          <p:cNvPr id="8" name="ZoneTexte 6"/>
          <p:cNvSpPr txBox="1"/>
          <p:nvPr/>
        </p:nvSpPr>
        <p:spPr>
          <a:xfrm>
            <a:off x="609600" y="623056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Back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-121087"/>
            <a:ext cx="84582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000" u="sng" dirty="0" smtClean="0">
                <a:solidFill>
                  <a:schemeClr val="bg1"/>
                </a:solidFill>
              </a:rPr>
              <a:t>Possible </a:t>
            </a:r>
            <a:r>
              <a:rPr lang="fr-FR" sz="2000" u="sng" dirty="0" err="1" smtClean="0">
                <a:solidFill>
                  <a:schemeClr val="bg1"/>
                </a:solidFill>
              </a:rPr>
              <a:t>rules</a:t>
            </a:r>
            <a:r>
              <a:rPr lang="fr-FR" sz="2000" u="sng" dirty="0" smtClean="0">
                <a:solidFill>
                  <a:schemeClr val="bg1"/>
                </a:solidFill>
              </a:rPr>
              <a:t>: Type A (</a:t>
            </a:r>
            <a:r>
              <a:rPr lang="fr-FR" sz="2000" b="1" u="sng" dirty="0" err="1" smtClean="0">
                <a:solidFill>
                  <a:schemeClr val="bg1"/>
                </a:solidFill>
              </a:rPr>
              <a:t>spectator</a:t>
            </a:r>
            <a:r>
              <a:rPr lang="fr-FR" sz="2000" u="sng" dirty="0" smtClean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fr-FR" sz="2000" dirty="0">
                <a:solidFill>
                  <a:schemeClr val="bg1"/>
                </a:solidFill>
              </a:rPr>
              <a:t/>
            </a:r>
            <a:br>
              <a:rPr lang="fr-FR" sz="2000" dirty="0">
                <a:solidFill>
                  <a:schemeClr val="bg1"/>
                </a:solidFill>
              </a:rPr>
            </a:br>
            <a:r>
              <a:rPr lang="fr-FR" sz="2000" dirty="0" smtClean="0">
                <a:solidFill>
                  <a:schemeClr val="bg1"/>
                </a:solidFill>
              </a:rPr>
              <a:t>The </a:t>
            </a:r>
            <a:r>
              <a:rPr lang="fr-FR" sz="2000" b="1" dirty="0" err="1" smtClean="0">
                <a:solidFill>
                  <a:schemeClr val="bg1"/>
                </a:solidFill>
              </a:rPr>
              <a:t>current</a:t>
            </a:r>
            <a:r>
              <a:rPr lang="fr-FR" sz="2000" b="1" dirty="0" smtClean="0">
                <a:solidFill>
                  <a:schemeClr val="bg1"/>
                </a:solidFill>
              </a:rPr>
              <a:t> </a:t>
            </a:r>
            <a:r>
              <a:rPr lang="fr-FR" sz="2000" b="1" dirty="0" err="1" smtClean="0">
                <a:solidFill>
                  <a:schemeClr val="bg1"/>
                </a:solidFill>
              </a:rPr>
              <a:t>geometrical</a:t>
            </a:r>
            <a:r>
              <a:rPr lang="fr-FR" sz="2000" b="1" dirty="0" smtClean="0">
                <a:solidFill>
                  <a:schemeClr val="bg1"/>
                </a:solidFill>
              </a:rPr>
              <a:t> </a:t>
            </a:r>
            <a:r>
              <a:rPr lang="fr-FR" sz="2000" b="1" dirty="0" err="1" smtClean="0">
                <a:solidFill>
                  <a:schemeClr val="bg1"/>
                </a:solidFill>
              </a:rPr>
              <a:t>form</a:t>
            </a:r>
            <a:r>
              <a:rPr lang="fr-FR" sz="2000" b="1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predicts</a:t>
            </a:r>
            <a:r>
              <a:rPr lang="fr-FR" sz="2000" dirty="0" smtClean="0">
                <a:solidFill>
                  <a:schemeClr val="bg1"/>
                </a:solidFill>
              </a:rPr>
              <a:t> the </a:t>
            </a:r>
            <a:r>
              <a:rPr lang="fr-FR" sz="2000" dirty="0" err="1" smtClean="0">
                <a:solidFill>
                  <a:schemeClr val="bg1"/>
                </a:solidFill>
              </a:rPr>
              <a:t>next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geometrical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form</a:t>
            </a:r>
            <a:r>
              <a:rPr lang="fr-FR" sz="2000" dirty="0" smtClean="0">
                <a:solidFill>
                  <a:schemeClr val="bg1"/>
                </a:solidFill>
              </a:rPr>
              <a:t>:</a:t>
            </a:r>
            <a:endParaRPr lang="fr-FR" sz="2000" dirty="0" smtClean="0">
              <a:solidFill>
                <a:schemeClr val="bg1"/>
              </a:solidFill>
            </a:endParaRPr>
          </a:p>
          <a:p>
            <a:pPr algn="ctr"/>
            <a:endParaRPr lang="fr-FR" sz="2000" dirty="0">
              <a:solidFill>
                <a:schemeClr val="bg1"/>
              </a:solidFill>
            </a:endParaRPr>
          </a:p>
          <a:p>
            <a:pPr algn="ctr"/>
            <a:endParaRPr lang="fr-FR" sz="2000" dirty="0" smtClean="0">
              <a:solidFill>
                <a:schemeClr val="bg1"/>
              </a:solidFill>
            </a:endParaRPr>
          </a:p>
          <a:p>
            <a:pPr algn="ctr"/>
            <a:endParaRPr lang="fr-FR" sz="2000" dirty="0">
              <a:solidFill>
                <a:schemeClr val="bg1"/>
              </a:solidFill>
            </a:endParaRPr>
          </a:p>
          <a:p>
            <a:pPr algn="ctr"/>
            <a:endParaRPr lang="fr-FR" sz="2000" dirty="0" smtClean="0">
              <a:solidFill>
                <a:schemeClr val="bg1"/>
              </a:solidFill>
            </a:endParaRPr>
          </a:p>
          <a:p>
            <a:pPr algn="ctr"/>
            <a:endParaRPr lang="fr-FR" sz="2000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pPr algn="ctr"/>
            <a:r>
              <a:rPr lang="fr-FR" sz="2000" u="sng" dirty="0" smtClean="0">
                <a:solidFill>
                  <a:schemeClr val="bg1"/>
                </a:solidFill>
              </a:rPr>
              <a:t>Possible </a:t>
            </a:r>
            <a:r>
              <a:rPr lang="fr-FR" sz="2000" u="sng" dirty="0" err="1" smtClean="0">
                <a:solidFill>
                  <a:schemeClr val="bg1"/>
                </a:solidFill>
              </a:rPr>
              <a:t>rules</a:t>
            </a:r>
            <a:r>
              <a:rPr lang="fr-FR" sz="2000" u="sng" dirty="0" smtClean="0">
                <a:solidFill>
                  <a:schemeClr val="bg1"/>
                </a:solidFill>
              </a:rPr>
              <a:t>: Type B (</a:t>
            </a:r>
            <a:r>
              <a:rPr lang="fr-FR" sz="2000" b="1" u="sng" dirty="0" err="1" smtClean="0">
                <a:solidFill>
                  <a:schemeClr val="bg1"/>
                </a:solidFill>
              </a:rPr>
              <a:t>actor</a:t>
            </a:r>
            <a:r>
              <a:rPr lang="fr-FR" sz="2000" u="sng" dirty="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 smtClean="0">
                <a:solidFill>
                  <a:schemeClr val="bg1"/>
                </a:solidFill>
              </a:rPr>
              <a:t>     </a:t>
            </a:r>
            <a:r>
              <a:rPr lang="fr-FR" sz="2000" b="1" dirty="0" smtClean="0">
                <a:solidFill>
                  <a:schemeClr val="bg1"/>
                </a:solidFill>
              </a:rPr>
              <a:t> </a:t>
            </a:r>
            <a:r>
              <a:rPr lang="fr-FR" sz="2000" b="1" dirty="0" smtClean="0">
                <a:solidFill>
                  <a:schemeClr val="bg1"/>
                </a:solidFill>
              </a:rPr>
              <a:t>       </a:t>
            </a:r>
            <a:r>
              <a:rPr lang="fr-FR" sz="2000" dirty="0" smtClean="0">
                <a:solidFill>
                  <a:schemeClr val="bg1"/>
                </a:solidFill>
              </a:rPr>
              <a:t>The </a:t>
            </a:r>
            <a:r>
              <a:rPr lang="fr-FR" sz="2000" b="1" dirty="0" err="1" smtClean="0">
                <a:solidFill>
                  <a:schemeClr val="bg1"/>
                </a:solidFill>
              </a:rPr>
              <a:t>color</a:t>
            </a:r>
            <a:r>
              <a:rPr lang="fr-FR" sz="2000" b="1" dirty="0" smtClean="0">
                <a:solidFill>
                  <a:schemeClr val="bg1"/>
                </a:solidFill>
              </a:rPr>
              <a:t> </a:t>
            </a:r>
            <a:r>
              <a:rPr lang="fr-FR" sz="2000" b="1" dirty="0" err="1" smtClean="0">
                <a:solidFill>
                  <a:schemeClr val="bg1"/>
                </a:solidFill>
              </a:rPr>
              <a:t>you</a:t>
            </a:r>
            <a:r>
              <a:rPr lang="fr-FR" sz="2000" b="1" dirty="0" smtClean="0">
                <a:solidFill>
                  <a:schemeClr val="bg1"/>
                </a:solidFill>
              </a:rPr>
              <a:t> </a:t>
            </a:r>
            <a:r>
              <a:rPr lang="fr-FR" sz="2000" b="1" dirty="0" err="1" smtClean="0">
                <a:solidFill>
                  <a:schemeClr val="bg1"/>
                </a:solidFill>
              </a:rPr>
              <a:t>choose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predicts</a:t>
            </a:r>
            <a:r>
              <a:rPr lang="fr-FR" sz="2000" dirty="0" smtClean="0">
                <a:solidFill>
                  <a:schemeClr val="bg1"/>
                </a:solidFill>
              </a:rPr>
              <a:t> the </a:t>
            </a:r>
            <a:r>
              <a:rPr lang="fr-FR" sz="2000" dirty="0" err="1" smtClean="0">
                <a:solidFill>
                  <a:schemeClr val="bg1"/>
                </a:solidFill>
              </a:rPr>
              <a:t>next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geometrical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form</a:t>
            </a:r>
            <a:r>
              <a:rPr lang="fr-FR" sz="2000" dirty="0" smtClean="0">
                <a:solidFill>
                  <a:schemeClr val="bg1"/>
                </a:solidFill>
              </a:rPr>
              <a:t>: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823474" y="6212274"/>
            <a:ext cx="63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Next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46638"/>
            <a:ext cx="457200" cy="500605"/>
          </a:xfrm>
          <a:prstGeom prst="rect">
            <a:avLst/>
          </a:prstGeom>
        </p:spPr>
      </p:pic>
      <p:sp>
        <p:nvSpPr>
          <p:cNvPr id="8" name="ZoneTexte 6"/>
          <p:cNvSpPr txBox="1"/>
          <p:nvPr/>
        </p:nvSpPr>
        <p:spPr>
          <a:xfrm>
            <a:off x="609600" y="623056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Back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Cadre 8"/>
          <p:cNvSpPr/>
          <p:nvPr/>
        </p:nvSpPr>
        <p:spPr>
          <a:xfrm>
            <a:off x="3429000" y="2587823"/>
            <a:ext cx="533400" cy="533400"/>
          </a:xfrm>
          <a:prstGeom prst="frame">
            <a:avLst>
              <a:gd name="adj1" fmla="val 22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1752600" y="2587823"/>
            <a:ext cx="609600" cy="6096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isocèle 10"/>
          <p:cNvSpPr/>
          <p:nvPr/>
        </p:nvSpPr>
        <p:spPr>
          <a:xfrm>
            <a:off x="2552700" y="1368623"/>
            <a:ext cx="685800" cy="533400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necteur droit avec flèche 2"/>
          <p:cNvCxnSpPr/>
          <p:nvPr/>
        </p:nvCxnSpPr>
        <p:spPr>
          <a:xfrm flipV="1">
            <a:off x="2247900" y="2054423"/>
            <a:ext cx="228600" cy="3810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3314700" y="2054423"/>
            <a:ext cx="228600" cy="3810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>
            <a:off x="2705100" y="2854523"/>
            <a:ext cx="400050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dre 15"/>
          <p:cNvSpPr/>
          <p:nvPr/>
        </p:nvSpPr>
        <p:spPr>
          <a:xfrm>
            <a:off x="6934200" y="2587823"/>
            <a:ext cx="533400" cy="533400"/>
          </a:xfrm>
          <a:prstGeom prst="frame">
            <a:avLst>
              <a:gd name="adj1" fmla="val 22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5257800" y="2587823"/>
            <a:ext cx="609600" cy="6096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isocèle 17"/>
          <p:cNvSpPr/>
          <p:nvPr/>
        </p:nvSpPr>
        <p:spPr>
          <a:xfrm>
            <a:off x="6057900" y="1368623"/>
            <a:ext cx="685800" cy="533400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5753100" y="2054423"/>
            <a:ext cx="228600" cy="3810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6819900" y="2054423"/>
            <a:ext cx="228600" cy="3810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6210300" y="2854523"/>
            <a:ext cx="400050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4391628" y="2054422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or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Explosion 2 24"/>
          <p:cNvSpPr/>
          <p:nvPr/>
        </p:nvSpPr>
        <p:spPr>
          <a:xfrm>
            <a:off x="1371600" y="4724400"/>
            <a:ext cx="685800" cy="533400"/>
          </a:xfrm>
          <a:prstGeom prst="irregularSeal2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752600" y="52578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Ellipse 9"/>
          <p:cNvSpPr/>
          <p:nvPr/>
        </p:nvSpPr>
        <p:spPr>
          <a:xfrm>
            <a:off x="1600200" y="5715000"/>
            <a:ext cx="304800" cy="3048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xplosion 2 33"/>
          <p:cNvSpPr/>
          <p:nvPr/>
        </p:nvSpPr>
        <p:spPr>
          <a:xfrm>
            <a:off x="2286000" y="4724400"/>
            <a:ext cx="685800" cy="533400"/>
          </a:xfrm>
          <a:prstGeom prst="irregularSeal2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667000" y="52578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Explosion 2 36"/>
          <p:cNvSpPr/>
          <p:nvPr/>
        </p:nvSpPr>
        <p:spPr>
          <a:xfrm>
            <a:off x="3200400" y="4724400"/>
            <a:ext cx="685800" cy="533400"/>
          </a:xfrm>
          <a:prstGeom prst="irregularSeal2">
            <a:avLst/>
          </a:prstGeom>
          <a:solidFill>
            <a:srgbClr val="E25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581400" y="52578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Triangle isocèle 10"/>
          <p:cNvSpPr/>
          <p:nvPr/>
        </p:nvSpPr>
        <p:spPr>
          <a:xfrm>
            <a:off x="2438400" y="5715000"/>
            <a:ext cx="381000" cy="304800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adre 8"/>
          <p:cNvSpPr/>
          <p:nvPr/>
        </p:nvSpPr>
        <p:spPr>
          <a:xfrm>
            <a:off x="3429000" y="5715000"/>
            <a:ext cx="304800" cy="304800"/>
          </a:xfrm>
          <a:prstGeom prst="frame">
            <a:avLst>
              <a:gd name="adj1" fmla="val 22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Explosion 2 43"/>
          <p:cNvSpPr/>
          <p:nvPr/>
        </p:nvSpPr>
        <p:spPr>
          <a:xfrm>
            <a:off x="5257800" y="4724400"/>
            <a:ext cx="685800" cy="533400"/>
          </a:xfrm>
          <a:prstGeom prst="irregularSeal2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638800" y="52578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Ellipse 9"/>
          <p:cNvSpPr/>
          <p:nvPr/>
        </p:nvSpPr>
        <p:spPr>
          <a:xfrm>
            <a:off x="6477000" y="5715000"/>
            <a:ext cx="304800" cy="3048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xplosion 2 46"/>
          <p:cNvSpPr/>
          <p:nvPr/>
        </p:nvSpPr>
        <p:spPr>
          <a:xfrm>
            <a:off x="6172200" y="4724400"/>
            <a:ext cx="685800" cy="533400"/>
          </a:xfrm>
          <a:prstGeom prst="irregularSeal2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553200" y="52578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Explosion 2 48"/>
          <p:cNvSpPr/>
          <p:nvPr/>
        </p:nvSpPr>
        <p:spPr>
          <a:xfrm>
            <a:off x="7086600" y="4724400"/>
            <a:ext cx="685800" cy="533400"/>
          </a:xfrm>
          <a:prstGeom prst="irregularSeal2">
            <a:avLst/>
          </a:prstGeom>
          <a:solidFill>
            <a:srgbClr val="E25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467600" y="52578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Triangle isocèle 10"/>
          <p:cNvSpPr/>
          <p:nvPr/>
        </p:nvSpPr>
        <p:spPr>
          <a:xfrm>
            <a:off x="7315200" y="5715000"/>
            <a:ext cx="381000" cy="304800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adre 8"/>
          <p:cNvSpPr/>
          <p:nvPr/>
        </p:nvSpPr>
        <p:spPr>
          <a:xfrm>
            <a:off x="5486400" y="5715000"/>
            <a:ext cx="304800" cy="304800"/>
          </a:xfrm>
          <a:prstGeom prst="frame">
            <a:avLst>
              <a:gd name="adj1" fmla="val 22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ZoneTexte 22"/>
          <p:cNvSpPr txBox="1"/>
          <p:nvPr/>
        </p:nvSpPr>
        <p:spPr>
          <a:xfrm>
            <a:off x="4341820" y="5181600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or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493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62000" y="-263307"/>
            <a:ext cx="77724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mtClean="0">
              <a:solidFill>
                <a:schemeClr val="bg1"/>
              </a:solidFill>
            </a:endParaRPr>
          </a:p>
          <a:p>
            <a:endParaRPr lang="fr-FR">
              <a:solidFill>
                <a:schemeClr val="bg1"/>
              </a:solidFill>
            </a:endParaRPr>
          </a:p>
          <a:p>
            <a:r>
              <a:rPr lang="fr-FR" u="sng" smtClean="0">
                <a:solidFill>
                  <a:schemeClr val="bg1"/>
                </a:solidFill>
              </a:rPr>
              <a:t>To summarize:</a:t>
            </a:r>
          </a:p>
          <a:p>
            <a:endParaRPr lang="fr-FR">
              <a:solidFill>
                <a:schemeClr val="bg1"/>
              </a:solidFill>
            </a:endParaRPr>
          </a:p>
          <a:p>
            <a:r>
              <a:rPr lang="fr-FR" smtClean="0">
                <a:solidFill>
                  <a:schemeClr val="bg1"/>
                </a:solidFill>
              </a:rPr>
              <a:t>- In rule 1 &amp; 2, you are a </a:t>
            </a:r>
            <a:r>
              <a:rPr lang="fr-FR" b="1" smtClean="0">
                <a:solidFill>
                  <a:schemeClr val="bg1"/>
                </a:solidFill>
              </a:rPr>
              <a:t>spectator</a:t>
            </a:r>
            <a:r>
              <a:rPr lang="fr-FR">
                <a:solidFill>
                  <a:schemeClr val="bg1"/>
                </a:solidFill>
              </a:rPr>
              <a:t> </a:t>
            </a:r>
            <a:r>
              <a:rPr lang="fr-FR" smtClean="0">
                <a:solidFill>
                  <a:schemeClr val="bg1"/>
                </a:solidFill>
              </a:rPr>
              <a:t>because your choices of color have no influence on the next geometrical shape. If you want to predict the next shape, you have to focus on the shape you see.</a:t>
            </a:r>
          </a:p>
          <a:p>
            <a:endParaRPr lang="fr-FR">
              <a:solidFill>
                <a:schemeClr val="bg1"/>
              </a:solidFill>
            </a:endParaRPr>
          </a:p>
          <a:p>
            <a:r>
              <a:rPr lang="fr-FR" smtClean="0">
                <a:solidFill>
                  <a:schemeClr val="bg1"/>
                </a:solidFill>
              </a:rPr>
              <a:t>- In rules 3 &amp; 4, you are an </a:t>
            </a:r>
            <a:r>
              <a:rPr lang="fr-FR" b="1" smtClean="0">
                <a:solidFill>
                  <a:schemeClr val="bg1"/>
                </a:solidFill>
              </a:rPr>
              <a:t>actor</a:t>
            </a:r>
            <a:r>
              <a:rPr lang="fr-FR" smtClean="0">
                <a:solidFill>
                  <a:schemeClr val="bg1"/>
                </a:solidFill>
              </a:rPr>
              <a:t> because your choices of color have an influence on the next geometrical shape. If you want to predict the next shape, you have to focus on the color you choose.</a:t>
            </a:r>
          </a:p>
          <a:p>
            <a:endParaRPr lang="fr-FR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mtClean="0">
                <a:solidFill>
                  <a:schemeClr val="bg1"/>
                </a:solidFill>
              </a:rPr>
              <a:t>During the next 15 minutes, you play this game and each 6 trials, you will see a question asking you which type of rule you think is true:</a:t>
            </a:r>
            <a:endParaRPr lang="fr-FR">
              <a:solidFill>
                <a:schemeClr val="bg1"/>
              </a:solidFill>
            </a:endParaRPr>
          </a:p>
          <a:p>
            <a:r>
              <a:rPr lang="fr-FR" smtClean="0">
                <a:solidFill>
                  <a:schemeClr val="bg1"/>
                </a:solidFill>
              </a:rPr>
              <a:t>                                          « </a:t>
            </a:r>
            <a:r>
              <a:rPr lang="fr-FR" b="1" smtClean="0">
                <a:solidFill>
                  <a:schemeClr val="bg1"/>
                </a:solidFill>
              </a:rPr>
              <a:t>actor</a:t>
            </a:r>
            <a:r>
              <a:rPr lang="fr-FR" smtClean="0">
                <a:solidFill>
                  <a:schemeClr val="bg1"/>
                </a:solidFill>
              </a:rPr>
              <a:t>            or            </a:t>
            </a:r>
            <a:r>
              <a:rPr lang="fr-FR" b="1" smtClean="0">
                <a:solidFill>
                  <a:schemeClr val="bg1"/>
                </a:solidFill>
              </a:rPr>
              <a:t>spectator</a:t>
            </a:r>
            <a:r>
              <a:rPr lang="fr-FR" smtClean="0">
                <a:solidFill>
                  <a:schemeClr val="bg1"/>
                </a:solidFill>
              </a:rPr>
              <a:t> »        </a:t>
            </a:r>
          </a:p>
          <a:p>
            <a:r>
              <a:rPr lang="fr-FR">
                <a:solidFill>
                  <a:schemeClr val="bg1"/>
                </a:solidFill>
              </a:rPr>
              <a:t> </a:t>
            </a:r>
            <a:r>
              <a:rPr lang="fr-FR" smtClean="0">
                <a:solidFill>
                  <a:schemeClr val="bg1"/>
                </a:solidFill>
              </a:rPr>
              <a:t>                                                                     ?</a:t>
            </a:r>
          </a:p>
          <a:p>
            <a:endParaRPr lang="fr-FR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mtClean="0">
                <a:solidFill>
                  <a:schemeClr val="bg1"/>
                </a:solidFill>
              </a:rPr>
              <a:t>The rule will change automatically sometimes without telling you. So you should stay focus in order to say « spectator » when you think rule 1 or 2 is active, and « actor » when you think rule 3 or 4 is active. </a:t>
            </a:r>
          </a:p>
          <a:p>
            <a:endParaRPr lang="fr-FR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smtClean="0">
                <a:solidFill>
                  <a:schemeClr val="bg1"/>
                </a:solidFill>
              </a:rPr>
              <a:t>Remark</a:t>
            </a:r>
            <a:r>
              <a:rPr lang="fr-FR" smtClean="0">
                <a:solidFill>
                  <a:schemeClr val="bg1"/>
                </a:solidFill>
              </a:rPr>
              <a:t>: usually the rule does not change as long as you have not given at least 3 or 4 correct responses in a row.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7810907" y="6212274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Start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6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46638"/>
            <a:ext cx="457200" cy="500605"/>
          </a:xfrm>
          <a:prstGeom prst="rect">
            <a:avLst/>
          </a:prstGeom>
        </p:spPr>
      </p:pic>
      <p:sp>
        <p:nvSpPr>
          <p:cNvPr id="27" name="ZoneTexte 6"/>
          <p:cNvSpPr txBox="1"/>
          <p:nvPr/>
        </p:nvSpPr>
        <p:spPr>
          <a:xfrm>
            <a:off x="609600" y="623056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Back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561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381000"/>
            <a:ext cx="81534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dirty="0" smtClean="0">
              <a:solidFill>
                <a:schemeClr val="bg1"/>
              </a:solidFill>
            </a:endParaRPr>
          </a:p>
          <a:p>
            <a:endParaRPr lang="fr-FR" sz="2000">
              <a:solidFill>
                <a:schemeClr val="bg1"/>
              </a:solidFill>
            </a:endParaRPr>
          </a:p>
          <a:p>
            <a:endParaRPr lang="fr-FR" sz="2000" smtClean="0">
              <a:solidFill>
                <a:schemeClr val="bg1"/>
              </a:solidFill>
            </a:endParaRPr>
          </a:p>
          <a:p>
            <a:r>
              <a:rPr lang="fr-FR" sz="2000" smtClean="0">
                <a:solidFill>
                  <a:schemeClr val="bg1"/>
                </a:solidFill>
              </a:rPr>
              <a:t>Ok, good!</a:t>
            </a:r>
          </a:p>
          <a:p>
            <a:endParaRPr lang="fr-FR" sz="2000">
              <a:solidFill>
                <a:schemeClr val="bg1"/>
              </a:solidFill>
            </a:endParaRPr>
          </a:p>
          <a:p>
            <a:r>
              <a:rPr lang="fr-FR" sz="2000" smtClean="0">
                <a:solidFill>
                  <a:schemeClr val="bg1"/>
                </a:solidFill>
              </a:rPr>
              <a:t>Hopefully, you could feel the difference between periods in which you were the actor and periods in which you were the spectator.</a:t>
            </a:r>
          </a:p>
          <a:p>
            <a:endParaRPr lang="fr-FR" sz="2000" smtClean="0">
              <a:solidFill>
                <a:schemeClr val="bg1"/>
              </a:solidFill>
            </a:endParaRPr>
          </a:p>
          <a:p>
            <a:endParaRPr lang="fr-FR" sz="2000">
              <a:solidFill>
                <a:schemeClr val="bg1"/>
              </a:solidFill>
            </a:endParaRPr>
          </a:p>
          <a:p>
            <a:r>
              <a:rPr lang="fr-FR" sz="2000" smtClean="0">
                <a:solidFill>
                  <a:schemeClr val="bg1"/>
                </a:solidFill>
              </a:rPr>
              <a:t>Now, the rules will remain similar to those you’ve experienced just before, but your goal will be a bit different.</a:t>
            </a:r>
          </a:p>
          <a:p>
            <a:endParaRPr lang="fr-FR" sz="2000">
              <a:solidFill>
                <a:schemeClr val="bg1"/>
              </a:solidFill>
            </a:endParaRPr>
          </a:p>
          <a:p>
            <a:r>
              <a:rPr lang="fr-FR" sz="2000" smtClean="0">
                <a:solidFill>
                  <a:schemeClr val="bg1"/>
                </a:solidFill>
              </a:rPr>
              <a:t>From time to time, you will see a special image appearing on the screen and you will have to say:</a:t>
            </a:r>
          </a:p>
          <a:p>
            <a:endParaRPr lang="fr-FR" sz="2000" smtClean="0">
              <a:solidFill>
                <a:schemeClr val="bg1"/>
              </a:solidFill>
            </a:endParaRPr>
          </a:p>
          <a:p>
            <a:r>
              <a:rPr lang="fr-FR" sz="2000" smtClean="0">
                <a:solidFill>
                  <a:schemeClr val="bg1"/>
                </a:solidFill>
              </a:rPr>
              <a:t>- Which geometrical form will appear, </a:t>
            </a:r>
            <a:r>
              <a:rPr lang="fr-FR" sz="2000" b="1" smtClean="0">
                <a:solidFill>
                  <a:schemeClr val="bg1"/>
                </a:solidFill>
              </a:rPr>
              <a:t>knowing your action </a:t>
            </a:r>
            <a:r>
              <a:rPr lang="fr-FR" sz="2000" smtClean="0">
                <a:solidFill>
                  <a:schemeClr val="bg1"/>
                </a:solidFill>
              </a:rPr>
              <a:t>(choice of color).</a:t>
            </a:r>
          </a:p>
          <a:p>
            <a:r>
              <a:rPr lang="fr-FR" sz="2000" smtClean="0">
                <a:solidFill>
                  <a:schemeClr val="bg1"/>
                </a:solidFill>
              </a:rPr>
              <a:t>- which geometrical could have appeared, </a:t>
            </a:r>
            <a:r>
              <a:rPr lang="fr-FR" sz="2000" b="1" smtClean="0">
                <a:solidFill>
                  <a:schemeClr val="bg1"/>
                </a:solidFill>
              </a:rPr>
              <a:t>if you had chosen the other color</a:t>
            </a:r>
            <a:r>
              <a:rPr lang="fr-FR" sz="2000" smtClean="0">
                <a:solidFill>
                  <a:schemeClr val="bg1"/>
                </a:solidFill>
              </a:rPr>
              <a:t>.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772400" y="6212274"/>
            <a:ext cx="63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Next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46638"/>
            <a:ext cx="457200" cy="500605"/>
          </a:xfrm>
          <a:prstGeom prst="rect">
            <a:avLst/>
          </a:prstGeom>
        </p:spPr>
      </p:pic>
      <p:sp>
        <p:nvSpPr>
          <p:cNvPr id="8" name="ZoneTexte 6"/>
          <p:cNvSpPr txBox="1"/>
          <p:nvPr/>
        </p:nvSpPr>
        <p:spPr>
          <a:xfrm>
            <a:off x="609600" y="623056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Back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303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pic>
        <p:nvPicPr>
          <p:cNvPr id="7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46638"/>
            <a:ext cx="457200" cy="500605"/>
          </a:xfrm>
          <a:prstGeom prst="rect">
            <a:avLst/>
          </a:prstGeom>
        </p:spPr>
      </p:pic>
      <p:sp>
        <p:nvSpPr>
          <p:cNvPr id="8" name="ZoneTexte 6"/>
          <p:cNvSpPr txBox="1"/>
          <p:nvPr/>
        </p:nvSpPr>
        <p:spPr>
          <a:xfrm>
            <a:off x="609600" y="623056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Back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191000" y="2671023"/>
            <a:ext cx="581791" cy="529377"/>
          </a:xfrm>
          <a:prstGeom prst="ellipse">
            <a:avLst/>
          </a:prstGeom>
          <a:noFill/>
          <a:ln w="38100">
            <a:solidFill>
              <a:srgbClr val="EDC6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smtClean="0"/>
              <a:t>?</a:t>
            </a:r>
            <a:endParaRPr lang="en-US" sz="2400"/>
          </a:p>
        </p:txBody>
      </p:sp>
      <p:sp>
        <p:nvSpPr>
          <p:cNvPr id="10" name="Ellipse 9"/>
          <p:cNvSpPr/>
          <p:nvPr/>
        </p:nvSpPr>
        <p:spPr>
          <a:xfrm>
            <a:off x="4957023" y="2671023"/>
            <a:ext cx="529377" cy="52937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adre 10"/>
          <p:cNvSpPr/>
          <p:nvPr/>
        </p:nvSpPr>
        <p:spPr>
          <a:xfrm>
            <a:off x="3352800" y="1371600"/>
            <a:ext cx="2958510" cy="2209800"/>
          </a:xfrm>
          <a:prstGeom prst="frame">
            <a:avLst>
              <a:gd name="adj1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533400" y="381000"/>
            <a:ext cx="83058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smtClean="0">
              <a:solidFill>
                <a:schemeClr val="bg1"/>
              </a:solidFill>
            </a:endParaRPr>
          </a:p>
          <a:p>
            <a:r>
              <a:rPr lang="fr-FR" smtClean="0">
                <a:solidFill>
                  <a:schemeClr val="bg1"/>
                </a:solidFill>
              </a:rPr>
              <a:t>These special trials will be like this.</a:t>
            </a:r>
          </a:p>
          <a:p>
            <a:endParaRPr lang="fr-FR">
              <a:solidFill>
                <a:schemeClr val="bg1"/>
              </a:solidFill>
            </a:endParaRPr>
          </a:p>
          <a:p>
            <a:endParaRPr lang="fr-FR" smtClean="0">
              <a:solidFill>
                <a:schemeClr val="bg1"/>
              </a:solidFill>
            </a:endParaRPr>
          </a:p>
          <a:p>
            <a:endParaRPr lang="fr-FR">
              <a:solidFill>
                <a:schemeClr val="bg1"/>
              </a:solidFill>
            </a:endParaRPr>
          </a:p>
          <a:p>
            <a:endParaRPr lang="fr-FR" smtClean="0">
              <a:solidFill>
                <a:schemeClr val="bg1"/>
              </a:solidFill>
            </a:endParaRPr>
          </a:p>
          <a:p>
            <a:endParaRPr lang="fr-FR">
              <a:solidFill>
                <a:schemeClr val="bg1"/>
              </a:solidFill>
            </a:endParaRPr>
          </a:p>
          <a:p>
            <a:endParaRPr lang="fr-FR" smtClean="0">
              <a:solidFill>
                <a:schemeClr val="bg1"/>
              </a:solidFill>
            </a:endParaRPr>
          </a:p>
          <a:p>
            <a:endParaRPr lang="fr-FR">
              <a:solidFill>
                <a:schemeClr val="bg1"/>
              </a:solidFill>
            </a:endParaRPr>
          </a:p>
          <a:p>
            <a:endParaRPr lang="fr-FR" smtClean="0">
              <a:solidFill>
                <a:schemeClr val="bg1"/>
              </a:solidFill>
            </a:endParaRPr>
          </a:p>
          <a:p>
            <a:endParaRPr lang="fr-FR">
              <a:solidFill>
                <a:schemeClr val="bg1"/>
              </a:solidFill>
            </a:endParaRPr>
          </a:p>
          <a:p>
            <a:endParaRPr lang="fr-FR" smtClean="0">
              <a:solidFill>
                <a:schemeClr val="bg1"/>
              </a:solidFill>
            </a:endParaRPr>
          </a:p>
          <a:p>
            <a:endParaRPr lang="fr-FR" smtClean="0">
              <a:solidFill>
                <a:schemeClr val="bg1"/>
              </a:solidFill>
            </a:endParaRPr>
          </a:p>
          <a:p>
            <a:endParaRPr lang="fr-FR">
              <a:solidFill>
                <a:schemeClr val="bg1"/>
              </a:solidFill>
            </a:endParaRPr>
          </a:p>
          <a:p>
            <a:r>
              <a:rPr lang="fr-FR" smtClean="0">
                <a:solidFill>
                  <a:schemeClr val="bg1"/>
                </a:solidFill>
              </a:rPr>
              <a:t>Use the arrows to indicate the geometrical form which would appear after the option highlighted with the question mark « ? ».</a:t>
            </a:r>
            <a:endParaRPr lang="fr-FR">
              <a:solidFill>
                <a:schemeClr val="bg1"/>
              </a:solidFill>
            </a:endParaRPr>
          </a:p>
          <a:p>
            <a:r>
              <a:rPr lang="fr-FR" smtClean="0">
                <a:solidFill>
                  <a:schemeClr val="bg1"/>
                </a:solidFill>
              </a:rPr>
              <a:t>You have 4 seconds, maximum.</a:t>
            </a:r>
          </a:p>
          <a:p>
            <a:endParaRPr lang="fr-FR">
              <a:solidFill>
                <a:schemeClr val="bg1"/>
              </a:solidFill>
            </a:endParaRPr>
          </a:p>
          <a:p>
            <a:r>
              <a:rPr lang="fr-FR" smtClean="0">
                <a:solidFill>
                  <a:schemeClr val="bg1"/>
                </a:solidFill>
              </a:rPr>
              <a:t>Use the buttons           ,          and           in order to select the left, middle or right option.</a:t>
            </a:r>
          </a:p>
          <a:p>
            <a:endParaRPr lang="fr-FR">
              <a:solidFill>
                <a:schemeClr val="bg1"/>
              </a:solidFill>
            </a:endParaRPr>
          </a:p>
          <a:p>
            <a:endParaRPr lang="fr-FR" smtClean="0">
              <a:solidFill>
                <a:schemeClr val="bg1"/>
              </a:solidFill>
            </a:endParaRPr>
          </a:p>
        </p:txBody>
      </p:sp>
      <p:sp>
        <p:nvSpPr>
          <p:cNvPr id="13" name="Cadre 12"/>
          <p:cNvSpPr/>
          <p:nvPr/>
        </p:nvSpPr>
        <p:spPr>
          <a:xfrm>
            <a:off x="5181600" y="1808976"/>
            <a:ext cx="372047" cy="372047"/>
          </a:xfrm>
          <a:prstGeom prst="frame">
            <a:avLst>
              <a:gd name="adj1" fmla="val 22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4038600" y="1784604"/>
            <a:ext cx="425196" cy="425196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isocèle 14"/>
          <p:cNvSpPr/>
          <p:nvPr/>
        </p:nvSpPr>
        <p:spPr>
          <a:xfrm>
            <a:off x="4588954" y="1786677"/>
            <a:ext cx="478346" cy="372047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7772400" y="6212274"/>
            <a:ext cx="63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Next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7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5334000"/>
            <a:ext cx="314344" cy="344187"/>
          </a:xfrm>
          <a:prstGeom prst="rect">
            <a:avLst/>
          </a:prstGeom>
        </p:spPr>
      </p:pic>
      <p:pic>
        <p:nvPicPr>
          <p:cNvPr id="18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2836441" y="5333999"/>
            <a:ext cx="314344" cy="344187"/>
          </a:xfrm>
          <a:prstGeom prst="rect">
            <a:avLst/>
          </a:prstGeom>
        </p:spPr>
      </p:pic>
      <p:pic>
        <p:nvPicPr>
          <p:cNvPr id="19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3724256" y="5333998"/>
            <a:ext cx="314344" cy="34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485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pic>
        <p:nvPicPr>
          <p:cNvPr id="7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46638"/>
            <a:ext cx="457200" cy="500605"/>
          </a:xfrm>
          <a:prstGeom prst="rect">
            <a:avLst/>
          </a:prstGeom>
        </p:spPr>
      </p:pic>
      <p:sp>
        <p:nvSpPr>
          <p:cNvPr id="8" name="ZoneTexte 6"/>
          <p:cNvSpPr txBox="1"/>
          <p:nvPr/>
        </p:nvSpPr>
        <p:spPr>
          <a:xfrm>
            <a:off x="609600" y="623056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Back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810907" y="6212274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Start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533400" y="128111"/>
            <a:ext cx="81534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smtClean="0">
              <a:solidFill>
                <a:schemeClr val="bg1"/>
              </a:solidFill>
            </a:endParaRPr>
          </a:p>
          <a:p>
            <a:endParaRPr lang="fr-FR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mtClean="0">
                <a:solidFill>
                  <a:schemeClr val="bg1"/>
                </a:solidFill>
              </a:rPr>
              <a:t>You’re now ready to begin the second part of the experiment.</a:t>
            </a:r>
          </a:p>
          <a:p>
            <a:endParaRPr lang="fr-FR">
              <a:solidFill>
                <a:schemeClr val="bg1"/>
              </a:solidFill>
            </a:endParaRPr>
          </a:p>
          <a:p>
            <a:endParaRPr lang="fr-FR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mtClean="0">
                <a:solidFill>
                  <a:schemeClr val="bg1"/>
                </a:solidFill>
              </a:rPr>
              <a:t>The duration of this part will depend on your performances. </a:t>
            </a:r>
          </a:p>
          <a:p>
            <a:endParaRPr lang="fr-FR">
              <a:solidFill>
                <a:schemeClr val="bg1"/>
              </a:solidFill>
            </a:endParaRPr>
          </a:p>
          <a:p>
            <a:endParaRPr lang="fr-FR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mtClean="0">
                <a:solidFill>
                  <a:schemeClr val="bg1"/>
                </a:solidFill>
              </a:rPr>
              <a:t>There will be 4 different blocks. In each block, there will be only ONE rule. </a:t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It will be used 90 % of the time. In the other 10%, the geometrical form will be determined randomly.</a:t>
            </a:r>
          </a:p>
          <a:p>
            <a:endParaRPr lang="fr-FR" smtClean="0">
              <a:solidFill>
                <a:schemeClr val="bg1"/>
              </a:solidFill>
            </a:endParaRPr>
          </a:p>
          <a:p>
            <a:endParaRPr lang="fr-FR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mtClean="0">
                <a:solidFill>
                  <a:schemeClr val="bg1"/>
                </a:solidFill>
              </a:rPr>
              <a:t>You must learn the rule despite this little randomness in the transitions.</a:t>
            </a:r>
          </a:p>
          <a:p>
            <a:endParaRPr lang="fr-FR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mtClean="0">
                <a:solidFill>
                  <a:schemeClr val="bg1"/>
                </a:solidFill>
              </a:rPr>
              <a:t>If you learn well, each block may last around 5 minutes.</a:t>
            </a:r>
            <a:br>
              <a:rPr lang="fr-FR" smtClean="0">
                <a:solidFill>
                  <a:schemeClr val="bg1"/>
                </a:solidFill>
              </a:rPr>
            </a:br>
            <a:r>
              <a:rPr lang="fr-FR" smtClean="0">
                <a:solidFill>
                  <a:schemeClr val="bg1"/>
                </a:solidFill>
              </a:rPr>
              <a:t>If you learn not well, each block may last around 10 minutes.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mtClean="0">
                <a:solidFill>
                  <a:schemeClr val="bg1"/>
                </a:solidFill>
              </a:rPr>
              <a:t>The faster the better!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15078</TotalTime>
  <Words>331</Words>
  <Application>Microsoft Office PowerPoint</Application>
  <PresentationFormat>On-screen Show (4:3)</PresentationFormat>
  <Paragraphs>150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Donders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S1</dc:title>
  <dc:creator>Romain Ligneul</dc:creator>
  <cp:lastModifiedBy>Romain Ligneul</cp:lastModifiedBy>
  <cp:revision>557</cp:revision>
  <dcterms:created xsi:type="dcterms:W3CDTF">2015-07-29T16:03:10Z</dcterms:created>
  <dcterms:modified xsi:type="dcterms:W3CDTF">2016-02-02T18:21:07Z</dcterms:modified>
</cp:coreProperties>
</file>