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306" r:id="rId4"/>
    <p:sldId id="273" r:id="rId5"/>
    <p:sldId id="308" r:id="rId6"/>
    <p:sldId id="315" r:id="rId7"/>
    <p:sldId id="316" r:id="rId8"/>
    <p:sldId id="307" r:id="rId9"/>
    <p:sldId id="317" r:id="rId10"/>
    <p:sldId id="294" r:id="rId11"/>
    <p:sldId id="309" r:id="rId12"/>
    <p:sldId id="310" r:id="rId13"/>
    <p:sldId id="312" r:id="rId14"/>
    <p:sldId id="313" r:id="rId15"/>
    <p:sldId id="318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>
            <p14:sldId id="256"/>
            <p14:sldId id="272"/>
            <p14:sldId id="306"/>
            <p14:sldId id="273"/>
            <p14:sldId id="308"/>
            <p14:sldId id="315"/>
            <p14:sldId id="316"/>
          </p14:sldIdLst>
        </p14:section>
        <p14:section name="Section sans titre" id="{5DB7BE16-9445-4E0C-9640-4EC368887D2E}">
          <p14:sldIdLst>
            <p14:sldId id="307"/>
            <p14:sldId id="317"/>
            <p14:sldId id="294"/>
            <p14:sldId id="309"/>
            <p14:sldId id="310"/>
            <p14:sldId id="312"/>
            <p14:sldId id="313"/>
            <p14:sldId id="318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dirty="0" err="1" smtClean="0">
                <a:solidFill>
                  <a:schemeClr val="bg1"/>
                </a:solidFill>
              </a:rPr>
              <a:t>Welcome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experiment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4625" y="6212274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153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 smtClean="0">
                <a:solidFill>
                  <a:schemeClr val="bg1"/>
                </a:solidFill>
              </a:rPr>
              <a:t>Hopefully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could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feel</a:t>
            </a:r>
            <a:r>
              <a:rPr lang="fr-FR" sz="2000" dirty="0" smtClean="0">
                <a:solidFill>
                  <a:schemeClr val="bg1"/>
                </a:solidFill>
              </a:rPr>
              <a:t> the </a:t>
            </a:r>
            <a:r>
              <a:rPr lang="fr-FR" sz="2000" dirty="0" err="1" smtClean="0">
                <a:solidFill>
                  <a:schemeClr val="bg1"/>
                </a:solidFill>
              </a:rPr>
              <a:t>difference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between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periods</a:t>
            </a:r>
            <a:r>
              <a:rPr lang="fr-FR" sz="2000" dirty="0" smtClean="0">
                <a:solidFill>
                  <a:schemeClr val="bg1"/>
                </a:solidFill>
              </a:rPr>
              <a:t> in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were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actor</a:t>
            </a:r>
            <a:r>
              <a:rPr lang="fr-FR" sz="2000" dirty="0" smtClean="0">
                <a:solidFill>
                  <a:schemeClr val="bg1"/>
                </a:solidFill>
              </a:rPr>
              <a:t> and </a:t>
            </a:r>
            <a:r>
              <a:rPr lang="fr-FR" sz="2000" dirty="0" err="1" smtClean="0">
                <a:solidFill>
                  <a:schemeClr val="bg1"/>
                </a:solidFill>
              </a:rPr>
              <a:t>periods</a:t>
            </a:r>
            <a:r>
              <a:rPr lang="fr-FR" sz="2000" dirty="0" smtClean="0">
                <a:solidFill>
                  <a:schemeClr val="bg1"/>
                </a:solidFill>
              </a:rPr>
              <a:t> in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were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spectator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In the next part, </a:t>
            </a: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dirty="0" err="1" smtClean="0">
                <a:solidFill>
                  <a:schemeClr val="bg1"/>
                </a:solidFill>
              </a:rPr>
              <a:t>rules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remain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similar</a:t>
            </a:r>
            <a:r>
              <a:rPr lang="fr-FR" sz="2000" dirty="0" smtClean="0">
                <a:solidFill>
                  <a:schemeClr val="bg1"/>
                </a:solidFill>
              </a:rPr>
              <a:t> to </a:t>
            </a:r>
            <a:r>
              <a:rPr lang="fr-FR" sz="2000" dirty="0" err="1" smtClean="0">
                <a:solidFill>
                  <a:schemeClr val="bg1"/>
                </a:solidFill>
              </a:rPr>
              <a:t>those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you’ve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experienced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just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before</a:t>
            </a:r>
            <a:r>
              <a:rPr lang="fr-FR" sz="2000" dirty="0" smtClean="0">
                <a:solidFill>
                  <a:schemeClr val="bg1"/>
                </a:solidFill>
              </a:rPr>
              <a:t>, but </a:t>
            </a:r>
            <a:r>
              <a:rPr lang="fr-FR" sz="2000" dirty="0" err="1" smtClean="0">
                <a:solidFill>
                  <a:schemeClr val="bg1"/>
                </a:solidFill>
              </a:rPr>
              <a:t>your</a:t>
            </a:r>
            <a:r>
              <a:rPr lang="fr-FR" sz="2000" dirty="0" smtClean="0">
                <a:solidFill>
                  <a:schemeClr val="bg1"/>
                </a:solidFill>
              </a:rPr>
              <a:t> goal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be</a:t>
            </a:r>
            <a:r>
              <a:rPr lang="fr-FR" sz="2000" dirty="0" smtClean="0">
                <a:solidFill>
                  <a:schemeClr val="bg1"/>
                </a:solidFill>
              </a:rPr>
              <a:t> a bit </a:t>
            </a:r>
            <a:r>
              <a:rPr lang="fr-FR" sz="2000" dirty="0" err="1" smtClean="0">
                <a:solidFill>
                  <a:schemeClr val="bg1"/>
                </a:solidFill>
              </a:rPr>
              <a:t>different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 smtClean="0">
                <a:solidFill>
                  <a:schemeClr val="bg1"/>
                </a:solidFill>
              </a:rPr>
              <a:t>From</a:t>
            </a:r>
            <a:r>
              <a:rPr lang="fr-FR" sz="2000" dirty="0" smtClean="0">
                <a:solidFill>
                  <a:schemeClr val="bg1"/>
                </a:solidFill>
              </a:rPr>
              <a:t> time to time</a:t>
            </a:r>
            <a:r>
              <a:rPr lang="fr-FR" sz="2000" smtClean="0">
                <a:solidFill>
                  <a:schemeClr val="bg1"/>
                </a:solidFill>
              </a:rPr>
              <a:t>, a « special trial »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be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displayed</a:t>
            </a:r>
            <a:r>
              <a:rPr lang="fr-FR" sz="2000" dirty="0" smtClean="0">
                <a:solidFill>
                  <a:schemeClr val="bg1"/>
                </a:solidFill>
              </a:rPr>
              <a:t> and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have to </a:t>
            </a:r>
            <a:r>
              <a:rPr lang="fr-FR" sz="2000" dirty="0" err="1" smtClean="0">
                <a:solidFill>
                  <a:schemeClr val="bg1"/>
                </a:solidFill>
              </a:rPr>
              <a:t>say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form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would</a:t>
            </a:r>
            <a:r>
              <a:rPr lang="fr-FR" sz="2000" dirty="0" smtClean="0">
                <a:solidFill>
                  <a:schemeClr val="bg1"/>
                </a:solidFill>
              </a:rPr>
              <a:t> more </a:t>
            </a:r>
            <a:r>
              <a:rPr lang="fr-FR" sz="2000" dirty="0" err="1" smtClean="0">
                <a:solidFill>
                  <a:schemeClr val="bg1"/>
                </a:solidFill>
              </a:rPr>
              <a:t>likely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smtClean="0">
                <a:solidFill>
                  <a:schemeClr val="bg1"/>
                </a:solidFill>
              </a:rPr>
              <a:t>to </a:t>
            </a:r>
            <a:r>
              <a:rPr lang="fr-FR" sz="2000" smtClean="0">
                <a:solidFill>
                  <a:schemeClr val="bg1"/>
                </a:solidFill>
              </a:rPr>
              <a:t>appear </a:t>
            </a:r>
            <a:r>
              <a:rPr lang="fr-FR" sz="2000" b="1" i="1" smtClean="0">
                <a:solidFill>
                  <a:schemeClr val="bg1"/>
                </a:solidFill>
              </a:rPr>
              <a:t>as </a:t>
            </a:r>
            <a:r>
              <a:rPr lang="fr-FR" sz="2000" b="1" i="1" dirty="0" smtClean="0">
                <a:solidFill>
                  <a:schemeClr val="bg1"/>
                </a:solidFill>
              </a:rPr>
              <a:t>if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had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err="1" smtClean="0">
                <a:solidFill>
                  <a:schemeClr val="bg1"/>
                </a:solidFill>
              </a:rPr>
              <a:t>chosen</a:t>
            </a:r>
            <a:r>
              <a:rPr lang="fr-FR" sz="2000" smtClean="0">
                <a:solidFill>
                  <a:schemeClr val="bg1"/>
                </a:solidFill>
              </a:rPr>
              <a:t> </a:t>
            </a:r>
            <a:r>
              <a:rPr lang="fr-FR" sz="2000" smtClean="0">
                <a:solidFill>
                  <a:schemeClr val="bg1"/>
                </a:solidFill>
              </a:rPr>
              <a:t>the combination </a:t>
            </a:r>
            <a:r>
              <a:rPr lang="fr-FR" sz="2000" smtClean="0">
                <a:solidFill>
                  <a:schemeClr val="bg1"/>
                </a:solidFill>
              </a:rPr>
              <a:t>of </a:t>
            </a:r>
            <a:r>
              <a:rPr lang="fr-FR" sz="2000" smtClean="0">
                <a:solidFill>
                  <a:schemeClr val="bg1"/>
                </a:solidFill>
              </a:rPr>
              <a:t>color-form displayed at the bottom.</a:t>
            </a:r>
            <a:endParaRPr lang="fr-FR" sz="2000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/>
          <p:nvPr/>
        </p:nvSpPr>
        <p:spPr>
          <a:xfrm>
            <a:off x="533400" y="3512"/>
            <a:ext cx="8305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400" err="1" smtClean="0">
                <a:solidFill>
                  <a:schemeClr val="bg1"/>
                </a:solidFill>
              </a:rPr>
              <a:t>Special</a:t>
            </a:r>
            <a:r>
              <a:rPr lang="fr-FR" sz="2400" smtClean="0">
                <a:solidFill>
                  <a:schemeClr val="bg1"/>
                </a:solidFill>
              </a:rPr>
              <a:t> trials: « </a:t>
            </a:r>
            <a:r>
              <a:rPr lang="fr-FR" sz="2400" smtClean="0">
                <a:solidFill>
                  <a:schemeClr val="bg1"/>
                </a:solidFill>
              </a:rPr>
              <a:t>what do you know </a:t>
            </a:r>
            <a:r>
              <a:rPr lang="fr-FR" sz="2400" smtClean="0">
                <a:solidFill>
                  <a:schemeClr val="bg1"/>
                </a:solidFill>
              </a:rPr>
              <a:t>about the </a:t>
            </a:r>
            <a:r>
              <a:rPr lang="fr-FR" sz="2400" smtClean="0">
                <a:solidFill>
                  <a:schemeClr val="bg1"/>
                </a:solidFill>
              </a:rPr>
              <a:t>rule?</a:t>
            </a:r>
            <a:r>
              <a:rPr lang="fr-FR" sz="2400" smtClean="0">
                <a:solidFill>
                  <a:schemeClr val="bg1"/>
                </a:solidFill>
              </a:rPr>
              <a:t> »</a:t>
            </a:r>
            <a:endParaRPr lang="fr-FR" sz="2400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r>
              <a:rPr lang="fr-FR" sz="2000" u="sng" smtClean="0">
                <a:solidFill>
                  <a:schemeClr val="bg1"/>
                </a:solidFill>
              </a:rPr>
              <a:t>Hint</a:t>
            </a:r>
            <a:r>
              <a:rPr lang="fr-FR" sz="2000" smtClean="0">
                <a:solidFill>
                  <a:schemeClr val="bg1"/>
                </a:solidFill>
              </a:rPr>
              <a:t> (which should make sense now </a:t>
            </a:r>
            <a:r>
              <a:rPr lang="fr-FR" sz="200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fr-FR" sz="2000" smtClean="0">
                <a:solidFill>
                  <a:schemeClr val="bg1"/>
                </a:solidFill>
              </a:rPr>
              <a:t>)</a:t>
            </a:r>
            <a:r>
              <a:rPr lang="fr-FR" smtClean="0">
                <a:solidFill>
                  <a:schemeClr val="bg1"/>
                </a:solidFill>
              </a:rPr>
              <a:t/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A/ if you think you play with a « </a:t>
            </a:r>
            <a:r>
              <a:rPr lang="fr-FR" b="1" smtClean="0">
                <a:solidFill>
                  <a:schemeClr val="bg1"/>
                </a:solidFill>
              </a:rPr>
              <a:t>spectator</a:t>
            </a:r>
            <a:r>
              <a:rPr lang="fr-FR" smtClean="0">
                <a:solidFill>
                  <a:schemeClr val="bg1"/>
                </a:solidFill>
              </a:rPr>
              <a:t> » rule, then </a:t>
            </a:r>
            <a:r>
              <a:rPr lang="fr-FR" b="1" smtClean="0">
                <a:solidFill>
                  <a:schemeClr val="bg1"/>
                </a:solidFill>
              </a:rPr>
              <a:t>your answers should be the same</a:t>
            </a:r>
            <a:r>
              <a:rPr lang="fr-FR" smtClean="0">
                <a:solidFill>
                  <a:schemeClr val="bg1"/>
                </a:solidFill>
              </a:rPr>
              <a:t> for a given shape (whatever its color).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B/ oppositely, if you think you play with an « </a:t>
            </a:r>
            <a:r>
              <a:rPr lang="fr-FR" b="1" smtClean="0">
                <a:solidFill>
                  <a:schemeClr val="bg1"/>
                </a:solidFill>
              </a:rPr>
              <a:t>actor</a:t>
            </a:r>
            <a:r>
              <a:rPr lang="fr-FR" smtClean="0">
                <a:solidFill>
                  <a:schemeClr val="bg1"/>
                </a:solidFill>
              </a:rPr>
              <a:t> » rule, then </a:t>
            </a:r>
            <a:r>
              <a:rPr lang="fr-FR" b="1" smtClean="0">
                <a:solidFill>
                  <a:schemeClr val="bg1"/>
                </a:solidFill>
              </a:rPr>
              <a:t>your answers should be different</a:t>
            </a:r>
            <a:r>
              <a:rPr lang="fr-FR" smtClean="0">
                <a:solidFill>
                  <a:schemeClr val="bg1"/>
                </a:solidFill>
              </a:rPr>
              <a:t> for different color (even if the shape is similar). </a:t>
            </a:r>
            <a:endParaRPr lang="fr-FR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Use the buttons           ,          and           in </a:t>
            </a:r>
            <a:r>
              <a:rPr lang="fr-FR" dirty="0" err="1" smtClean="0">
                <a:solidFill>
                  <a:schemeClr val="bg1"/>
                </a:solidFill>
              </a:rPr>
              <a:t>order</a:t>
            </a:r>
            <a:r>
              <a:rPr lang="fr-FR" dirty="0" smtClean="0">
                <a:solidFill>
                  <a:schemeClr val="bg1"/>
                </a:solidFill>
              </a:rPr>
              <a:t> to select the </a:t>
            </a:r>
            <a:r>
              <a:rPr lang="fr-FR" dirty="0" err="1" smtClean="0">
                <a:solidFill>
                  <a:schemeClr val="bg1"/>
                </a:solidFill>
              </a:rPr>
              <a:t>left</a:t>
            </a:r>
            <a:r>
              <a:rPr lang="fr-FR" dirty="0" smtClean="0">
                <a:solidFill>
                  <a:schemeClr val="bg1"/>
                </a:solidFill>
              </a:rPr>
              <a:t>, middle or right option.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7724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5599413"/>
            <a:ext cx="314344" cy="344187"/>
          </a:xfrm>
          <a:prstGeom prst="rect">
            <a:avLst/>
          </a:prstGeom>
        </p:spPr>
      </p:pic>
      <p:pic>
        <p:nvPicPr>
          <p:cNvPr id="18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36441" y="5599412"/>
            <a:ext cx="314344" cy="344187"/>
          </a:xfrm>
          <a:prstGeom prst="rect">
            <a:avLst/>
          </a:prstGeom>
        </p:spPr>
      </p:pic>
      <p:pic>
        <p:nvPicPr>
          <p:cNvPr id="19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3724256" y="5599411"/>
            <a:ext cx="314344" cy="344187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1045264" y="838200"/>
            <a:ext cx="6981237" cy="2871816"/>
            <a:chOff x="159001" y="890986"/>
            <a:chExt cx="8310161" cy="3487635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1594399"/>
              <a:ext cx="2958510" cy="2209800"/>
              <a:chOff x="685800" y="1524000"/>
              <a:chExt cx="2958510" cy="2209800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1828800" y="2975823"/>
                <a:ext cx="581791" cy="529377"/>
              </a:xfrm>
              <a:prstGeom prst="ellipse">
                <a:avLst/>
              </a:prstGeom>
              <a:noFill/>
              <a:ln w="38100">
                <a:solidFill>
                  <a:srgbClr val="ED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Cadre 10"/>
              <p:cNvSpPr/>
              <p:nvPr/>
            </p:nvSpPr>
            <p:spPr>
              <a:xfrm>
                <a:off x="685800" y="1524000"/>
                <a:ext cx="2958510" cy="2209800"/>
              </a:xfrm>
              <a:prstGeom prst="frame">
                <a:avLst>
                  <a:gd name="adj1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adre 12"/>
              <p:cNvSpPr/>
              <p:nvPr/>
            </p:nvSpPr>
            <p:spPr>
              <a:xfrm>
                <a:off x="2514600" y="1961376"/>
                <a:ext cx="372047" cy="372047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371600" y="1937004"/>
                <a:ext cx="425196" cy="42519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isocèle 14"/>
              <p:cNvSpPr/>
              <p:nvPr/>
            </p:nvSpPr>
            <p:spPr>
              <a:xfrm>
                <a:off x="1921954" y="1939077"/>
                <a:ext cx="478346" cy="372047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629400" y="1213399"/>
              <a:ext cx="1676400" cy="1219200"/>
              <a:chOff x="685800" y="1524000"/>
              <a:chExt cx="2958510" cy="2209800"/>
            </a:xfrm>
          </p:grpSpPr>
          <p:sp>
            <p:nvSpPr>
              <p:cNvPr id="22" name="Ellipse 8"/>
              <p:cNvSpPr/>
              <p:nvPr/>
            </p:nvSpPr>
            <p:spPr>
              <a:xfrm>
                <a:off x="1828801" y="2823423"/>
                <a:ext cx="581791" cy="529377"/>
              </a:xfrm>
              <a:prstGeom prst="ellipse">
                <a:avLst/>
              </a:prstGeom>
              <a:noFill/>
              <a:ln w="38100">
                <a:solidFill>
                  <a:srgbClr val="ED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Cadre 10"/>
              <p:cNvSpPr/>
              <p:nvPr/>
            </p:nvSpPr>
            <p:spPr>
              <a:xfrm>
                <a:off x="685800" y="1524000"/>
                <a:ext cx="2958510" cy="2209800"/>
              </a:xfrm>
              <a:prstGeom prst="frame">
                <a:avLst>
                  <a:gd name="adj1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adre 12"/>
              <p:cNvSpPr/>
              <p:nvPr/>
            </p:nvSpPr>
            <p:spPr>
              <a:xfrm>
                <a:off x="2514600" y="1961376"/>
                <a:ext cx="372047" cy="372047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Ellipse 13"/>
              <p:cNvSpPr/>
              <p:nvPr/>
            </p:nvSpPr>
            <p:spPr>
              <a:xfrm>
                <a:off x="1371600" y="1937004"/>
                <a:ext cx="425196" cy="42519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iangle isocèle 14"/>
              <p:cNvSpPr/>
              <p:nvPr/>
            </p:nvSpPr>
            <p:spPr>
              <a:xfrm>
                <a:off x="1921954" y="1939077"/>
                <a:ext cx="478346" cy="372047"/>
              </a:xfrm>
              <a:prstGeom prst="triangl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2813599"/>
              <a:ext cx="1676400" cy="1219200"/>
              <a:chOff x="685800" y="1524000"/>
              <a:chExt cx="2958510" cy="2209800"/>
            </a:xfrm>
          </p:grpSpPr>
          <p:sp>
            <p:nvSpPr>
              <p:cNvPr id="28" name="Ellipse 8"/>
              <p:cNvSpPr/>
              <p:nvPr/>
            </p:nvSpPr>
            <p:spPr>
              <a:xfrm>
                <a:off x="1828800" y="2823423"/>
                <a:ext cx="581791" cy="529377"/>
              </a:xfrm>
              <a:prstGeom prst="ellipse">
                <a:avLst/>
              </a:prstGeom>
              <a:noFill/>
              <a:ln w="38100">
                <a:solidFill>
                  <a:srgbClr val="ED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9" name="Cadre 10"/>
              <p:cNvSpPr/>
              <p:nvPr/>
            </p:nvSpPr>
            <p:spPr>
              <a:xfrm>
                <a:off x="685800" y="1524000"/>
                <a:ext cx="2958510" cy="2209800"/>
              </a:xfrm>
              <a:prstGeom prst="frame">
                <a:avLst>
                  <a:gd name="adj1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adre 12"/>
              <p:cNvSpPr/>
              <p:nvPr/>
            </p:nvSpPr>
            <p:spPr>
              <a:xfrm>
                <a:off x="2514600" y="1961376"/>
                <a:ext cx="372047" cy="372047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Ellipse 13"/>
              <p:cNvSpPr/>
              <p:nvPr/>
            </p:nvSpPr>
            <p:spPr>
              <a:xfrm>
                <a:off x="1371600" y="1937004"/>
                <a:ext cx="425196" cy="42519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isocèle 14"/>
              <p:cNvSpPr/>
              <p:nvPr/>
            </p:nvSpPr>
            <p:spPr>
              <a:xfrm>
                <a:off x="1921954" y="1939077"/>
                <a:ext cx="478346" cy="372047"/>
              </a:xfrm>
              <a:prstGeom prst="triangl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4953000" y="1899199"/>
              <a:ext cx="1447800" cy="7620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53000" y="2661199"/>
              <a:ext cx="144780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7800" y="3346999"/>
              <a:ext cx="12192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59001" y="3118399"/>
              <a:ext cx="1386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smtClean="0">
                  <a:solidFill>
                    <a:schemeClr val="bg1"/>
                  </a:solidFill>
                </a:rPr>
                <a:t>Color-from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r>
                <a:rPr lang="fr-FR" sz="1600" smtClean="0">
                  <a:solidFill>
                    <a:schemeClr val="bg1"/>
                  </a:solidFill>
                </a:rPr>
                <a:t>(selected </a:t>
              </a:r>
              <a:r>
                <a:rPr lang="fr-FR" sz="1600" dirty="0" smtClean="0">
                  <a:solidFill>
                    <a:schemeClr val="bg1"/>
                  </a:solidFill>
                </a:rPr>
                <a:t>by </a:t>
              </a:r>
            </a:p>
            <a:p>
              <a:r>
                <a:rPr lang="fr-FR" sz="1600" smtClean="0">
                  <a:solidFill>
                    <a:schemeClr val="bg1"/>
                  </a:solidFill>
                </a:rPr>
                <a:t>the </a:t>
              </a:r>
              <a:r>
                <a:rPr lang="fr-FR" sz="1600" smtClean="0">
                  <a:solidFill>
                    <a:schemeClr val="bg1"/>
                  </a:solidFill>
                </a:rPr>
                <a:t>computer)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Flèche vers le haut 2"/>
            <p:cNvSpPr/>
            <p:nvPr/>
          </p:nvSpPr>
          <p:spPr>
            <a:xfrm>
              <a:off x="3044138" y="2530825"/>
              <a:ext cx="413004" cy="438276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èche vers le haut 34"/>
            <p:cNvSpPr/>
            <p:nvPr/>
          </p:nvSpPr>
          <p:spPr>
            <a:xfrm rot="1902552">
              <a:off x="3449296" y="2659021"/>
              <a:ext cx="413004" cy="438276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èche vers le haut 36"/>
            <p:cNvSpPr/>
            <p:nvPr/>
          </p:nvSpPr>
          <p:spPr>
            <a:xfrm rot="19767616">
              <a:off x="2658458" y="2665808"/>
              <a:ext cx="413004" cy="438276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3080442" y="2562617"/>
              <a:ext cx="361021" cy="48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sz="20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 rot="1535022">
              <a:off x="3468692" y="2665077"/>
              <a:ext cx="361021" cy="48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sz="20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 rot="20050261">
              <a:off x="2707136" y="2660188"/>
              <a:ext cx="361021" cy="48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sz="20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TextBox 38"/>
            <p:cNvSpPr txBox="1"/>
            <p:nvPr/>
          </p:nvSpPr>
          <p:spPr>
            <a:xfrm>
              <a:off x="6624703" y="890986"/>
              <a:ext cx="1787398" cy="373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smtClean="0">
                  <a:solidFill>
                    <a:schemeClr val="accent3"/>
                  </a:solidFill>
                </a:rPr>
                <a:t>Correct response!</a:t>
              </a:r>
              <a:endParaRPr 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6533998" y="4004846"/>
              <a:ext cx="1935164" cy="373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smtClean="0">
                  <a:solidFill>
                    <a:schemeClr val="accent2"/>
                  </a:solidFill>
                </a:rPr>
                <a:t>Incorrect response!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10400" y="6212274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 Part #2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533400" y="457200"/>
            <a:ext cx="8153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Y</a:t>
            </a:r>
            <a:r>
              <a:rPr lang="fr-FR" sz="2000" b="1" smtClean="0">
                <a:solidFill>
                  <a:schemeClr val="bg1"/>
                </a:solidFill>
              </a:rPr>
              <a:t>ou’re </a:t>
            </a:r>
            <a:r>
              <a:rPr lang="fr-FR" sz="2000" b="1" dirty="0" err="1" smtClean="0">
                <a:solidFill>
                  <a:schemeClr val="bg1"/>
                </a:solidFill>
              </a:rPr>
              <a:t>now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ready</a:t>
            </a:r>
            <a:r>
              <a:rPr lang="fr-FR" sz="2000" b="1" dirty="0" smtClean="0">
                <a:solidFill>
                  <a:schemeClr val="bg1"/>
                </a:solidFill>
              </a:rPr>
              <a:t> to </a:t>
            </a:r>
            <a:r>
              <a:rPr lang="fr-FR" sz="2000" b="1" err="1" smtClean="0">
                <a:solidFill>
                  <a:schemeClr val="bg1"/>
                </a:solidFill>
              </a:rPr>
              <a:t>begin</a:t>
            </a:r>
            <a:r>
              <a:rPr lang="fr-FR" sz="2000" b="1" smtClean="0">
                <a:solidFill>
                  <a:schemeClr val="bg1"/>
                </a:solidFill>
              </a:rPr>
              <a:t> </a:t>
            </a:r>
            <a:r>
              <a:rPr lang="fr-FR" sz="2000" b="1" smtClean="0">
                <a:solidFill>
                  <a:schemeClr val="bg1"/>
                </a:solidFill>
              </a:rPr>
              <a:t>Part #2!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4 </a:t>
            </a:r>
            <a:r>
              <a:rPr lang="fr-FR" sz="2000" dirty="0" err="1" smtClean="0">
                <a:solidFill>
                  <a:schemeClr val="bg1"/>
                </a:solidFill>
              </a:rPr>
              <a:t>different</a:t>
            </a:r>
            <a:r>
              <a:rPr lang="fr-FR" sz="2000" dirty="0" smtClean="0">
                <a:solidFill>
                  <a:schemeClr val="bg1"/>
                </a:solidFill>
              </a:rPr>
              <a:t> blocks. In </a:t>
            </a:r>
            <a:r>
              <a:rPr lang="fr-FR" sz="2000" dirty="0" err="1" smtClean="0">
                <a:solidFill>
                  <a:schemeClr val="bg1"/>
                </a:solidFill>
              </a:rPr>
              <a:t>each</a:t>
            </a:r>
            <a:r>
              <a:rPr lang="fr-FR" sz="2000" dirty="0" smtClean="0">
                <a:solidFill>
                  <a:schemeClr val="bg1"/>
                </a:solidFill>
              </a:rPr>
              <a:t> block</a:t>
            </a:r>
            <a:r>
              <a:rPr lang="fr-FR" sz="2000" smtClean="0">
                <a:solidFill>
                  <a:schemeClr val="bg1"/>
                </a:solidFill>
              </a:rPr>
              <a:t>, only ONE </a:t>
            </a:r>
            <a:r>
              <a:rPr lang="fr-FR" sz="2000" smtClean="0">
                <a:solidFill>
                  <a:schemeClr val="bg1"/>
                </a:solidFill>
              </a:rPr>
              <a:t>rule</a:t>
            </a:r>
            <a:r>
              <a:rPr lang="fr-FR" sz="2000">
                <a:solidFill>
                  <a:schemeClr val="bg1"/>
                </a:solidFill>
              </a:rPr>
              <a:t> </a:t>
            </a:r>
            <a:r>
              <a:rPr lang="fr-FR" sz="2000" smtClean="0">
                <a:solidFill>
                  <a:schemeClr val="bg1"/>
                </a:solidFill>
              </a:rPr>
              <a:t>is valid.</a:t>
            </a:r>
            <a:r>
              <a:rPr lang="fr-FR" sz="2000" smtClean="0">
                <a:solidFill>
                  <a:schemeClr val="bg1"/>
                </a:solidFill>
              </a:rPr>
              <a:t/>
            </a:r>
            <a:br>
              <a:rPr lang="fr-FR" sz="2000" smtClean="0">
                <a:solidFill>
                  <a:schemeClr val="bg1"/>
                </a:solidFill>
              </a:rPr>
            </a:br>
            <a:endParaRPr lang="fr-FR" sz="20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In normal trials, there might be little « bugs » in the transition from one trial to another. Sometimes, you may not end up where you expected. Don’t worry, it’s just to make things a bit more difficult </a:t>
            </a:r>
            <a:r>
              <a:rPr lang="fr-FR" sz="2000" smtClean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In the special trials, </a:t>
            </a:r>
            <a:r>
              <a:rPr lang="fr-FR" sz="2000" smtClean="0">
                <a:solidFill>
                  <a:schemeClr val="bg1"/>
                </a:solidFill>
              </a:rPr>
              <a:t>there will never be any bug and the active rule will always be valid!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If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learn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fast</a:t>
            </a:r>
            <a:r>
              <a:rPr lang="fr-FR" sz="2000" smtClean="0">
                <a:solidFill>
                  <a:schemeClr val="bg1"/>
                </a:solidFill>
              </a:rPr>
              <a:t>, </a:t>
            </a:r>
            <a:r>
              <a:rPr lang="fr-FR" sz="2000" smtClean="0">
                <a:solidFill>
                  <a:schemeClr val="bg1"/>
                </a:solidFill>
              </a:rPr>
              <a:t>each block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last </a:t>
            </a:r>
            <a:r>
              <a:rPr lang="fr-FR" sz="2000" dirty="0" err="1" smtClean="0">
                <a:solidFill>
                  <a:schemeClr val="bg1"/>
                </a:solidFill>
              </a:rPr>
              <a:t>shorter</a:t>
            </a:r>
            <a:r>
              <a:rPr lang="fr-FR" sz="2000" dirty="0" smtClean="0">
                <a:solidFill>
                  <a:schemeClr val="bg1"/>
                </a:solidFill>
              </a:rPr>
              <a:t> as </a:t>
            </a:r>
            <a:r>
              <a:rPr lang="fr-FR" sz="2000" dirty="0" err="1" smtClean="0">
                <a:solidFill>
                  <a:schemeClr val="bg1"/>
                </a:solidFill>
              </a:rPr>
              <a:t>well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dirty="0" err="1" smtClean="0">
                <a:solidFill>
                  <a:schemeClr val="bg1"/>
                </a:solidFill>
              </a:rPr>
              <a:t>faster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better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sym typeface="Wingdings" pitchFamily="2" charset="2"/>
              </a:rPr>
              <a:t>  !!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33400" y="1752600"/>
            <a:ext cx="8153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400" smtClean="0">
                <a:solidFill>
                  <a:schemeClr val="bg1"/>
                </a:solidFill>
              </a:rPr>
              <a:t>Good</a:t>
            </a:r>
            <a:r>
              <a:rPr lang="fr-FR" sz="2400" dirty="0" smtClean="0">
                <a:solidFill>
                  <a:schemeClr val="bg1"/>
                </a:solidFill>
              </a:rPr>
              <a:t>. </a:t>
            </a:r>
            <a:r>
              <a:rPr lang="fr-FR" sz="2400" dirty="0" err="1" smtClean="0">
                <a:solidFill>
                  <a:schemeClr val="bg1"/>
                </a:solidFill>
              </a:rPr>
              <a:t>You’ve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finished</a:t>
            </a:r>
            <a:r>
              <a:rPr lang="fr-FR" sz="2400" dirty="0" smtClean="0">
                <a:solidFill>
                  <a:schemeClr val="bg1"/>
                </a:solidFill>
              </a:rPr>
              <a:t> the second part of the </a:t>
            </a:r>
            <a:r>
              <a:rPr lang="fr-FR" sz="2400" dirty="0" err="1" smtClean="0">
                <a:solidFill>
                  <a:schemeClr val="bg1"/>
                </a:solidFill>
              </a:rPr>
              <a:t>experiment</a:t>
            </a:r>
            <a:r>
              <a:rPr lang="fr-F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Call the </a:t>
            </a:r>
            <a:r>
              <a:rPr lang="fr-FR" sz="2400" dirty="0" err="1" smtClean="0">
                <a:solidFill>
                  <a:schemeClr val="bg1"/>
                </a:solidFill>
              </a:rPr>
              <a:t>experimenter</a:t>
            </a:r>
            <a:r>
              <a:rPr lang="fr-FR" sz="2400" dirty="0" smtClean="0">
                <a:solidFill>
                  <a:schemeClr val="bg1"/>
                </a:solidFill>
              </a:rPr>
              <a:t>…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457200" y="152400"/>
            <a:ext cx="8229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>
                <a:solidFill>
                  <a:schemeClr val="bg1"/>
                </a:solidFill>
              </a:rPr>
              <a:t>In the third and last part of this experiment, your task will be exactly the same as </a:t>
            </a:r>
            <a:r>
              <a:rPr lang="fr-FR" sz="2000" smtClean="0">
                <a:solidFill>
                  <a:schemeClr val="bg1"/>
                </a:solidFill>
              </a:rPr>
              <a:t>in part #2.</a:t>
            </a:r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However, there will be </a:t>
            </a:r>
            <a:r>
              <a:rPr lang="fr-FR" sz="2000">
                <a:solidFill>
                  <a:schemeClr val="bg1"/>
                </a:solidFill>
              </a:rPr>
              <a:t>2</a:t>
            </a:r>
            <a:r>
              <a:rPr lang="fr-FR" sz="2000" smtClean="0">
                <a:solidFill>
                  <a:schemeClr val="bg1"/>
                </a:solidFill>
              </a:rPr>
              <a:t> differences – </a:t>
            </a:r>
            <a:r>
              <a:rPr lang="fr-FR" sz="2000" smtClean="0">
                <a:solidFill>
                  <a:schemeClr val="accent6"/>
                </a:solidFill>
              </a:rPr>
              <a:t>READ CAREFULLY</a:t>
            </a:r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smtClean="0">
                <a:solidFill>
                  <a:schemeClr val="bg1"/>
                </a:solidFill>
              </a:rPr>
              <a:t>1) </a:t>
            </a:r>
            <a:r>
              <a:rPr lang="fr-FR" sz="2000">
                <a:solidFill>
                  <a:schemeClr val="bg1"/>
                </a:solidFill>
              </a:rPr>
              <a:t>In the previous part, you had just to learn one rule in each block.</a:t>
            </a:r>
            <a:br>
              <a:rPr lang="fr-FR" sz="2000">
                <a:solidFill>
                  <a:schemeClr val="bg1"/>
                </a:solidFill>
              </a:rPr>
            </a:br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b="1">
                <a:solidFill>
                  <a:schemeClr val="bg1"/>
                </a:solidFill>
              </a:rPr>
              <a:t>In this part, the computer will change the rule without warning 	</a:t>
            </a:r>
            <a:r>
              <a:rPr lang="fr-FR" sz="2000" b="1" smtClean="0">
                <a:solidFill>
                  <a:schemeClr val="bg1"/>
                </a:solidFill>
              </a:rPr>
              <a:t>you.</a:t>
            </a:r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>
                <a:solidFill>
                  <a:schemeClr val="bg1"/>
                </a:solidFill>
              </a:rPr>
              <a:t>2</a:t>
            </a:r>
            <a:r>
              <a:rPr lang="fr-FR" sz="2000" smtClean="0">
                <a:solidFill>
                  <a:schemeClr val="bg1"/>
                </a:solidFill>
              </a:rPr>
              <a:t>) The length of this block will depend on your performances. There 	is a number of points to make. When this number is reached, the 	experiment stops.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>	Each correct prediction = 1 point.</a:t>
            </a: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smtClean="0">
                <a:solidFill>
                  <a:schemeClr val="bg1"/>
                </a:solidFill>
              </a:rPr>
              <a:t>Each time you make 2 correct prediction in a row: 5 bonus points.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smtClean="0">
                <a:solidFill>
                  <a:schemeClr val="bg1"/>
                </a:solidFill>
              </a:rPr>
              <a:t>The program will tell you about your performances every 5 minutes.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r>
              <a:rPr lang="fr-FR" sz="2000" smtClean="0">
                <a:solidFill>
                  <a:schemeClr val="bg1"/>
                </a:solidFill>
              </a:rPr>
              <a:t>Take a short break before starting, it if you need…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endParaRPr lang="fr-FR" sz="200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5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457200" y="152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>
                <a:solidFill>
                  <a:schemeClr val="bg1"/>
                </a:solidFill>
              </a:rPr>
              <a:t>Let’s see the different rules for the last time:</a:t>
            </a:r>
            <a:r>
              <a:rPr lang="fr-FR" sz="2000">
                <a:solidFill>
                  <a:schemeClr val="bg1"/>
                </a:solidFill>
              </a:rPr>
              <a:t>	</a:t>
            </a:r>
            <a:endParaRPr lang="fr-FR" sz="200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5" name="ZoneTexte 6"/>
          <p:cNvSpPr txBox="1"/>
          <p:nvPr/>
        </p:nvSpPr>
        <p:spPr>
          <a:xfrm>
            <a:off x="609600" y="62484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10907" y="618386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"/>
          <p:cNvSpPr txBox="1"/>
          <p:nvPr/>
        </p:nvSpPr>
        <p:spPr>
          <a:xfrm>
            <a:off x="990600" y="457200"/>
            <a:ext cx="739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Type A = « </a:t>
            </a:r>
            <a:r>
              <a:rPr lang="fr-FR" sz="2800" b="1" dirty="0" err="1" smtClean="0">
                <a:solidFill>
                  <a:schemeClr val="bg1"/>
                </a:solidFill>
              </a:rPr>
              <a:t>spectator</a:t>
            </a:r>
            <a:r>
              <a:rPr lang="fr-FR" sz="2800" b="1" dirty="0" smtClean="0">
                <a:solidFill>
                  <a:schemeClr val="bg1"/>
                </a:solidFill>
              </a:rPr>
              <a:t> » </a:t>
            </a:r>
            <a:r>
              <a:rPr lang="fr-FR" sz="2800" b="1" dirty="0" err="1" smtClean="0">
                <a:solidFill>
                  <a:schemeClr val="bg1"/>
                </a:solidFill>
              </a:rPr>
              <a:t>rules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/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b="1" dirty="0" err="1" smtClean="0">
                <a:solidFill>
                  <a:schemeClr val="bg1"/>
                </a:solidFill>
              </a:rPr>
              <a:t>current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geometrical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shape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predicts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Type B = « </a:t>
            </a:r>
            <a:r>
              <a:rPr lang="fr-FR" sz="2800" b="1" dirty="0" err="1" smtClean="0">
                <a:solidFill>
                  <a:schemeClr val="bg1"/>
                </a:solidFill>
              </a:rPr>
              <a:t>actor</a:t>
            </a:r>
            <a:r>
              <a:rPr lang="fr-FR" sz="2800" b="1" dirty="0" smtClean="0">
                <a:solidFill>
                  <a:schemeClr val="bg1"/>
                </a:solidFill>
              </a:rPr>
              <a:t> » </a:t>
            </a:r>
            <a:r>
              <a:rPr lang="fr-FR" sz="2800" b="1" dirty="0" err="1" smtClean="0">
                <a:solidFill>
                  <a:schemeClr val="bg1"/>
                </a:solidFill>
              </a:rPr>
              <a:t>rules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     </a:t>
            </a:r>
            <a:r>
              <a:rPr lang="fr-FR" sz="2000" b="1" dirty="0" smtClean="0">
                <a:solidFill>
                  <a:schemeClr val="bg1"/>
                </a:solidFill>
              </a:rPr>
              <a:t>        </a:t>
            </a: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b="1" dirty="0" err="1" smtClean="0">
                <a:solidFill>
                  <a:schemeClr val="bg1"/>
                </a:solidFill>
              </a:rPr>
              <a:t>color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you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choose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predicts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2598254" y="1981200"/>
            <a:ext cx="3995351" cy="1291751"/>
            <a:chOff x="1752600" y="1368623"/>
            <a:chExt cx="5715000" cy="1828800"/>
          </a:xfrm>
        </p:grpSpPr>
        <p:sp>
          <p:nvSpPr>
            <p:cNvPr id="45" name="Cadre 44"/>
            <p:cNvSpPr/>
            <p:nvPr/>
          </p:nvSpPr>
          <p:spPr>
            <a:xfrm>
              <a:off x="34290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17526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isocèle 46"/>
            <p:cNvSpPr/>
            <p:nvPr/>
          </p:nvSpPr>
          <p:spPr>
            <a:xfrm>
              <a:off x="25527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2247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147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>
              <a:off x="27051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dre 50"/>
            <p:cNvSpPr/>
            <p:nvPr/>
          </p:nvSpPr>
          <p:spPr>
            <a:xfrm>
              <a:off x="69342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52578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isocèle 52"/>
            <p:cNvSpPr/>
            <p:nvPr/>
          </p:nvSpPr>
          <p:spPr>
            <a:xfrm>
              <a:off x="60579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H="1">
              <a:off x="57531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 flipV="1">
              <a:off x="6819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62103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391628" y="2054422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Explosion 2 57"/>
          <p:cNvSpPr/>
          <p:nvPr/>
        </p:nvSpPr>
        <p:spPr>
          <a:xfrm>
            <a:off x="1789670" y="4792416"/>
            <a:ext cx="599303" cy="452113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28"/>
          <p:cNvCxnSpPr/>
          <p:nvPr/>
        </p:nvCxnSpPr>
        <p:spPr>
          <a:xfrm>
            <a:off x="2122616" y="5244529"/>
            <a:ext cx="0" cy="258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Ellipse 9"/>
          <p:cNvSpPr/>
          <p:nvPr/>
        </p:nvSpPr>
        <p:spPr>
          <a:xfrm>
            <a:off x="1989438" y="5632054"/>
            <a:ext cx="266357" cy="2583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xplosion 2 60"/>
          <p:cNvSpPr/>
          <p:nvPr/>
        </p:nvSpPr>
        <p:spPr>
          <a:xfrm>
            <a:off x="2588741" y="4792416"/>
            <a:ext cx="599303" cy="452113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34"/>
          <p:cNvCxnSpPr/>
          <p:nvPr/>
        </p:nvCxnSpPr>
        <p:spPr>
          <a:xfrm>
            <a:off x="2921686" y="5244529"/>
            <a:ext cx="0" cy="258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Explosion 2 62"/>
          <p:cNvSpPr/>
          <p:nvPr/>
        </p:nvSpPr>
        <p:spPr>
          <a:xfrm>
            <a:off x="3387811" y="4792416"/>
            <a:ext cx="599303" cy="452113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37"/>
          <p:cNvCxnSpPr/>
          <p:nvPr/>
        </p:nvCxnSpPr>
        <p:spPr>
          <a:xfrm>
            <a:off x="3720757" y="5244529"/>
            <a:ext cx="0" cy="258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riangle isocèle 10"/>
          <p:cNvSpPr/>
          <p:nvPr/>
        </p:nvSpPr>
        <p:spPr>
          <a:xfrm>
            <a:off x="3587578" y="5632054"/>
            <a:ext cx="332946" cy="25835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dre 8"/>
          <p:cNvSpPr/>
          <p:nvPr/>
        </p:nvSpPr>
        <p:spPr>
          <a:xfrm>
            <a:off x="2788508" y="5632054"/>
            <a:ext cx="266357" cy="25835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Explosion 2 66"/>
          <p:cNvSpPr/>
          <p:nvPr/>
        </p:nvSpPr>
        <p:spPr>
          <a:xfrm>
            <a:off x="5185719" y="4792416"/>
            <a:ext cx="599303" cy="452113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44"/>
          <p:cNvCxnSpPr/>
          <p:nvPr/>
        </p:nvCxnSpPr>
        <p:spPr>
          <a:xfrm>
            <a:off x="5518665" y="5244529"/>
            <a:ext cx="0" cy="258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Ellipse 9"/>
          <p:cNvSpPr/>
          <p:nvPr/>
        </p:nvSpPr>
        <p:spPr>
          <a:xfrm>
            <a:off x="6983627" y="5632054"/>
            <a:ext cx="266357" cy="2583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xplosion 2 69"/>
          <p:cNvSpPr/>
          <p:nvPr/>
        </p:nvSpPr>
        <p:spPr>
          <a:xfrm>
            <a:off x="5984789" y="4792416"/>
            <a:ext cx="599303" cy="452113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47"/>
          <p:cNvCxnSpPr/>
          <p:nvPr/>
        </p:nvCxnSpPr>
        <p:spPr>
          <a:xfrm>
            <a:off x="6317735" y="5244529"/>
            <a:ext cx="0" cy="258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Explosion 2 71"/>
          <p:cNvSpPr/>
          <p:nvPr/>
        </p:nvSpPr>
        <p:spPr>
          <a:xfrm>
            <a:off x="6783859" y="4792416"/>
            <a:ext cx="599303" cy="452113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49"/>
          <p:cNvCxnSpPr/>
          <p:nvPr/>
        </p:nvCxnSpPr>
        <p:spPr>
          <a:xfrm>
            <a:off x="7116805" y="5244529"/>
            <a:ext cx="0" cy="258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riangle isocèle 10"/>
          <p:cNvSpPr/>
          <p:nvPr/>
        </p:nvSpPr>
        <p:spPr>
          <a:xfrm>
            <a:off x="6184557" y="5632054"/>
            <a:ext cx="332946" cy="25835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dre 8"/>
          <p:cNvSpPr/>
          <p:nvPr/>
        </p:nvSpPr>
        <p:spPr>
          <a:xfrm>
            <a:off x="5385486" y="5632054"/>
            <a:ext cx="266357" cy="25835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ZoneTexte 22"/>
          <p:cNvSpPr txBox="1"/>
          <p:nvPr/>
        </p:nvSpPr>
        <p:spPr>
          <a:xfrm>
            <a:off x="4385268" y="5179941"/>
            <a:ext cx="400916" cy="39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723081" y="5978556"/>
            <a:ext cx="260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  <a:sym typeface="Wingdings" panose="05000000000000000000" pitchFamily="2" charset="2"/>
              </a:rPr>
              <a:t>tip #1: here, the color you choose will </a:t>
            </a:r>
            <a:r>
              <a:rPr lang="fr-FR" sz="1400" i="1" smtClean="0">
                <a:solidFill>
                  <a:schemeClr val="bg1"/>
                </a:solidFill>
                <a:sym typeface="Wingdings" panose="05000000000000000000" pitchFamily="2" charset="2"/>
              </a:rPr>
              <a:t>stay</a:t>
            </a:r>
            <a:r>
              <a:rPr lang="fr-FR" sz="1400" smtClean="0">
                <a:solidFill>
                  <a:schemeClr val="bg1"/>
                </a:solidFill>
                <a:sym typeface="Wingdings" panose="05000000000000000000" pitchFamily="2" charset="2"/>
              </a:rPr>
              <a:t> on the screen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113422" y="5954992"/>
            <a:ext cx="240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  <a:sym typeface="Wingdings" panose="05000000000000000000" pitchFamily="2" charset="2"/>
              </a:rPr>
              <a:t>tip #2: here, the color you choose will </a:t>
            </a:r>
            <a:r>
              <a:rPr lang="fr-FR" sz="1400" i="1" smtClean="0">
                <a:solidFill>
                  <a:schemeClr val="bg1"/>
                </a:solidFill>
                <a:sym typeface="Wingdings" panose="05000000000000000000" pitchFamily="2" charset="2"/>
              </a:rPr>
              <a:t>disappear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33400" y="73759"/>
            <a:ext cx="8153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Good. You’ve finished </a:t>
            </a:r>
            <a:r>
              <a:rPr lang="fr-FR" sz="2400" smtClean="0">
                <a:solidFill>
                  <a:schemeClr val="bg1"/>
                </a:solidFill>
              </a:rPr>
              <a:t>this experiment</a:t>
            </a:r>
            <a:r>
              <a:rPr lang="fr-FR" sz="2400">
                <a:solidFill>
                  <a:schemeClr val="bg1"/>
                </a:solidFill>
              </a:rPr>
              <a:t>.</a:t>
            </a:r>
          </a:p>
          <a:p>
            <a:r>
              <a:rPr lang="fr-FR" sz="2400">
                <a:solidFill>
                  <a:schemeClr val="bg1"/>
                </a:solidFill>
              </a:rPr>
              <a:t/>
            </a:r>
            <a:br>
              <a:rPr lang="fr-FR" sz="2400">
                <a:solidFill>
                  <a:schemeClr val="bg1"/>
                </a:solidFill>
              </a:rPr>
            </a:br>
            <a:r>
              <a:rPr lang="fr-FR" sz="2400">
                <a:solidFill>
                  <a:schemeClr val="bg1"/>
                </a:solidFill>
              </a:rPr>
              <a:t>Call the experimenter…</a:t>
            </a:r>
          </a:p>
          <a:p>
            <a:endParaRPr lang="fr-FR" sz="2400" smtClean="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	</a:t>
            </a:r>
            <a:endParaRPr lang="fr-FR" sz="2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r>
              <a:rPr lang="fr-FR" sz="2400" smtClean="0">
                <a:solidFill>
                  <a:schemeClr val="bg1"/>
                </a:solidFill>
              </a:rPr>
              <a:t>General things you have to know:</a:t>
            </a:r>
            <a:endParaRPr lang="fr-FR" sz="2400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sz="16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Often, you will not know exactly what’s going on. It’s normal. Don’t panic!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The experiment requires that you act based on your intuition when you’re not sure of what you should 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There are several parts in this experiment. The computer program will guide you and give you all the information you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Your reaction times and performxxances are recorded. Never wait too long before answering. If you are too long, you will see the message « </a:t>
            </a:r>
            <a:r>
              <a:rPr lang="fr-FR" sz="2000" smtClean="0">
                <a:solidFill>
                  <a:srgbClr val="FF0000"/>
                </a:solidFill>
              </a:rPr>
              <a:t>Please answer </a:t>
            </a:r>
            <a:r>
              <a:rPr lang="fr-FR" sz="2000" smtClean="0">
                <a:solidFill>
                  <a:schemeClr val="bg1"/>
                </a:solidFill>
              </a:rPr>
              <a:t>»: it’s not good because it means the experiment may last longer </a:t>
            </a:r>
            <a:r>
              <a:rPr lang="fr-FR" sz="2000" smtClean="0">
                <a:solidFill>
                  <a:schemeClr val="bg1"/>
                </a:solidFill>
                <a:sym typeface="Wingdings" panose="05000000000000000000" pitchFamily="2" charset="2"/>
              </a:rPr>
              <a:t>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  <a:sym typeface="Wingdings" panose="05000000000000000000" pitchFamily="2" charset="2"/>
              </a:rPr>
              <a:t>Short break are possible between each part of the experiment. </a:t>
            </a:r>
            <a:endParaRPr lang="fr-FR" sz="20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000" y="381000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 the first part of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experiment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you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have to </a:t>
            </a:r>
            <a:r>
              <a:rPr lang="fr-FR" dirty="0" err="1" smtClean="0">
                <a:solidFill>
                  <a:schemeClr val="bg1"/>
                </a:solidFill>
              </a:rPr>
              <a:t>take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many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decisions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between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two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colors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such</a:t>
            </a:r>
            <a:r>
              <a:rPr lang="fr-FR" dirty="0" smtClean="0">
                <a:solidFill>
                  <a:schemeClr val="bg1"/>
                </a:solidFill>
              </a:rPr>
              <a:t> as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                                           or                                          </a:t>
            </a:r>
            <a:r>
              <a:rPr lang="fr-FR" dirty="0" err="1" smtClean="0">
                <a:solidFill>
                  <a:schemeClr val="bg1"/>
                </a:solidFill>
              </a:rPr>
              <a:t>or</a:t>
            </a:r>
            <a:r>
              <a:rPr lang="fr-FR" dirty="0" smtClean="0">
                <a:solidFill>
                  <a:schemeClr val="bg1"/>
                </a:solidFill>
              </a:rPr>
              <a:t>                                       , etc.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By pressing the </a:t>
            </a:r>
            <a:r>
              <a:rPr lang="fr-FR" dirty="0" err="1" smtClean="0">
                <a:solidFill>
                  <a:schemeClr val="bg1"/>
                </a:solidFill>
              </a:rPr>
              <a:t>response</a:t>
            </a:r>
            <a:r>
              <a:rPr lang="fr-FR" dirty="0" smtClean="0">
                <a:solidFill>
                  <a:schemeClr val="bg1"/>
                </a:solidFill>
              </a:rPr>
              <a:t> buttons, </a:t>
            </a:r>
            <a:r>
              <a:rPr lang="fr-FR" dirty="0" err="1" smtClean="0">
                <a:solidFill>
                  <a:schemeClr val="bg1"/>
                </a:solidFill>
              </a:rPr>
              <a:t>you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thus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the « </a:t>
            </a:r>
            <a:r>
              <a:rPr lang="fr-FR" dirty="0" err="1" smtClean="0">
                <a:solidFill>
                  <a:schemeClr val="bg1"/>
                </a:solidFill>
              </a:rPr>
              <a:t>environment</a:t>
            </a:r>
            <a:r>
              <a:rPr lang="fr-FR" dirty="0" smtClean="0">
                <a:solidFill>
                  <a:schemeClr val="bg1"/>
                </a:solidFill>
              </a:rPr>
              <a:t> » change.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For </a:t>
            </a:r>
            <a:r>
              <a:rPr lang="fr-FR" dirty="0" err="1" smtClean="0">
                <a:solidFill>
                  <a:schemeClr val="bg1"/>
                </a:solidFill>
              </a:rPr>
              <a:t>example</a:t>
            </a:r>
            <a:r>
              <a:rPr lang="fr-FR" smtClean="0">
                <a:solidFill>
                  <a:schemeClr val="bg1"/>
                </a:solidFill>
              </a:rPr>
              <a:t>:  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u="sng" smtClean="0">
                <a:solidFill>
                  <a:schemeClr val="bg1"/>
                </a:solidFill>
              </a:rPr>
              <a:t>Remark 1</a:t>
            </a:r>
            <a:r>
              <a:rPr lang="fr-FR" smtClean="0">
                <a:solidFill>
                  <a:schemeClr val="bg1"/>
                </a:solidFill>
              </a:rPr>
              <a:t>: the side of the colors is not important (never)! What matters is only the colors you will choose and the geometrical shapes you will see!                         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dre 4"/>
          <p:cNvSpPr/>
          <p:nvPr/>
        </p:nvSpPr>
        <p:spPr>
          <a:xfrm>
            <a:off x="3965448" y="1367314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>
            <a:off x="7010400" y="1371600"/>
            <a:ext cx="685800" cy="53340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dre 6"/>
          <p:cNvSpPr/>
          <p:nvPr/>
        </p:nvSpPr>
        <p:spPr>
          <a:xfrm>
            <a:off x="4648200" y="1371600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280160" y="1371600"/>
            <a:ext cx="609600" cy="60960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isocèle 8"/>
          <p:cNvSpPr/>
          <p:nvPr/>
        </p:nvSpPr>
        <p:spPr>
          <a:xfrm>
            <a:off x="6172200" y="1371600"/>
            <a:ext cx="685800" cy="53340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057400" y="1367314"/>
            <a:ext cx="609600" cy="609600"/>
          </a:xfrm>
          <a:prstGeom prst="ellips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828800" y="3577292"/>
            <a:ext cx="609600" cy="60960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590800" y="3539192"/>
            <a:ext cx="609600" cy="60960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adre 12"/>
          <p:cNvSpPr/>
          <p:nvPr/>
        </p:nvSpPr>
        <p:spPr>
          <a:xfrm>
            <a:off x="5992368" y="3583388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dre 13"/>
          <p:cNvSpPr/>
          <p:nvPr/>
        </p:nvSpPr>
        <p:spPr>
          <a:xfrm>
            <a:off x="6675120" y="3587674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riangle isocèle 14"/>
          <p:cNvSpPr/>
          <p:nvPr/>
        </p:nvSpPr>
        <p:spPr>
          <a:xfrm>
            <a:off x="4648200" y="3539193"/>
            <a:ext cx="685800" cy="53340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isocèle 15"/>
          <p:cNvSpPr/>
          <p:nvPr/>
        </p:nvSpPr>
        <p:spPr>
          <a:xfrm>
            <a:off x="3810000" y="3539193"/>
            <a:ext cx="685800" cy="53340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16"/>
          <p:cNvSpPr/>
          <p:nvPr/>
        </p:nvSpPr>
        <p:spPr>
          <a:xfrm>
            <a:off x="1603248" y="3269753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adre 17"/>
          <p:cNvSpPr/>
          <p:nvPr/>
        </p:nvSpPr>
        <p:spPr>
          <a:xfrm>
            <a:off x="5690616" y="3275849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adre 18"/>
          <p:cNvSpPr/>
          <p:nvPr/>
        </p:nvSpPr>
        <p:spPr>
          <a:xfrm>
            <a:off x="3660648" y="3269753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43393" y="4507468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Trial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204517" y="4507468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Trial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216774" y="4507467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Trial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828732" y="4507466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>
                <a:solidFill>
                  <a:schemeClr val="bg1"/>
                </a:solidFill>
              </a:rPr>
              <a:t>etc…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10200" y="6212274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 </a:t>
            </a:r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Part #0 of the experiment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27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984630" y="367957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chemeClr val="bg1"/>
                </a:solidFill>
              </a:rPr>
              <a:t>x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851083" y="365820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chemeClr val="bg1"/>
                </a:solidFill>
              </a:rPr>
              <a:t>x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794183" y="363761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chemeClr val="bg1"/>
                </a:solidFill>
              </a:rPr>
              <a:t>x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382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Good</a:t>
            </a: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 smtClean="0">
                <a:solidFill>
                  <a:schemeClr val="bg1"/>
                </a:solidFill>
              </a:rPr>
              <a:t>Now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here</a:t>
            </a:r>
            <a:r>
              <a:rPr lang="fr-FR" sz="2000" dirty="0" smtClean="0">
                <a:solidFill>
                  <a:schemeClr val="bg1"/>
                </a:solidFill>
              </a:rPr>
              <a:t> are the basic </a:t>
            </a:r>
            <a:r>
              <a:rPr lang="fr-FR" sz="2000" dirty="0" err="1" smtClean="0">
                <a:solidFill>
                  <a:schemeClr val="bg1"/>
                </a:solidFill>
              </a:rPr>
              <a:t>principles</a:t>
            </a:r>
            <a:r>
              <a:rPr lang="fr-FR" sz="2000" dirty="0" smtClean="0">
                <a:solidFill>
                  <a:schemeClr val="bg1"/>
                </a:solidFill>
              </a:rPr>
              <a:t> of the </a:t>
            </a:r>
            <a:r>
              <a:rPr lang="fr-FR" sz="2000" dirty="0" err="1" smtClean="0">
                <a:solidFill>
                  <a:schemeClr val="bg1"/>
                </a:solidFill>
              </a:rPr>
              <a:t>task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	1) The succession </a:t>
            </a:r>
            <a:r>
              <a:rPr lang="fr-FR" sz="2000" smtClean="0">
                <a:solidFill>
                  <a:schemeClr val="bg1"/>
                </a:solidFill>
              </a:rPr>
              <a:t>of trials </a:t>
            </a:r>
            <a:r>
              <a:rPr lang="fr-FR" sz="2000" dirty="0" err="1" smtClean="0">
                <a:solidFill>
                  <a:schemeClr val="bg1"/>
                </a:solidFill>
              </a:rPr>
              <a:t>is</a:t>
            </a:r>
            <a:r>
              <a:rPr lang="fr-FR" sz="2000" dirty="0" smtClean="0">
                <a:solidFill>
                  <a:schemeClr val="bg1"/>
                </a:solidFill>
              </a:rPr>
              <a:t> not </a:t>
            </a:r>
            <a:r>
              <a:rPr lang="fr-FR" sz="2000" dirty="0" err="1" smtClean="0">
                <a:solidFill>
                  <a:schemeClr val="bg1"/>
                </a:solidFill>
              </a:rPr>
              <a:t>random</a:t>
            </a:r>
            <a:r>
              <a:rPr lang="fr-FR" sz="2000" dirty="0" smtClean="0">
                <a:solidFill>
                  <a:schemeClr val="bg1"/>
                </a:solidFill>
              </a:rPr>
              <a:t>!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	2) There </a:t>
            </a:r>
            <a:r>
              <a:rPr lang="fr-FR" sz="2000" dirty="0" err="1" smtClean="0">
                <a:solidFill>
                  <a:schemeClr val="bg1"/>
                </a:solidFill>
              </a:rPr>
              <a:t>is</a:t>
            </a:r>
            <a:r>
              <a:rPr lang="fr-FR" sz="2000" dirty="0" smtClean="0">
                <a:solidFill>
                  <a:schemeClr val="bg1"/>
                </a:solidFill>
              </a:rPr>
              <a:t> a </a:t>
            </a:r>
            <a:r>
              <a:rPr lang="fr-FR" sz="2000" i="1" dirty="0" err="1" smtClean="0">
                <a:solidFill>
                  <a:schemeClr val="bg1"/>
                </a:solidFill>
              </a:rPr>
              <a:t>rule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applies</a:t>
            </a:r>
            <a:r>
              <a:rPr lang="fr-FR" sz="2000" dirty="0" smtClean="0">
                <a:solidFill>
                  <a:schemeClr val="bg1"/>
                </a:solidFill>
              </a:rPr>
              <a:t> and </a:t>
            </a:r>
            <a:r>
              <a:rPr lang="fr-FR" sz="2000" dirty="0" err="1" smtClean="0">
                <a:solidFill>
                  <a:schemeClr val="bg1"/>
                </a:solidFill>
              </a:rPr>
              <a:t>determines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	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see</a:t>
            </a:r>
            <a:r>
              <a:rPr lang="fr-FR" sz="2000" dirty="0" smtClean="0">
                <a:solidFill>
                  <a:schemeClr val="bg1"/>
                </a:solidFill>
              </a:rPr>
              <a:t> in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trial.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 smtClean="0">
                <a:solidFill>
                  <a:schemeClr val="bg1"/>
                </a:solidFill>
              </a:rPr>
              <a:t>See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slide</a:t>
            </a:r>
            <a:r>
              <a:rPr lang="fr-FR" sz="2000" dirty="0" smtClean="0">
                <a:solidFill>
                  <a:schemeClr val="bg1"/>
                </a:solidFill>
              </a:rPr>
              <a:t> for a description of the </a:t>
            </a:r>
            <a:r>
              <a:rPr lang="fr-FR" sz="2000" dirty="0" err="1" smtClean="0">
                <a:solidFill>
                  <a:schemeClr val="bg1"/>
                </a:solidFill>
              </a:rPr>
              <a:t>rules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Look </a:t>
            </a:r>
            <a:r>
              <a:rPr lang="fr-FR" sz="2000" dirty="0" err="1" smtClean="0">
                <a:solidFill>
                  <a:schemeClr val="bg1"/>
                </a:solidFill>
              </a:rPr>
              <a:t>at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them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carefully</a:t>
            </a:r>
            <a:r>
              <a:rPr lang="fr-FR" sz="2000" dirty="0" smtClean="0">
                <a:solidFill>
                  <a:schemeClr val="bg1"/>
                </a:solidFill>
              </a:rPr>
              <a:t> (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don’t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need</a:t>
            </a:r>
            <a:r>
              <a:rPr lang="fr-FR" sz="2000" dirty="0" smtClean="0">
                <a:solidFill>
                  <a:schemeClr val="bg1"/>
                </a:solidFill>
              </a:rPr>
              <a:t> to </a:t>
            </a:r>
            <a:r>
              <a:rPr lang="fr-FR" sz="2000" dirty="0" err="1" smtClean="0">
                <a:solidFill>
                  <a:schemeClr val="bg1"/>
                </a:solidFill>
              </a:rPr>
              <a:t>memorize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them</a:t>
            </a:r>
            <a:r>
              <a:rPr lang="fr-FR" sz="2000" dirty="0" smtClean="0">
                <a:solidFill>
                  <a:schemeClr val="bg1"/>
                </a:solidFill>
              </a:rPr>
              <a:t>)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-44648"/>
            <a:ext cx="845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Type A = « </a:t>
            </a:r>
            <a:r>
              <a:rPr lang="fr-FR" sz="2800" b="1" dirty="0" err="1" smtClean="0">
                <a:solidFill>
                  <a:schemeClr val="bg1"/>
                </a:solidFill>
              </a:rPr>
              <a:t>spectator</a:t>
            </a:r>
            <a:r>
              <a:rPr lang="fr-FR" sz="2800" b="1" dirty="0" smtClean="0">
                <a:solidFill>
                  <a:schemeClr val="bg1"/>
                </a:solidFill>
              </a:rPr>
              <a:t> » </a:t>
            </a:r>
            <a:r>
              <a:rPr lang="fr-FR" sz="2800" b="1" dirty="0" err="1" smtClean="0">
                <a:solidFill>
                  <a:schemeClr val="bg1"/>
                </a:solidFill>
              </a:rPr>
              <a:t>rules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/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b="1" dirty="0" err="1" smtClean="0">
                <a:solidFill>
                  <a:schemeClr val="bg1"/>
                </a:solidFill>
              </a:rPr>
              <a:t>current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geometrical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shape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predicts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Type B = « </a:t>
            </a:r>
            <a:r>
              <a:rPr lang="fr-FR" sz="2800" b="1" dirty="0" err="1" smtClean="0">
                <a:solidFill>
                  <a:schemeClr val="bg1"/>
                </a:solidFill>
              </a:rPr>
              <a:t>actor</a:t>
            </a:r>
            <a:r>
              <a:rPr lang="fr-FR" sz="2800" b="1" dirty="0" smtClean="0">
                <a:solidFill>
                  <a:schemeClr val="bg1"/>
                </a:solidFill>
              </a:rPr>
              <a:t> » </a:t>
            </a:r>
            <a:r>
              <a:rPr lang="fr-FR" sz="2800" b="1" dirty="0" err="1" smtClean="0">
                <a:solidFill>
                  <a:schemeClr val="bg1"/>
                </a:solidFill>
              </a:rPr>
              <a:t>rules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     </a:t>
            </a:r>
            <a:r>
              <a:rPr lang="fr-FR" sz="2000" b="1" dirty="0" smtClean="0">
                <a:solidFill>
                  <a:schemeClr val="bg1"/>
                </a:solidFill>
              </a:rPr>
              <a:t>        </a:t>
            </a: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b="1" dirty="0" err="1" smtClean="0">
                <a:solidFill>
                  <a:schemeClr val="bg1"/>
                </a:solidFill>
              </a:rPr>
              <a:t>color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you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choose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predicts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172200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2296886" y="1447800"/>
            <a:ext cx="4572000" cy="1524000"/>
            <a:chOff x="1752600" y="1368623"/>
            <a:chExt cx="5715000" cy="1828800"/>
          </a:xfrm>
        </p:grpSpPr>
        <p:sp>
          <p:nvSpPr>
            <p:cNvPr id="9" name="Cadre 8"/>
            <p:cNvSpPr/>
            <p:nvPr/>
          </p:nvSpPr>
          <p:spPr>
            <a:xfrm>
              <a:off x="34290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17526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25527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 flipV="1">
              <a:off x="2247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33147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H="1">
              <a:off x="27051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dre 15"/>
            <p:cNvSpPr/>
            <p:nvPr/>
          </p:nvSpPr>
          <p:spPr>
            <a:xfrm>
              <a:off x="69342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52578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60579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7531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 flipV="1">
              <a:off x="6819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62103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4391628" y="2054422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Explosion 2 24"/>
          <p:cNvSpPr/>
          <p:nvPr/>
        </p:nvSpPr>
        <p:spPr>
          <a:xfrm>
            <a:off x="1371600" y="44958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52600" y="5029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Ellipse 9"/>
          <p:cNvSpPr/>
          <p:nvPr/>
        </p:nvSpPr>
        <p:spPr>
          <a:xfrm>
            <a:off x="1600200" y="54864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2 33"/>
          <p:cNvSpPr/>
          <p:nvPr/>
        </p:nvSpPr>
        <p:spPr>
          <a:xfrm>
            <a:off x="2286000" y="44958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67000" y="5029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Explosion 2 36"/>
          <p:cNvSpPr/>
          <p:nvPr/>
        </p:nvSpPr>
        <p:spPr>
          <a:xfrm>
            <a:off x="3200400" y="44958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81400" y="5029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riangle isocèle 10"/>
          <p:cNvSpPr/>
          <p:nvPr/>
        </p:nvSpPr>
        <p:spPr>
          <a:xfrm>
            <a:off x="3429000" y="54864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dre 8"/>
          <p:cNvSpPr/>
          <p:nvPr/>
        </p:nvSpPr>
        <p:spPr>
          <a:xfrm>
            <a:off x="2514600" y="54864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Explosion 2 43"/>
          <p:cNvSpPr/>
          <p:nvPr/>
        </p:nvSpPr>
        <p:spPr>
          <a:xfrm>
            <a:off x="5257800" y="44958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38800" y="5029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Ellipse 9"/>
          <p:cNvSpPr/>
          <p:nvPr/>
        </p:nvSpPr>
        <p:spPr>
          <a:xfrm>
            <a:off x="7315200" y="54864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xplosion 2 46"/>
          <p:cNvSpPr/>
          <p:nvPr/>
        </p:nvSpPr>
        <p:spPr>
          <a:xfrm>
            <a:off x="6172200" y="44958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553200" y="5029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Explosion 2 48"/>
          <p:cNvSpPr/>
          <p:nvPr/>
        </p:nvSpPr>
        <p:spPr>
          <a:xfrm>
            <a:off x="7086600" y="44958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467600" y="5029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riangle isocèle 10"/>
          <p:cNvSpPr/>
          <p:nvPr/>
        </p:nvSpPr>
        <p:spPr>
          <a:xfrm>
            <a:off x="6400800" y="54864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dre 8"/>
          <p:cNvSpPr/>
          <p:nvPr/>
        </p:nvSpPr>
        <p:spPr>
          <a:xfrm>
            <a:off x="5486400" y="54864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ZoneTexte 22"/>
          <p:cNvSpPr txBox="1"/>
          <p:nvPr/>
        </p:nvSpPr>
        <p:spPr>
          <a:xfrm>
            <a:off x="4341820" y="49530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95400" y="5895201"/>
            <a:ext cx="298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bg1"/>
                </a:solidFill>
                <a:sym typeface="Wingdings" panose="05000000000000000000" pitchFamily="2" charset="2"/>
              </a:rPr>
              <a:t>tip #1: here, the color you choose will </a:t>
            </a:r>
            <a:r>
              <a:rPr lang="fr-FR" i="1" smtClean="0">
                <a:solidFill>
                  <a:schemeClr val="bg1"/>
                </a:solidFill>
                <a:sym typeface="Wingdings" panose="05000000000000000000" pitchFamily="2" charset="2"/>
              </a:rPr>
              <a:t>stay</a:t>
            </a:r>
            <a:r>
              <a:rPr lang="fr-FR" smtClean="0">
                <a:solidFill>
                  <a:schemeClr val="bg1"/>
                </a:solidFill>
                <a:sym typeface="Wingdings" panose="05000000000000000000" pitchFamily="2" charset="2"/>
              </a:rPr>
              <a:t> on the screen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175068" y="5867400"/>
            <a:ext cx="275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bg1"/>
                </a:solidFill>
                <a:sym typeface="Wingdings" panose="05000000000000000000" pitchFamily="2" charset="2"/>
              </a:rPr>
              <a:t>tip #2: here, the color you choose will </a:t>
            </a:r>
            <a:r>
              <a:rPr lang="fr-FR" i="1" smtClean="0">
                <a:solidFill>
                  <a:schemeClr val="bg1"/>
                </a:solidFill>
                <a:sym typeface="Wingdings" panose="05000000000000000000" pitchFamily="2" charset="2"/>
              </a:rPr>
              <a:t>disappear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762000" y="-263307"/>
            <a:ext cx="7772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b="1" smtClean="0">
                <a:solidFill>
                  <a:schemeClr val="bg1"/>
                </a:solidFill>
              </a:rPr>
              <a:t>First example</a:t>
            </a:r>
            <a:endParaRPr lang="fr-FR" sz="2400" b="1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In the next 20 trials, you will play with a « spectator » rule.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It means that you must focus on the shape you see.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Look at how specific shapes are followed by specific shapes!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46648" y="6212274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See example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762000" y="-263307"/>
            <a:ext cx="7772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b="1" smtClean="0">
                <a:solidFill>
                  <a:schemeClr val="bg1"/>
                </a:solidFill>
              </a:rPr>
              <a:t>Second example</a:t>
            </a:r>
            <a:endParaRPr lang="fr-FR" sz="2400" b="1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In the next 20 trials, you will play with an « actor » rule.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It means that you must focus on the colors you choose.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Look at how specific colors are followed by specific shapes!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46648" y="6212274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See example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000" y="-381000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b="1" smtClean="0">
                <a:solidFill>
                  <a:schemeClr val="bg1"/>
                </a:solidFill>
              </a:rPr>
              <a:t>To summarize:</a:t>
            </a:r>
            <a:endParaRPr lang="fr-FR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When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are a </a:t>
            </a:r>
            <a:r>
              <a:rPr lang="fr-FR" sz="2000" b="1" dirty="0" err="1" smtClean="0">
                <a:solidFill>
                  <a:schemeClr val="bg1"/>
                </a:solidFill>
              </a:rPr>
              <a:t>spectator</a:t>
            </a:r>
            <a:r>
              <a:rPr lang="fr-FR" sz="2000" b="1" dirty="0" smtClean="0">
                <a:solidFill>
                  <a:schemeClr val="bg1"/>
                </a:solidFill>
              </a:rPr>
              <a:t>,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choices</a:t>
            </a:r>
            <a:r>
              <a:rPr lang="fr-FR" sz="2000" dirty="0" smtClean="0">
                <a:solidFill>
                  <a:schemeClr val="bg1"/>
                </a:solidFill>
              </a:rPr>
              <a:t> have no influence on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fr-FR" sz="2000" dirty="0" smtClean="0">
                <a:solidFill>
                  <a:schemeClr val="bg1"/>
                </a:solidFill>
                <a:sym typeface="Wingdings" pitchFamily="2" charset="2"/>
              </a:rPr>
              <a:t></a:t>
            </a:r>
            <a:r>
              <a:rPr lang="fr-FR" sz="2000" dirty="0" smtClean="0">
                <a:solidFill>
                  <a:schemeClr val="bg1"/>
                </a:solidFill>
              </a:rPr>
              <a:t> If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want</a:t>
            </a:r>
            <a:r>
              <a:rPr lang="fr-FR" sz="2000" dirty="0" smtClean="0">
                <a:solidFill>
                  <a:schemeClr val="bg1"/>
                </a:solidFill>
              </a:rPr>
              <a:t> to </a:t>
            </a:r>
            <a:r>
              <a:rPr lang="fr-FR" sz="2000" dirty="0" err="1" smtClean="0">
                <a:solidFill>
                  <a:schemeClr val="bg1"/>
                </a:solidFill>
              </a:rPr>
              <a:t>predict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have to focus on the </a:t>
            </a:r>
            <a:r>
              <a:rPr lang="fr-FR" sz="2000" b="1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see</a:t>
            </a:r>
            <a:r>
              <a:rPr lang="fr-FR" sz="2000" dirty="0" smtClean="0">
                <a:solidFill>
                  <a:schemeClr val="bg1"/>
                </a:solidFill>
              </a:rPr>
              <a:t>!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  </a:t>
            </a:r>
            <a:r>
              <a:rPr lang="fr-FR" sz="2000" dirty="0" err="1" smtClean="0">
                <a:solidFill>
                  <a:schemeClr val="bg1"/>
                </a:solidFill>
              </a:rPr>
              <a:t>When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are an </a:t>
            </a:r>
            <a:r>
              <a:rPr lang="fr-FR" sz="2000" b="1" dirty="0" err="1" smtClean="0">
                <a:solidFill>
                  <a:schemeClr val="bg1"/>
                </a:solidFill>
              </a:rPr>
              <a:t>actor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your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choices</a:t>
            </a:r>
            <a:r>
              <a:rPr lang="fr-FR" sz="2000" dirty="0" smtClean="0">
                <a:solidFill>
                  <a:schemeClr val="bg1"/>
                </a:solidFill>
              </a:rPr>
              <a:t> have an influence on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. </a:t>
            </a:r>
            <a:br>
              <a:rPr lang="fr-FR" sz="2000" dirty="0" smtClean="0">
                <a:solidFill>
                  <a:schemeClr val="bg1"/>
                </a:solidFill>
              </a:rPr>
            </a:br>
            <a:r>
              <a:rPr lang="fr-FR" sz="2000" dirty="0" smtClean="0">
                <a:solidFill>
                  <a:schemeClr val="bg1"/>
                </a:solidFill>
                <a:sym typeface="Wingdings" pitchFamily="2" charset="2"/>
              </a:rPr>
              <a:t></a:t>
            </a:r>
            <a:r>
              <a:rPr lang="fr-FR" sz="2000" dirty="0" smtClean="0">
                <a:solidFill>
                  <a:schemeClr val="bg1"/>
                </a:solidFill>
              </a:rPr>
              <a:t>If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want</a:t>
            </a:r>
            <a:r>
              <a:rPr lang="fr-FR" sz="2000" dirty="0" smtClean="0">
                <a:solidFill>
                  <a:schemeClr val="bg1"/>
                </a:solidFill>
              </a:rPr>
              <a:t> to </a:t>
            </a:r>
            <a:r>
              <a:rPr lang="fr-FR" sz="2000" dirty="0" err="1" smtClean="0">
                <a:solidFill>
                  <a:schemeClr val="bg1"/>
                </a:solidFill>
              </a:rPr>
              <a:t>predict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shape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have to focus on the </a:t>
            </a:r>
            <a:r>
              <a:rPr lang="fr-FR" sz="2000" b="1" dirty="0" err="1" smtClean="0">
                <a:solidFill>
                  <a:schemeClr val="bg1"/>
                </a:solidFill>
              </a:rPr>
              <a:t>color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choose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mtClean="0">
              <a:solidFill>
                <a:schemeClr val="bg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078014" y="6212274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 Part #1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27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533400" y="4523671"/>
            <a:ext cx="3200400" cy="1139026"/>
            <a:chOff x="1752600" y="1368623"/>
            <a:chExt cx="5715000" cy="1828800"/>
          </a:xfrm>
        </p:grpSpPr>
        <p:sp>
          <p:nvSpPr>
            <p:cNvPr id="7" name="Cadre 6"/>
            <p:cNvSpPr/>
            <p:nvPr/>
          </p:nvSpPr>
          <p:spPr>
            <a:xfrm>
              <a:off x="34290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17526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isocèle 8"/>
            <p:cNvSpPr/>
            <p:nvPr/>
          </p:nvSpPr>
          <p:spPr>
            <a:xfrm>
              <a:off x="25527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V="1">
              <a:off x="2247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33147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>
              <a:off x="27051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dre 12"/>
            <p:cNvSpPr/>
            <p:nvPr/>
          </p:nvSpPr>
          <p:spPr>
            <a:xfrm>
              <a:off x="69342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52578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60579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H="1">
              <a:off x="57531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 flipV="1">
              <a:off x="6819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62103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91628" y="2054422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361688" y="4399512"/>
            <a:ext cx="4401312" cy="1069449"/>
            <a:chOff x="1371600" y="4876800"/>
            <a:chExt cx="6400800" cy="1295400"/>
          </a:xfrm>
        </p:grpSpPr>
        <p:sp>
          <p:nvSpPr>
            <p:cNvPr id="21" name="Explosion 2 20"/>
            <p:cNvSpPr/>
            <p:nvPr/>
          </p:nvSpPr>
          <p:spPr>
            <a:xfrm>
              <a:off x="1371600" y="4876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8"/>
            <p:cNvCxnSpPr/>
            <p:nvPr/>
          </p:nvCxnSpPr>
          <p:spPr>
            <a:xfrm>
              <a:off x="1752600" y="5410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Ellipse 9"/>
            <p:cNvSpPr/>
            <p:nvPr/>
          </p:nvSpPr>
          <p:spPr>
            <a:xfrm>
              <a:off x="1600200" y="5867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xplosion 2 27"/>
            <p:cNvSpPr/>
            <p:nvPr/>
          </p:nvSpPr>
          <p:spPr>
            <a:xfrm>
              <a:off x="2286000" y="4876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34"/>
            <p:cNvCxnSpPr/>
            <p:nvPr/>
          </p:nvCxnSpPr>
          <p:spPr>
            <a:xfrm>
              <a:off x="2667000" y="5410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Explosion 2 29"/>
            <p:cNvSpPr/>
            <p:nvPr/>
          </p:nvSpPr>
          <p:spPr>
            <a:xfrm>
              <a:off x="3200400" y="4876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7"/>
            <p:cNvCxnSpPr/>
            <p:nvPr/>
          </p:nvCxnSpPr>
          <p:spPr>
            <a:xfrm>
              <a:off x="3581400" y="5410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riangle isocèle 10"/>
            <p:cNvSpPr/>
            <p:nvPr/>
          </p:nvSpPr>
          <p:spPr>
            <a:xfrm>
              <a:off x="3429000" y="5867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dre 8"/>
            <p:cNvSpPr/>
            <p:nvPr/>
          </p:nvSpPr>
          <p:spPr>
            <a:xfrm>
              <a:off x="2514600" y="5867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Explosion 2 33"/>
            <p:cNvSpPr/>
            <p:nvPr/>
          </p:nvSpPr>
          <p:spPr>
            <a:xfrm>
              <a:off x="5257800" y="4876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44"/>
            <p:cNvCxnSpPr/>
            <p:nvPr/>
          </p:nvCxnSpPr>
          <p:spPr>
            <a:xfrm>
              <a:off x="5638800" y="5410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Ellipse 9"/>
            <p:cNvSpPr/>
            <p:nvPr/>
          </p:nvSpPr>
          <p:spPr>
            <a:xfrm>
              <a:off x="7315200" y="5867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xplosion 2 36"/>
            <p:cNvSpPr/>
            <p:nvPr/>
          </p:nvSpPr>
          <p:spPr>
            <a:xfrm>
              <a:off x="6172200" y="4876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47"/>
            <p:cNvCxnSpPr/>
            <p:nvPr/>
          </p:nvCxnSpPr>
          <p:spPr>
            <a:xfrm>
              <a:off x="6553200" y="5410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Explosion 2 38"/>
            <p:cNvSpPr/>
            <p:nvPr/>
          </p:nvSpPr>
          <p:spPr>
            <a:xfrm>
              <a:off x="7086600" y="4876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49"/>
            <p:cNvCxnSpPr/>
            <p:nvPr/>
          </p:nvCxnSpPr>
          <p:spPr>
            <a:xfrm>
              <a:off x="7467600" y="5410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Triangle isocèle 10"/>
            <p:cNvSpPr/>
            <p:nvPr/>
          </p:nvSpPr>
          <p:spPr>
            <a:xfrm>
              <a:off x="6400800" y="5867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dre 8"/>
            <p:cNvSpPr/>
            <p:nvPr/>
          </p:nvSpPr>
          <p:spPr>
            <a:xfrm>
              <a:off x="5486400" y="5867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ZoneTexte 22"/>
            <p:cNvSpPr txBox="1"/>
            <p:nvPr/>
          </p:nvSpPr>
          <p:spPr>
            <a:xfrm>
              <a:off x="4341820" y="53340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Connecteur droit 5"/>
          <p:cNvCxnSpPr/>
          <p:nvPr/>
        </p:nvCxnSpPr>
        <p:spPr>
          <a:xfrm>
            <a:off x="4038600" y="3810000"/>
            <a:ext cx="0" cy="18970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5543" y="3970336"/>
            <a:ext cx="280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Type A = « </a:t>
            </a:r>
            <a:r>
              <a:rPr lang="fr-FR" b="1">
                <a:solidFill>
                  <a:schemeClr val="bg1"/>
                </a:solidFill>
              </a:rPr>
              <a:t>spectator » rules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9320" y="3970336"/>
            <a:ext cx="239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Type B = « </a:t>
            </a:r>
            <a:r>
              <a:rPr lang="fr-FR" b="1">
                <a:solidFill>
                  <a:schemeClr val="bg1"/>
                </a:solidFill>
              </a:rPr>
              <a:t>actor » rules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114800" y="557278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  <a:sym typeface="Wingdings" panose="05000000000000000000" pitchFamily="2" charset="2"/>
              </a:rPr>
              <a:t>tip #1: here, the color you choose will </a:t>
            </a:r>
            <a:r>
              <a:rPr lang="fr-FR" sz="1400" i="1" smtClean="0">
                <a:solidFill>
                  <a:schemeClr val="bg1"/>
                </a:solidFill>
                <a:sym typeface="Wingdings" panose="05000000000000000000" pitchFamily="2" charset="2"/>
              </a:rPr>
              <a:t>stay</a:t>
            </a:r>
            <a:r>
              <a:rPr lang="fr-FR" sz="1400" smtClean="0">
                <a:solidFill>
                  <a:schemeClr val="bg1"/>
                </a:solidFill>
                <a:sym typeface="Wingdings" panose="05000000000000000000" pitchFamily="2" charset="2"/>
              </a:rPr>
              <a:t> on the screen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816811" y="5562600"/>
            <a:ext cx="225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  <a:sym typeface="Wingdings" panose="05000000000000000000" pitchFamily="2" charset="2"/>
              </a:rPr>
              <a:t>tip #2: here, the color you choose will </a:t>
            </a:r>
            <a:r>
              <a:rPr lang="fr-FR" sz="1400" i="1" smtClean="0">
                <a:solidFill>
                  <a:schemeClr val="bg1"/>
                </a:solidFill>
                <a:sym typeface="Wingdings" panose="05000000000000000000" pitchFamily="2" charset="2"/>
              </a:rPr>
              <a:t>disappear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000" y="228600"/>
            <a:ext cx="7772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b="1">
                <a:solidFill>
                  <a:schemeClr val="bg1"/>
                </a:solidFill>
              </a:rPr>
              <a:t>Part #</a:t>
            </a:r>
            <a:r>
              <a:rPr lang="fr-FR" sz="2400" b="1">
                <a:solidFill>
                  <a:schemeClr val="bg1"/>
                </a:solidFill>
              </a:rPr>
              <a:t>1</a:t>
            </a:r>
            <a:r>
              <a:rPr lang="fr-FR" sz="2400" b="1" smtClean="0">
                <a:solidFill>
                  <a:schemeClr val="bg1"/>
                </a:solidFill>
              </a:rPr>
              <a:t>:</a:t>
            </a:r>
          </a:p>
          <a:p>
            <a:endParaRPr lang="fr-FR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bg1"/>
                </a:solidFill>
              </a:rPr>
              <a:t>During the </a:t>
            </a:r>
            <a:r>
              <a:rPr lang="fr-FR" sz="2000">
                <a:solidFill>
                  <a:schemeClr val="bg1"/>
                </a:solidFill>
              </a:rPr>
              <a:t>next </a:t>
            </a:r>
            <a:r>
              <a:rPr lang="fr-FR" sz="2000" smtClean="0">
                <a:solidFill>
                  <a:schemeClr val="bg1"/>
                </a:solidFill>
              </a:rPr>
              <a:t>10-15 </a:t>
            </a:r>
            <a:r>
              <a:rPr lang="fr-FR" sz="2000">
                <a:solidFill>
                  <a:schemeClr val="bg1"/>
                </a:solidFill>
              </a:rPr>
              <a:t>minutes, </a:t>
            </a:r>
            <a:r>
              <a:rPr lang="fr-FR" sz="2000">
                <a:solidFill>
                  <a:schemeClr val="bg1"/>
                </a:solidFill>
              </a:rPr>
              <a:t>you </a:t>
            </a:r>
            <a:r>
              <a:rPr lang="fr-FR" sz="2000" smtClean="0">
                <a:solidFill>
                  <a:schemeClr val="bg1"/>
                </a:solidFill>
              </a:rPr>
              <a:t>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lvl="1"/>
            <a:r>
              <a:rPr lang="fr-FR" sz="2000" smtClean="0">
                <a:solidFill>
                  <a:schemeClr val="bg1"/>
                </a:solidFill>
              </a:rPr>
              <a:t>1°) Play a number of trials (from 8 to 20 in a row)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lvl="1"/>
            <a:r>
              <a:rPr lang="fr-FR" sz="2000" smtClean="0">
                <a:solidFill>
                  <a:schemeClr val="bg1"/>
                </a:solidFill>
              </a:rPr>
              <a:t>2°) Pay attention to the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lvl="1"/>
            <a:r>
              <a:rPr lang="fr-FR" sz="2000" smtClean="0">
                <a:solidFill>
                  <a:schemeClr val="bg1"/>
                </a:solidFill>
              </a:rPr>
              <a:t>3°) Say (after 8 to 20 trials) if you think you just played with an « actor » or a « spectator » rule.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 After each answer, the rule will change and you will do 1°, 2°, 3°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mtClean="0">
                <a:solidFill>
                  <a:schemeClr val="bg1"/>
                </a:solidFill>
              </a:rPr>
              <a:t>You will have to give 48 answers. 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078014" y="6212274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 Part #1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27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17126</TotalTime>
  <Words>557</Words>
  <Application>Microsoft Office PowerPoint</Application>
  <PresentationFormat>Affichage à l'écran (4:3)</PresentationFormat>
  <Paragraphs>265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659</cp:revision>
  <dcterms:created xsi:type="dcterms:W3CDTF">2015-07-29T16:03:10Z</dcterms:created>
  <dcterms:modified xsi:type="dcterms:W3CDTF">2016-02-09T09:30:28Z</dcterms:modified>
</cp:coreProperties>
</file>