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7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8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59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13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01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7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7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83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88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854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57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83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85C6-2ABC-465D-BAAD-7A179E4A322B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1E27-6936-41D4-95D2-56CD7412E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73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9557" y="403655"/>
            <a:ext cx="8163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Working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memory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task</a:t>
            </a:r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In </a:t>
            </a:r>
            <a:r>
              <a:rPr lang="fr-FR" sz="2000" dirty="0" err="1" smtClean="0"/>
              <a:t>this</a:t>
            </a:r>
            <a:r>
              <a:rPr lang="fr-FR" sz="2000" dirty="0" smtClean="0"/>
              <a:t> </a:t>
            </a:r>
            <a:r>
              <a:rPr lang="fr-FR" sz="2000" dirty="0" err="1" smtClean="0"/>
              <a:t>experiment</a:t>
            </a:r>
            <a:r>
              <a:rPr lang="fr-FR" sz="2000" dirty="0" smtClean="0"/>
              <a:t>,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see</a:t>
            </a:r>
            <a:r>
              <a:rPr lang="fr-FR" sz="2000" dirty="0" smtClean="0"/>
              <a:t> </a:t>
            </a:r>
            <a:r>
              <a:rPr lang="fr-FR" sz="2000" dirty="0" err="1" smtClean="0"/>
              <a:t>numbers</a:t>
            </a:r>
            <a:r>
              <a:rPr lang="fr-FR" sz="2000" dirty="0" smtClean="0"/>
              <a:t> </a:t>
            </a:r>
            <a:r>
              <a:rPr lang="fr-FR" sz="2000" dirty="0" err="1" smtClean="0"/>
              <a:t>appearing</a:t>
            </a:r>
            <a:r>
              <a:rPr lang="fr-FR" sz="2000" dirty="0" smtClean="0"/>
              <a:t> one by one on the </a:t>
            </a:r>
            <a:r>
              <a:rPr lang="fr-FR" sz="2000" dirty="0" err="1" smtClean="0"/>
              <a:t>screen</a:t>
            </a:r>
            <a:r>
              <a:rPr lang="fr-FR" sz="20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 smtClean="0"/>
              <a:t>Depending</a:t>
            </a:r>
            <a:r>
              <a:rPr lang="fr-FR" sz="2000" dirty="0" smtClean="0"/>
              <a:t> on the instructions </a:t>
            </a:r>
            <a:r>
              <a:rPr lang="fr-FR" sz="2000" dirty="0" err="1" smtClean="0"/>
              <a:t>given</a:t>
            </a:r>
            <a:r>
              <a:rPr lang="fr-FR" sz="2000" dirty="0" smtClean="0"/>
              <a:t> </a:t>
            </a:r>
            <a:r>
              <a:rPr lang="fr-FR" sz="2000" dirty="0" err="1" smtClean="0"/>
              <a:t>at</a:t>
            </a:r>
            <a:r>
              <a:rPr lang="fr-FR" sz="2000" dirty="0" smtClean="0"/>
              <a:t> the </a:t>
            </a:r>
            <a:r>
              <a:rPr lang="fr-FR" sz="2000" dirty="0" err="1" smtClean="0"/>
              <a:t>beginning</a:t>
            </a:r>
            <a:r>
              <a:rPr lang="fr-FR" sz="2000" dirty="0" smtClean="0"/>
              <a:t> of </a:t>
            </a:r>
            <a:r>
              <a:rPr lang="fr-FR" sz="2000" dirty="0" err="1" smtClean="0"/>
              <a:t>each</a:t>
            </a:r>
            <a:r>
              <a:rPr lang="fr-FR" sz="2000" dirty="0" smtClean="0"/>
              <a:t> block, </a:t>
            </a:r>
            <a:r>
              <a:rPr lang="fr-FR" sz="2000" dirty="0" err="1" smtClean="0"/>
              <a:t>your</a:t>
            </a:r>
            <a:r>
              <a:rPr lang="fr-FR" sz="2000" dirty="0" smtClean="0"/>
              <a:t> goal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slightly</a:t>
            </a:r>
            <a:r>
              <a:rPr lang="fr-FR" sz="2000" dirty="0" smtClean="0"/>
              <a:t>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, but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always</a:t>
            </a:r>
            <a:r>
              <a:rPr lang="fr-FR" sz="2000" dirty="0" smtClean="0"/>
              <a:t> have to:</a:t>
            </a:r>
          </a:p>
          <a:p>
            <a:endParaRPr lang="fr-FR" sz="2000" dirty="0" smtClean="0"/>
          </a:p>
          <a:p>
            <a:endParaRPr lang="fr-FR" sz="2000" dirty="0"/>
          </a:p>
          <a:p>
            <a:pPr marL="457200" indent="-457200">
              <a:buAutoNum type="arabicParenR"/>
            </a:pPr>
            <a:r>
              <a:rPr lang="fr-FR" sz="2000" dirty="0" smtClean="0"/>
              <a:t>« </a:t>
            </a:r>
            <a:r>
              <a:rPr lang="fr-FR" sz="2000" dirty="0" err="1" smtClean="0"/>
              <a:t>keep</a:t>
            </a:r>
            <a:r>
              <a:rPr lang="fr-FR" sz="2000" dirty="0" smtClean="0"/>
              <a:t> in </a:t>
            </a:r>
            <a:r>
              <a:rPr lang="fr-FR" sz="2000" dirty="0" err="1" smtClean="0"/>
              <a:t>mind</a:t>
            </a:r>
            <a:r>
              <a:rPr lang="fr-FR" sz="2000" dirty="0" smtClean="0"/>
              <a:t> » </a:t>
            </a:r>
            <a:r>
              <a:rPr lang="fr-FR" sz="2000" dirty="0" err="1" smtClean="0"/>
              <a:t>some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numbers</a:t>
            </a:r>
            <a:r>
              <a:rPr lang="fr-FR" sz="2000" dirty="0" smtClean="0"/>
              <a:t> </a:t>
            </a:r>
            <a:r>
              <a:rPr lang="fr-FR" sz="2000" dirty="0" err="1" smtClean="0"/>
              <a:t>previously</a:t>
            </a:r>
            <a:r>
              <a:rPr lang="fr-FR" sz="2000" dirty="0" smtClean="0"/>
              <a:t> </a:t>
            </a:r>
            <a:r>
              <a:rPr lang="fr-FR" sz="2000" dirty="0" err="1" smtClean="0"/>
              <a:t>shown</a:t>
            </a:r>
            <a:endParaRPr lang="fr-FR" sz="2000" dirty="0" smtClean="0"/>
          </a:p>
          <a:p>
            <a:pPr marL="457200" indent="-457200">
              <a:buAutoNum type="arabicParenR"/>
            </a:pPr>
            <a:endParaRPr lang="fr-FR" sz="2000" dirty="0"/>
          </a:p>
          <a:p>
            <a:pPr marL="457200" indent="-457200">
              <a:buAutoNum type="arabicParenR"/>
            </a:pPr>
            <a:r>
              <a:rPr lang="fr-FR" sz="2000" dirty="0" err="1" smtClean="0"/>
              <a:t>decide</a:t>
            </a:r>
            <a:r>
              <a:rPr lang="fr-FR" sz="2000" dirty="0" smtClean="0"/>
              <a:t> </a:t>
            </a:r>
            <a:r>
              <a:rPr lang="fr-FR" sz="2000" dirty="0" err="1" smtClean="0"/>
              <a:t>whether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should</a:t>
            </a:r>
            <a:r>
              <a:rPr lang="fr-FR" sz="2000" dirty="0" smtClean="0"/>
              <a:t> </a:t>
            </a:r>
            <a:r>
              <a:rPr lang="fr-FR" sz="2000" dirty="0" err="1" smtClean="0"/>
              <a:t>press</a:t>
            </a:r>
            <a:r>
              <a:rPr lang="fr-FR" sz="2000" dirty="0" smtClean="0"/>
              <a:t> the </a:t>
            </a:r>
            <a:r>
              <a:rPr lang="fr-FR" sz="2000" u="sng" dirty="0" err="1" smtClean="0"/>
              <a:t>space</a:t>
            </a:r>
            <a:r>
              <a:rPr lang="fr-FR" sz="2000" u="sng" dirty="0" smtClean="0"/>
              <a:t> bar </a:t>
            </a:r>
            <a:r>
              <a:rPr lang="fr-FR" sz="2000" dirty="0" smtClean="0"/>
              <a:t>or </a:t>
            </a:r>
            <a:r>
              <a:rPr lang="fr-FR" sz="2000" dirty="0" err="1" smtClean="0"/>
              <a:t>just</a:t>
            </a:r>
            <a:r>
              <a:rPr lang="fr-FR" sz="2000" dirty="0" smtClean="0"/>
              <a:t> </a:t>
            </a:r>
            <a:r>
              <a:rPr lang="fr-FR" sz="2000" dirty="0" err="1" smtClean="0"/>
              <a:t>wait</a:t>
            </a:r>
            <a:r>
              <a:rPr lang="fr-FR" sz="2000" dirty="0" smtClean="0"/>
              <a:t> the </a:t>
            </a:r>
            <a:r>
              <a:rPr lang="fr-FR" sz="2000" dirty="0" err="1" smtClean="0"/>
              <a:t>next</a:t>
            </a:r>
            <a:r>
              <a:rPr lang="fr-FR" sz="2000" dirty="0" smtClean="0"/>
              <a:t> </a:t>
            </a:r>
            <a:r>
              <a:rPr lang="fr-FR" sz="2000" dirty="0" err="1" smtClean="0"/>
              <a:t>number</a:t>
            </a:r>
            <a:r>
              <a:rPr lang="fr-FR" sz="2000" dirty="0" smtClean="0"/>
              <a:t>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pressing </a:t>
            </a:r>
            <a:r>
              <a:rPr lang="fr-FR" sz="2000" dirty="0" err="1" smtClean="0"/>
              <a:t>any</a:t>
            </a:r>
            <a:r>
              <a:rPr lang="fr-FR" sz="2000" dirty="0" smtClean="0"/>
              <a:t> </a:t>
            </a:r>
            <a:r>
              <a:rPr lang="fr-FR" sz="2000" dirty="0" err="1" smtClean="0"/>
              <a:t>button</a:t>
            </a:r>
            <a:r>
              <a:rPr lang="fr-FR" sz="2000" dirty="0" smtClean="0"/>
              <a:t>.</a:t>
            </a:r>
          </a:p>
          <a:p>
            <a:pPr marL="457200" indent="-457200">
              <a:buAutoNum type="arabicParenR"/>
            </a:pP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Continue to </a:t>
            </a:r>
            <a:r>
              <a:rPr lang="fr-FR" sz="2000" dirty="0" err="1" smtClean="0"/>
              <a:t>see</a:t>
            </a:r>
            <a:r>
              <a:rPr lang="fr-FR" sz="2000" dirty="0" smtClean="0"/>
              <a:t> the 4 possible instructions.</a:t>
            </a:r>
          </a:p>
          <a:p>
            <a:endParaRPr lang="fr-FR" sz="2000" dirty="0"/>
          </a:p>
        </p:txBody>
      </p:sp>
      <p:sp>
        <p:nvSpPr>
          <p:cNvPr id="6" name="Flèche droite 5"/>
          <p:cNvSpPr/>
          <p:nvPr/>
        </p:nvSpPr>
        <p:spPr>
          <a:xfrm>
            <a:off x="8266176" y="6355715"/>
            <a:ext cx="585216" cy="30175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576341" y="6323501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88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9557" y="395417"/>
            <a:ext cx="8163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/>
              <a:t>Working memory task</a:t>
            </a:r>
          </a:p>
          <a:p>
            <a:endParaRPr lang="fr-FR" sz="2000" b="1"/>
          </a:p>
          <a:p>
            <a:r>
              <a:rPr lang="fr-FR" sz="2000" smtClean="0"/>
              <a:t>Before each block, you will see one of these symbols, telling you what to do.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8266176" y="6355715"/>
            <a:ext cx="585216" cy="30175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911178" y="1635596"/>
            <a:ext cx="6940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If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symbol</a:t>
            </a:r>
            <a:r>
              <a:rPr lang="fr-FR" sz="1600" dirty="0" smtClean="0"/>
              <a:t>, </a:t>
            </a:r>
            <a:r>
              <a:rPr lang="fr-FR" sz="1600" dirty="0" err="1" smtClean="0"/>
              <a:t>it</a:t>
            </a:r>
            <a:r>
              <a:rPr lang="fr-FR" sz="1600" dirty="0" smtClean="0"/>
              <a:t> </a:t>
            </a:r>
            <a:r>
              <a:rPr lang="fr-FR" sz="1600" dirty="0" err="1" smtClean="0"/>
              <a:t>means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should</a:t>
            </a:r>
            <a:r>
              <a:rPr lang="fr-FR" sz="1600" dirty="0" smtClean="0"/>
              <a:t> </a:t>
            </a:r>
            <a:r>
              <a:rPr lang="fr-FR" sz="1600" dirty="0" err="1" smtClean="0"/>
              <a:t>only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the </a:t>
            </a:r>
            <a:r>
              <a:rPr lang="fr-FR" sz="1600" dirty="0" err="1" smtClean="0"/>
              <a:t>space</a:t>
            </a:r>
            <a:r>
              <a:rPr lang="fr-FR" sz="1600" dirty="0" smtClean="0"/>
              <a:t> bar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have </a:t>
            </a:r>
            <a:r>
              <a:rPr lang="fr-FR" sz="1600" dirty="0" err="1" smtClean="0"/>
              <a:t>seen</a:t>
            </a:r>
            <a:r>
              <a:rPr lang="fr-FR" sz="1600" dirty="0" smtClean="0"/>
              <a:t> </a:t>
            </a:r>
            <a:r>
              <a:rPr lang="fr-FR" sz="1600" b="1" dirty="0" smtClean="0"/>
              <a:t>3 </a:t>
            </a:r>
            <a:r>
              <a:rPr lang="fr-FR" sz="1600" dirty="0" err="1" smtClean="0"/>
              <a:t>numbers</a:t>
            </a:r>
            <a:r>
              <a:rPr lang="fr-FR" sz="1600" dirty="0" smtClean="0"/>
              <a:t> </a:t>
            </a:r>
            <a:r>
              <a:rPr lang="fr-FR" sz="1600" i="1" dirty="0" err="1" smtClean="0"/>
              <a:t>strictly</a:t>
            </a:r>
            <a:r>
              <a:rPr lang="fr-FR" sz="1600" dirty="0" smtClean="0"/>
              <a:t> </a:t>
            </a:r>
            <a:r>
              <a:rPr lang="fr-FR" sz="1600" dirty="0" err="1" smtClean="0"/>
              <a:t>increasing</a:t>
            </a:r>
            <a:r>
              <a:rPr lang="fr-FR" sz="1600" i="1" dirty="0" smtClean="0"/>
              <a:t> or </a:t>
            </a:r>
            <a:r>
              <a:rPr lang="fr-FR" sz="1600" dirty="0" err="1" smtClean="0"/>
              <a:t>decreasing</a:t>
            </a:r>
            <a:r>
              <a:rPr lang="fr-FR" sz="1600" i="1" dirty="0" smtClean="0"/>
              <a:t> </a:t>
            </a:r>
            <a:r>
              <a:rPr lang="fr-FR" sz="1600" dirty="0" smtClean="0"/>
              <a:t>in a </a:t>
            </a:r>
            <a:r>
              <a:rPr lang="fr-FR" sz="1600" dirty="0" err="1" smtClean="0"/>
              <a:t>row</a:t>
            </a:r>
            <a:r>
              <a:rPr lang="fr-FR" sz="1600" dirty="0" smtClean="0"/>
              <a:t>. </a:t>
            </a:r>
          </a:p>
          <a:p>
            <a:r>
              <a:rPr lang="fr-FR" sz="1600" u="sng" dirty="0" smtClean="0"/>
              <a:t>Ex</a:t>
            </a:r>
            <a:r>
              <a:rPr lang="fr-FR" sz="1600" u="sng" smtClean="0"/>
              <a:t>:</a:t>
            </a:r>
            <a:r>
              <a:rPr lang="fr-FR" sz="1600"/>
              <a:t> </a:t>
            </a:r>
            <a:r>
              <a:rPr lang="fr-FR" sz="1600" smtClean="0"/>
              <a:t>if 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2, 5 and 7,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should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</a:t>
            </a:r>
            <a:r>
              <a:rPr lang="fr-FR" sz="1600" dirty="0" err="1" smtClean="0"/>
              <a:t>when</a:t>
            </a:r>
            <a:r>
              <a:rPr lang="fr-FR" sz="1600" dirty="0" smtClean="0"/>
              <a:t> 7 </a:t>
            </a:r>
            <a:r>
              <a:rPr lang="fr-FR" sz="1600" dirty="0" err="1" smtClean="0"/>
              <a:t>appears</a:t>
            </a:r>
            <a:r>
              <a:rPr lang="fr-FR" sz="1600" dirty="0" smtClean="0"/>
              <a:t>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1178" y="2852541"/>
            <a:ext cx="6940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If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symbol</a:t>
            </a:r>
            <a:r>
              <a:rPr lang="fr-FR" sz="1600" dirty="0" smtClean="0"/>
              <a:t>, </a:t>
            </a:r>
            <a:r>
              <a:rPr lang="fr-FR" sz="1600" dirty="0" err="1" smtClean="0"/>
              <a:t>same</a:t>
            </a:r>
            <a:r>
              <a:rPr lang="fr-FR" sz="1600" dirty="0" smtClean="0"/>
              <a:t> as </a:t>
            </a:r>
            <a:r>
              <a:rPr lang="fr-FR" sz="1600" dirty="0" err="1" smtClean="0"/>
              <a:t>above</a:t>
            </a:r>
            <a:r>
              <a:rPr lang="fr-FR" sz="1600" dirty="0" smtClean="0"/>
              <a:t>, </a:t>
            </a:r>
            <a:r>
              <a:rPr lang="fr-FR" sz="1600" dirty="0" err="1" smtClean="0"/>
              <a:t>except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the </a:t>
            </a:r>
            <a:r>
              <a:rPr lang="fr-FR" sz="1600" dirty="0" err="1" smtClean="0"/>
              <a:t>space</a:t>
            </a:r>
            <a:r>
              <a:rPr lang="fr-FR" sz="1600" dirty="0" smtClean="0"/>
              <a:t> bar </a:t>
            </a:r>
            <a:r>
              <a:rPr lang="fr-FR" sz="1600" dirty="0" err="1" smtClean="0"/>
              <a:t>only</a:t>
            </a:r>
            <a:r>
              <a:rPr lang="fr-FR" sz="1600" dirty="0" smtClean="0"/>
              <a:t>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have </a:t>
            </a:r>
            <a:r>
              <a:rPr lang="fr-FR" sz="1600" dirty="0" err="1" smtClean="0"/>
              <a:t>seen</a:t>
            </a:r>
            <a:r>
              <a:rPr lang="fr-FR" sz="1600" b="1" dirty="0" smtClean="0"/>
              <a:t> 4 </a:t>
            </a:r>
            <a:r>
              <a:rPr lang="fr-FR" sz="1600" dirty="0" err="1" smtClean="0"/>
              <a:t>numbers</a:t>
            </a:r>
            <a:r>
              <a:rPr lang="fr-FR" sz="1600" dirty="0" smtClean="0"/>
              <a:t> </a:t>
            </a:r>
            <a:r>
              <a:rPr lang="fr-FR" sz="1600" i="1" dirty="0" err="1" smtClean="0"/>
              <a:t>strictly</a:t>
            </a:r>
            <a:r>
              <a:rPr lang="fr-FR" sz="1600" dirty="0" smtClean="0"/>
              <a:t> </a:t>
            </a:r>
            <a:r>
              <a:rPr lang="fr-FR" sz="1600" dirty="0" err="1" smtClean="0"/>
              <a:t>increasing</a:t>
            </a:r>
            <a:r>
              <a:rPr lang="fr-FR" sz="1600" dirty="0" smtClean="0"/>
              <a:t> </a:t>
            </a:r>
            <a:r>
              <a:rPr lang="fr-FR" sz="1600" i="1" dirty="0" smtClean="0"/>
              <a:t>or </a:t>
            </a:r>
            <a:r>
              <a:rPr lang="fr-FR" sz="1600" dirty="0" err="1" smtClean="0"/>
              <a:t>decreasing</a:t>
            </a:r>
            <a:r>
              <a:rPr lang="fr-FR" sz="1600" dirty="0" smtClean="0"/>
              <a:t> in a </a:t>
            </a:r>
            <a:r>
              <a:rPr lang="fr-FR" sz="1600" dirty="0" err="1" smtClean="0"/>
              <a:t>row</a:t>
            </a:r>
            <a:r>
              <a:rPr lang="fr-FR" sz="1600" dirty="0" smtClean="0"/>
              <a:t>.</a:t>
            </a:r>
          </a:p>
          <a:p>
            <a:r>
              <a:rPr lang="fr-FR" sz="1600" u="sng" dirty="0" smtClean="0"/>
              <a:t>Ex:</a:t>
            </a:r>
            <a:r>
              <a:rPr lang="fr-FR" sz="1600" dirty="0" smtClean="0"/>
              <a:t> if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1, 3, 4, and 6,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</a:t>
            </a:r>
            <a:r>
              <a:rPr lang="fr-FR" sz="1600" dirty="0" err="1" smtClean="0"/>
              <a:t>when</a:t>
            </a:r>
            <a:r>
              <a:rPr lang="fr-FR" sz="1600" dirty="0" smtClean="0"/>
              <a:t> 6 </a:t>
            </a:r>
            <a:r>
              <a:rPr lang="fr-FR" sz="1600" dirty="0" err="1" smtClean="0"/>
              <a:t>appears</a:t>
            </a:r>
            <a:r>
              <a:rPr lang="fr-FR" sz="1600" dirty="0" smtClean="0"/>
              <a:t>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11178" y="4123639"/>
            <a:ext cx="694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If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symbol</a:t>
            </a:r>
            <a:r>
              <a:rPr lang="fr-FR" sz="1600" dirty="0" smtClean="0"/>
              <a:t>, </a:t>
            </a:r>
            <a:r>
              <a:rPr lang="fr-FR" sz="1600" dirty="0" err="1" smtClean="0"/>
              <a:t>it</a:t>
            </a:r>
            <a:r>
              <a:rPr lang="fr-FR" sz="1600" dirty="0" smtClean="0"/>
              <a:t> </a:t>
            </a:r>
            <a:r>
              <a:rPr lang="fr-FR" sz="1600" dirty="0" err="1" smtClean="0"/>
              <a:t>means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should</a:t>
            </a:r>
            <a:r>
              <a:rPr lang="fr-FR" sz="1600" dirty="0" smtClean="0"/>
              <a:t> </a:t>
            </a:r>
            <a:r>
              <a:rPr lang="fr-FR" sz="1600" dirty="0" err="1" smtClean="0"/>
              <a:t>only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the </a:t>
            </a:r>
            <a:r>
              <a:rPr lang="fr-FR" sz="1600" dirty="0" err="1" smtClean="0"/>
              <a:t>space</a:t>
            </a:r>
            <a:r>
              <a:rPr lang="fr-FR" sz="1600" dirty="0" smtClean="0"/>
              <a:t> bar if the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the </a:t>
            </a:r>
            <a:r>
              <a:rPr lang="fr-FR" sz="1600" dirty="0" err="1" smtClean="0"/>
              <a:t>same</a:t>
            </a:r>
            <a:r>
              <a:rPr lang="fr-FR" sz="1600" dirty="0" smtClean="0"/>
              <a:t> </a:t>
            </a:r>
            <a:r>
              <a:rPr lang="fr-FR" sz="1600" dirty="0" err="1" smtClean="0"/>
              <a:t>than</a:t>
            </a:r>
            <a:r>
              <a:rPr lang="fr-FR" sz="1600" dirty="0" smtClean="0"/>
              <a:t> </a:t>
            </a:r>
            <a:r>
              <a:rPr lang="fr-FR" sz="1600" b="1" dirty="0" smtClean="0"/>
              <a:t>2 </a:t>
            </a:r>
            <a:r>
              <a:rPr lang="fr-FR" sz="1600" dirty="0" err="1" smtClean="0"/>
              <a:t>numbers</a:t>
            </a:r>
            <a:r>
              <a:rPr lang="fr-FR" sz="1600" dirty="0" smtClean="0"/>
              <a:t> </a:t>
            </a:r>
            <a:r>
              <a:rPr lang="fr-FR" sz="1600" dirty="0" err="1" smtClean="0"/>
              <a:t>before</a:t>
            </a:r>
            <a:r>
              <a:rPr lang="fr-FR" sz="1600" dirty="0" smtClean="0"/>
              <a:t>. </a:t>
            </a:r>
          </a:p>
          <a:p>
            <a:r>
              <a:rPr lang="fr-FR" sz="1600" u="sng" dirty="0" smtClean="0"/>
              <a:t>Ex:</a:t>
            </a:r>
            <a:r>
              <a:rPr lang="fr-FR" sz="1600" dirty="0"/>
              <a:t> </a:t>
            </a:r>
            <a:r>
              <a:rPr lang="fr-FR" sz="1600" dirty="0" smtClean="0"/>
              <a:t>if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4, 3 and 4,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the </a:t>
            </a:r>
            <a:r>
              <a:rPr lang="fr-FR" sz="1600" dirty="0" err="1" smtClean="0"/>
              <a:t>space</a:t>
            </a:r>
            <a:r>
              <a:rPr lang="fr-FR" sz="1600" dirty="0" smtClean="0"/>
              <a:t> bar </a:t>
            </a:r>
            <a:r>
              <a:rPr lang="fr-FR" sz="1600" dirty="0" err="1" smtClean="0"/>
              <a:t>when</a:t>
            </a:r>
            <a:r>
              <a:rPr lang="fr-FR" sz="1600" dirty="0" smtClean="0"/>
              <a:t> the second 4 </a:t>
            </a:r>
            <a:r>
              <a:rPr lang="fr-FR" sz="1600" dirty="0" err="1" smtClean="0"/>
              <a:t>appears</a:t>
            </a:r>
            <a:r>
              <a:rPr lang="fr-FR" sz="1600" dirty="0" smtClean="0"/>
              <a:t>.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11178" y="5293045"/>
            <a:ext cx="694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If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 </a:t>
            </a:r>
            <a:r>
              <a:rPr lang="fr-FR" sz="1600" dirty="0" err="1" smtClean="0"/>
              <a:t>symbol</a:t>
            </a:r>
            <a:r>
              <a:rPr lang="fr-FR" sz="1600" dirty="0" smtClean="0"/>
              <a:t>, </a:t>
            </a:r>
            <a:r>
              <a:rPr lang="fr-FR" sz="1600" dirty="0" err="1" smtClean="0"/>
              <a:t>same</a:t>
            </a:r>
            <a:r>
              <a:rPr lang="fr-FR" sz="1600" dirty="0" smtClean="0"/>
              <a:t> as </a:t>
            </a:r>
            <a:r>
              <a:rPr lang="fr-FR" sz="1600" dirty="0" err="1" smtClean="0"/>
              <a:t>above</a:t>
            </a:r>
            <a:r>
              <a:rPr lang="fr-FR" sz="1600" dirty="0" smtClean="0"/>
              <a:t>, </a:t>
            </a:r>
            <a:r>
              <a:rPr lang="fr-FR" sz="1600" dirty="0" err="1" smtClean="0"/>
              <a:t>except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the </a:t>
            </a:r>
            <a:r>
              <a:rPr lang="fr-FR" sz="1600" dirty="0" err="1" smtClean="0"/>
              <a:t>space</a:t>
            </a:r>
            <a:r>
              <a:rPr lang="fr-FR" sz="1600" dirty="0" smtClean="0"/>
              <a:t> bar </a:t>
            </a:r>
            <a:r>
              <a:rPr lang="fr-FR" sz="1600" dirty="0" err="1" smtClean="0"/>
              <a:t>only</a:t>
            </a:r>
            <a:r>
              <a:rPr lang="fr-FR" sz="1600" dirty="0" smtClean="0"/>
              <a:t> if the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the </a:t>
            </a:r>
            <a:r>
              <a:rPr lang="fr-FR" sz="1600" dirty="0" err="1" smtClean="0"/>
              <a:t>same</a:t>
            </a:r>
            <a:r>
              <a:rPr lang="fr-FR" sz="1600" dirty="0" smtClean="0"/>
              <a:t> as </a:t>
            </a:r>
            <a:r>
              <a:rPr lang="fr-FR" sz="1600" b="1" dirty="0" smtClean="0"/>
              <a:t>3 </a:t>
            </a:r>
            <a:r>
              <a:rPr lang="fr-FR" sz="1600" dirty="0" err="1" smtClean="0"/>
              <a:t>numbers</a:t>
            </a:r>
            <a:r>
              <a:rPr lang="fr-FR" sz="1600" dirty="0" smtClean="0"/>
              <a:t> </a:t>
            </a:r>
            <a:r>
              <a:rPr lang="fr-FR" sz="1600" dirty="0" err="1" smtClean="0"/>
              <a:t>before</a:t>
            </a:r>
            <a:r>
              <a:rPr lang="fr-FR" sz="1600" dirty="0" smtClean="0"/>
              <a:t>.</a:t>
            </a:r>
          </a:p>
          <a:p>
            <a:r>
              <a:rPr lang="fr-FR" sz="1600" u="sng" dirty="0" smtClean="0"/>
              <a:t>Ex:</a:t>
            </a:r>
            <a:r>
              <a:rPr lang="fr-FR" sz="1600" dirty="0" smtClean="0"/>
              <a:t> if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see</a:t>
            </a:r>
            <a:r>
              <a:rPr lang="fr-FR" sz="1600" dirty="0" smtClean="0"/>
              <a:t> 5, 3, 7 and 5, </a:t>
            </a:r>
            <a:r>
              <a:rPr lang="fr-FR" sz="1600" dirty="0" err="1" smtClean="0"/>
              <a:t>you</a:t>
            </a:r>
            <a:r>
              <a:rPr lang="fr-FR" sz="1600" dirty="0" smtClean="0"/>
              <a:t> </a:t>
            </a:r>
            <a:r>
              <a:rPr lang="fr-FR" sz="1600" dirty="0" err="1" smtClean="0"/>
              <a:t>press</a:t>
            </a:r>
            <a:r>
              <a:rPr lang="fr-FR" sz="1600" dirty="0" smtClean="0"/>
              <a:t> the </a:t>
            </a:r>
            <a:r>
              <a:rPr lang="fr-FR" sz="1600" dirty="0" err="1" smtClean="0"/>
              <a:t>space</a:t>
            </a:r>
            <a:r>
              <a:rPr lang="fr-FR" sz="1600" dirty="0" smtClean="0"/>
              <a:t> bar </a:t>
            </a:r>
            <a:r>
              <a:rPr lang="fr-FR" sz="1600" dirty="0" err="1" smtClean="0"/>
              <a:t>when</a:t>
            </a:r>
            <a:r>
              <a:rPr lang="fr-FR" sz="1600" dirty="0" smtClean="0"/>
              <a:t> the second 5 </a:t>
            </a:r>
            <a:r>
              <a:rPr lang="fr-FR" sz="1600" dirty="0" err="1" smtClean="0"/>
              <a:t>appears</a:t>
            </a:r>
            <a:r>
              <a:rPr lang="fr-FR" sz="1600" dirty="0" smtClean="0"/>
              <a:t>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557" y="5248731"/>
            <a:ext cx="1152062" cy="115206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557" y="3988349"/>
            <a:ext cx="1152062" cy="1152062"/>
          </a:xfrm>
          <a:prstGeom prst="rect">
            <a:avLst/>
          </a:prstGeom>
        </p:spPr>
      </p:pic>
      <p:pic>
        <p:nvPicPr>
          <p:cNvPr id="1026" name="Picture 2" descr="C:\Users\romlig\Google Drive\EXPERIENCES (programmes)\Early2016\WM_stims\c1l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347" y="2736941"/>
            <a:ext cx="1169684" cy="1169684"/>
          </a:xfrm>
          <a:prstGeom prst="rect">
            <a:avLst/>
          </a:prstGeom>
          <a:noFill/>
        </p:spPr>
      </p:pic>
      <p:pic>
        <p:nvPicPr>
          <p:cNvPr id="1027" name="Picture 3" descr="C:\Users\romlig\Google Drive\EXPERIENCES (programmes)\Early2016\WM_stims\c1l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494204"/>
            <a:ext cx="1171832" cy="1171832"/>
          </a:xfrm>
          <a:prstGeom prst="rect">
            <a:avLst/>
          </a:prstGeom>
          <a:noFill/>
        </p:spPr>
      </p:pic>
      <p:sp>
        <p:nvSpPr>
          <p:cNvPr id="13" name="ZoneTexte 6"/>
          <p:cNvSpPr txBox="1"/>
          <p:nvPr/>
        </p:nvSpPr>
        <p:spPr>
          <a:xfrm>
            <a:off x="7576341" y="6323501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030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9557" y="395417"/>
            <a:ext cx="81636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Working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memory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task</a:t>
            </a:r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dirty="0" smtClean="0"/>
              <a:t>Ok, </a:t>
            </a:r>
            <a:r>
              <a:rPr lang="fr-FR" sz="2000" dirty="0" err="1" smtClean="0"/>
              <a:t>before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start</a:t>
            </a:r>
            <a:r>
              <a:rPr lang="fr-FR" sz="2000" dirty="0" smtClean="0"/>
              <a:t>, </a:t>
            </a:r>
            <a:r>
              <a:rPr lang="fr-FR" sz="2000" dirty="0" err="1" smtClean="0"/>
              <a:t>let’s</a:t>
            </a:r>
            <a:r>
              <a:rPr lang="fr-FR" sz="2000" dirty="0" smtClean="0"/>
              <a:t> train a </a:t>
            </a:r>
            <a:r>
              <a:rPr lang="fr-FR" sz="2000" dirty="0" err="1" smtClean="0"/>
              <a:t>little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smtClean="0"/>
              <a:t>the </a:t>
            </a:r>
            <a:r>
              <a:rPr lang="fr-FR" sz="2000" dirty="0" err="1" smtClean="0"/>
              <a:t>less</a:t>
            </a:r>
            <a:r>
              <a:rPr lang="fr-FR" sz="2000" dirty="0" smtClean="0"/>
              <a:t> </a:t>
            </a:r>
            <a:r>
              <a:rPr lang="fr-FR" sz="2000" dirty="0" err="1" smtClean="0"/>
              <a:t>difficult</a:t>
            </a:r>
            <a:r>
              <a:rPr lang="fr-FR" sz="2000" dirty="0" smtClean="0"/>
              <a:t> conditions: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Important </a:t>
            </a:r>
            <a:r>
              <a:rPr lang="fr-FR" sz="2000" dirty="0" err="1" smtClean="0"/>
              <a:t>remarks</a:t>
            </a:r>
            <a:r>
              <a:rPr lang="fr-FR" sz="2000" dirty="0" smtClean="0"/>
              <a:t> : </a:t>
            </a:r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smtClean="0"/>
              <a:t>On </a:t>
            </a:r>
            <a:r>
              <a:rPr lang="fr-FR" sz="2000" dirty="0" err="1" smtClean="0"/>
              <a:t>each</a:t>
            </a:r>
            <a:r>
              <a:rPr lang="fr-FR" sz="2000" dirty="0" smtClean="0"/>
              <a:t> trial,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answer</a:t>
            </a:r>
            <a:r>
              <a:rPr lang="fr-FR" sz="2000" dirty="0" smtClean="0"/>
              <a:t> as long as the </a:t>
            </a:r>
            <a:r>
              <a:rPr lang="fr-FR" sz="2000" dirty="0" err="1" smtClean="0"/>
              <a:t>next</a:t>
            </a:r>
            <a:r>
              <a:rPr lang="fr-FR" sz="2000" dirty="0" smtClean="0"/>
              <a:t> </a:t>
            </a:r>
            <a:r>
              <a:rPr lang="fr-FR" sz="2000" dirty="0" err="1" smtClean="0"/>
              <a:t>number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on the </a:t>
            </a:r>
            <a:r>
              <a:rPr lang="fr-FR" sz="2000" dirty="0" err="1" smtClean="0"/>
              <a:t>screen</a:t>
            </a:r>
            <a:r>
              <a:rPr lang="fr-FR" sz="2000" dirty="0" smtClean="0"/>
              <a:t>, but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fast</a:t>
            </a:r>
            <a:r>
              <a:rPr lang="fr-FR" sz="2000" dirty="0" smtClean="0"/>
              <a:t> if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smtClean="0"/>
              <a:t>This </a:t>
            </a:r>
            <a:r>
              <a:rPr lang="fr-FR" sz="2000" dirty="0" err="1" smtClean="0"/>
              <a:t>task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difficult</a:t>
            </a:r>
            <a:r>
              <a:rPr lang="fr-FR" sz="2000" dirty="0" smtClean="0"/>
              <a:t>, </a:t>
            </a:r>
            <a:r>
              <a:rPr lang="fr-FR" sz="2000" dirty="0" err="1" smtClean="0"/>
              <a:t>don’t</a:t>
            </a:r>
            <a:r>
              <a:rPr lang="fr-FR" sz="2000" dirty="0" smtClean="0"/>
              <a:t> </a:t>
            </a:r>
            <a:r>
              <a:rPr lang="fr-FR" sz="2000" dirty="0" err="1" smtClean="0"/>
              <a:t>blame</a:t>
            </a:r>
            <a:r>
              <a:rPr lang="fr-FR" sz="2000" dirty="0" smtClean="0"/>
              <a:t> </a:t>
            </a:r>
            <a:r>
              <a:rPr lang="fr-FR" sz="2000" dirty="0" err="1" smtClean="0"/>
              <a:t>yourself</a:t>
            </a:r>
            <a:r>
              <a:rPr lang="fr-FR" sz="2000" dirty="0" smtClean="0"/>
              <a:t> if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find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hard </a:t>
            </a:r>
            <a:r>
              <a:rPr lang="fr-FR" sz="2000" dirty="0" smtClean="0">
                <a:sym typeface="Wingdings" pitchFamily="2" charset="2"/>
              </a:rPr>
              <a:t>.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6" name="Flèche droite 5"/>
          <p:cNvSpPr/>
          <p:nvPr/>
        </p:nvSpPr>
        <p:spPr>
          <a:xfrm>
            <a:off x="8266176" y="6355715"/>
            <a:ext cx="585216" cy="30175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475667" y="6315263"/>
            <a:ext cx="27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Start the 2 minutes training</a:t>
            </a:r>
            <a:endParaRPr lang="en-US" dirty="0"/>
          </a:p>
        </p:txBody>
      </p:sp>
      <p:pic>
        <p:nvPicPr>
          <p:cNvPr id="13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3982" y="2439617"/>
            <a:ext cx="1152062" cy="1152062"/>
          </a:xfrm>
          <a:prstGeom prst="rect">
            <a:avLst/>
          </a:prstGeom>
        </p:spPr>
      </p:pic>
      <p:pic>
        <p:nvPicPr>
          <p:cNvPr id="14" name="Picture 3" descr="C:\Users\romlig\Google Drive\EXPERIENCES (programmes)\Early2016\WM_stims\c1l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0283" y="2441537"/>
            <a:ext cx="1171832" cy="1171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030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9557" y="395417"/>
            <a:ext cx="81636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Working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memory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task</a:t>
            </a:r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Training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done</a:t>
            </a:r>
            <a:r>
              <a:rPr lang="fr-FR" sz="2000" dirty="0" smtClean="0"/>
              <a:t>! It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perfectly</a:t>
            </a:r>
            <a:r>
              <a:rPr lang="fr-FR" sz="2000" dirty="0" smtClean="0"/>
              <a:t> normal if </a:t>
            </a:r>
            <a:r>
              <a:rPr lang="fr-FR" sz="2000" dirty="0" err="1" smtClean="0"/>
              <a:t>you</a:t>
            </a:r>
            <a:r>
              <a:rPr lang="fr-FR" sz="2000" dirty="0" smtClean="0"/>
              <a:t> have </a:t>
            </a:r>
            <a:r>
              <a:rPr lang="fr-FR" sz="2000" dirty="0" err="1" smtClean="0"/>
              <a:t>done</a:t>
            </a:r>
            <a:r>
              <a:rPr lang="fr-FR" sz="2000" dirty="0" smtClean="0"/>
              <a:t> </a:t>
            </a:r>
            <a:r>
              <a:rPr lang="fr-FR" sz="2000" dirty="0" err="1" smtClean="0"/>
              <a:t>errors</a:t>
            </a:r>
            <a:r>
              <a:rPr lang="fr-FR" sz="2000" dirty="0" smtClean="0"/>
              <a:t> (false </a:t>
            </a:r>
            <a:r>
              <a:rPr lang="fr-FR" sz="2000" dirty="0" err="1" smtClean="0"/>
              <a:t>alarms</a:t>
            </a:r>
            <a:r>
              <a:rPr lang="fr-FR" sz="2000" dirty="0" smtClean="0"/>
              <a:t> or misses), </a:t>
            </a:r>
            <a:r>
              <a:rPr lang="fr-FR" sz="2000" dirty="0" err="1" smtClean="0"/>
              <a:t>don’t</a:t>
            </a:r>
            <a:r>
              <a:rPr lang="fr-FR" sz="2000" dirty="0" smtClean="0"/>
              <a:t> </a:t>
            </a:r>
            <a:r>
              <a:rPr lang="fr-FR" sz="2000" dirty="0" err="1" smtClean="0"/>
              <a:t>worry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 smtClean="0"/>
              <a:t>Now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do the real </a:t>
            </a:r>
            <a:r>
              <a:rPr lang="fr-FR" sz="2000" dirty="0" err="1" smtClean="0"/>
              <a:t>task</a:t>
            </a:r>
            <a:r>
              <a:rPr lang="fr-FR" sz="2000" dirty="0" smtClean="0"/>
              <a:t> </a:t>
            </a:r>
            <a:r>
              <a:rPr lang="fr-FR" sz="2000" dirty="0" err="1" smtClean="0"/>
              <a:t>itself</a:t>
            </a:r>
            <a:r>
              <a:rPr lang="fr-FR" sz="2000" dirty="0" smtClean="0"/>
              <a:t>. It </a:t>
            </a:r>
            <a:r>
              <a:rPr lang="fr-FR" sz="2000" dirty="0" err="1" smtClean="0"/>
              <a:t>will</a:t>
            </a:r>
            <a:r>
              <a:rPr lang="fr-FR" sz="2000" dirty="0" smtClean="0"/>
              <a:t> last </a:t>
            </a:r>
            <a:r>
              <a:rPr lang="fr-FR" sz="2000" dirty="0" err="1" smtClean="0"/>
              <a:t>around</a:t>
            </a:r>
            <a:r>
              <a:rPr lang="fr-FR" sz="2000" dirty="0" smtClean="0"/>
              <a:t> 12 minutes.</a:t>
            </a:r>
          </a:p>
          <a:p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There 8 blocks of 1min30s. In </a:t>
            </a:r>
            <a:r>
              <a:rPr lang="fr-FR" sz="2000" dirty="0" err="1" smtClean="0"/>
              <a:t>each</a:t>
            </a:r>
            <a:r>
              <a:rPr lang="fr-FR" sz="2000" dirty="0" smtClean="0"/>
              <a:t> block,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play</a:t>
            </a:r>
            <a:r>
              <a:rPr lang="fr-FR" sz="2000" dirty="0" smtClean="0"/>
              <a:t> in one of the 4 conditions:</a:t>
            </a:r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endParaRPr lang="fr-FR" sz="2000" b="1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 The </a:t>
            </a:r>
            <a:r>
              <a:rPr lang="fr-FR" sz="2000" dirty="0" err="1" smtClean="0"/>
              <a:t>experiment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not </a:t>
            </a:r>
            <a:r>
              <a:rPr lang="fr-FR" sz="2000" dirty="0" err="1" smtClean="0"/>
              <a:t>give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feedback </a:t>
            </a:r>
            <a:r>
              <a:rPr lang="fr-FR" sz="2000" dirty="0" err="1" smtClean="0"/>
              <a:t>anymore</a:t>
            </a:r>
            <a:r>
              <a:rPr lang="fr-FR" sz="2000" dirty="0" smtClean="0"/>
              <a:t> </a:t>
            </a:r>
            <a:br>
              <a:rPr lang="fr-FR" sz="2000" dirty="0" smtClean="0"/>
            </a:br>
            <a:r>
              <a:rPr lang="fr-FR" sz="2000" dirty="0" smtClean="0"/>
              <a:t>(i.e. good/false </a:t>
            </a:r>
            <a:r>
              <a:rPr lang="fr-FR" sz="2000" dirty="0" err="1" smtClean="0"/>
              <a:t>alarm</a:t>
            </a:r>
            <a:r>
              <a:rPr lang="fr-FR" sz="2000" dirty="0" smtClean="0"/>
              <a:t>/miss) : </a:t>
            </a:r>
            <a:r>
              <a:rPr lang="fr-FR" sz="2000" dirty="0" err="1" smtClean="0"/>
              <a:t>it’s</a:t>
            </a:r>
            <a:r>
              <a:rPr lang="fr-FR" sz="2000" dirty="0" smtClean="0"/>
              <a:t> normal!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8266176" y="6355715"/>
            <a:ext cx="585216" cy="301752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7551643" y="632350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Start</a:t>
            </a:r>
            <a:endParaRPr lang="en-US" dirty="0"/>
          </a:p>
        </p:txBody>
      </p:sp>
      <p:pic>
        <p:nvPicPr>
          <p:cNvPr id="5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6710" y="3723218"/>
            <a:ext cx="1152062" cy="1152062"/>
          </a:xfrm>
          <a:prstGeom prst="rect">
            <a:avLst/>
          </a:prstGeom>
        </p:spPr>
      </p:pic>
      <p:pic>
        <p:nvPicPr>
          <p:cNvPr id="7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9138" y="3723218"/>
            <a:ext cx="1152062" cy="1152062"/>
          </a:xfrm>
          <a:prstGeom prst="rect">
            <a:avLst/>
          </a:prstGeom>
        </p:spPr>
      </p:pic>
      <p:pic>
        <p:nvPicPr>
          <p:cNvPr id="8" name="Picture 2" descr="C:\Users\romlig\Google Drive\EXPERIENCES (programmes)\Early2016\WM_stims\c1l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2426" y="3714407"/>
            <a:ext cx="1169684" cy="1169684"/>
          </a:xfrm>
          <a:prstGeom prst="rect">
            <a:avLst/>
          </a:prstGeom>
          <a:noFill/>
        </p:spPr>
      </p:pic>
      <p:pic>
        <p:nvPicPr>
          <p:cNvPr id="9" name="Picture 3" descr="C:\Users\romlig\Google Drive\EXPERIENCES (programmes)\Early2016\WM_stims\c1l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0" y="3713333"/>
            <a:ext cx="1171832" cy="11718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26292" y="48994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Easy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2075" y="4899454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Difficult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6746" y="4899454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Difficult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86866" y="48994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0309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426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Ligneul</dc:creator>
  <cp:lastModifiedBy>Romain Ligneul</cp:lastModifiedBy>
  <cp:revision>24</cp:revision>
  <dcterms:created xsi:type="dcterms:W3CDTF">2016-02-02T10:01:51Z</dcterms:created>
  <dcterms:modified xsi:type="dcterms:W3CDTF">2016-02-02T16:39:49Z</dcterms:modified>
</cp:coreProperties>
</file>