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50" r:id="rId2"/>
    <p:sldId id="287" r:id="rId3"/>
    <p:sldId id="351" r:id="rId4"/>
    <p:sldId id="387" r:id="rId5"/>
    <p:sldId id="336" r:id="rId6"/>
    <p:sldId id="386" r:id="rId7"/>
    <p:sldId id="337" r:id="rId8"/>
    <p:sldId id="341" r:id="rId9"/>
    <p:sldId id="365" r:id="rId10"/>
    <p:sldId id="375" r:id="rId11"/>
    <p:sldId id="373" r:id="rId12"/>
    <p:sldId id="367" r:id="rId13"/>
    <p:sldId id="385" r:id="rId14"/>
    <p:sldId id="384" r:id="rId15"/>
    <p:sldId id="368" r:id="rId16"/>
    <p:sldId id="369" r:id="rId17"/>
    <p:sldId id="380" r:id="rId18"/>
    <p:sldId id="346" r:id="rId19"/>
    <p:sldId id="338" r:id="rId20"/>
    <p:sldId id="381" r:id="rId21"/>
    <p:sldId id="339" r:id="rId22"/>
    <p:sldId id="344" r:id="rId23"/>
    <p:sldId id="358" r:id="rId24"/>
    <p:sldId id="357" r:id="rId25"/>
    <p:sldId id="359" r:id="rId26"/>
    <p:sldId id="360" r:id="rId27"/>
    <p:sldId id="348" r:id="rId28"/>
    <p:sldId id="347" r:id="rId29"/>
    <p:sldId id="362" r:id="rId30"/>
    <p:sldId id="361" r:id="rId31"/>
    <p:sldId id="374" r:id="rId32"/>
    <p:sldId id="352" r:id="rId33"/>
    <p:sldId id="382" r:id="rId34"/>
    <p:sldId id="376" r:id="rId35"/>
    <p:sldId id="377" r:id="rId36"/>
    <p:sldId id="353" r:id="rId37"/>
    <p:sldId id="383" r:id="rId38"/>
    <p:sldId id="345" r:id="rId3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480"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R" initials="RR" lastIdx="38" clrIdx="0">
    <p:extLst>
      <p:ext uri="{19B8F6BF-5375-455C-9EA6-DF929625EA0E}">
        <p15:presenceInfo xmlns:p15="http://schemas.microsoft.com/office/powerpoint/2012/main" xmlns="" userId="RR" providerId="None"/>
      </p:ext>
    </p:extLst>
  </p:cmAuthor>
  <p:cmAuthor id="2" name="Reichle, Rolf H. (GSFC-6101)" initials="RRH(" lastIdx="5" clrIdx="1">
    <p:extLst>
      <p:ext uri="{19B8F6BF-5375-455C-9EA6-DF929625EA0E}">
        <p15:presenceInfo xmlns:p15="http://schemas.microsoft.com/office/powerpoint/2012/main" xmlns="" userId="S-1-5-21-330711430-3775241029-4075259233-100029" providerId="AD"/>
      </p:ext>
    </p:extLst>
  </p:cmAuthor>
  <p:cmAuthor id="3" name="Microsoft Office User" initials="MOU" lastIdx="11" clrIdx="2">
    <p:extLst>
      <p:ext uri="{19B8F6BF-5375-455C-9EA6-DF929625EA0E}">
        <p15:presenceInfo xmlns:p15="http://schemas.microsoft.com/office/powerpoint/2012/main" xmlns="" userId="Microsoft Office User" providerId="None"/>
      </p:ext>
    </p:extLst>
  </p:cmAuthor>
  <p:cmAuthor id="4" name="jperket" initials="jp" lastIdx="9"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19" autoAdjust="0"/>
    <p:restoredTop sz="93343" autoAdjust="0"/>
  </p:normalViewPr>
  <p:slideViewPr>
    <p:cSldViewPr snapToGrid="0" showGuides="1">
      <p:cViewPr varScale="1">
        <p:scale>
          <a:sx n="79" d="100"/>
          <a:sy n="79" d="100"/>
        </p:scale>
        <p:origin x="-1458" y="-30"/>
      </p:cViewPr>
      <p:guideLst>
        <p:guide orient="horz" pos="48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showGuides="1">
      <p:cViewPr varScale="1">
        <p:scale>
          <a:sx n="163" d="100"/>
          <a:sy n="163" d="100"/>
        </p:scale>
        <p:origin x="472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0596EFE-8A61-4E87-8715-74A1992ED4AA}" type="datetimeFigureOut">
              <a:rPr lang="en-US"/>
              <a:pPr>
                <a:defRPr/>
              </a:pPr>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AABC0A05-FB5D-4821-AA94-0E3148BEF131}" type="slidenum">
              <a:rPr lang="en-US" altLang="en-US"/>
              <a:pPr>
                <a:defRPr/>
              </a:pPr>
              <a:t>‹#›</a:t>
            </a:fld>
            <a:endParaRPr lang="en-US" altLang="en-US"/>
          </a:p>
        </p:txBody>
      </p:sp>
    </p:spTree>
    <p:extLst>
      <p:ext uri="{BB962C8B-B14F-4D97-AF65-F5344CB8AC3E}">
        <p14:creationId xmlns:p14="http://schemas.microsoft.com/office/powerpoint/2010/main" val="4140126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a:t>
            </a:fld>
            <a:endParaRPr lang="en-US" altLang="en-US"/>
          </a:p>
        </p:txBody>
      </p:sp>
    </p:spTree>
    <p:extLst>
      <p:ext uri="{BB962C8B-B14F-4D97-AF65-F5344CB8AC3E}">
        <p14:creationId xmlns:p14="http://schemas.microsoft.com/office/powerpoint/2010/main" val="3824938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latin typeface="Courier New" panose="02070309020205020404" pitchFamily="49" charset="0"/>
                <a:cs typeface="Courier New" panose="02070309020205020404" pitchFamily="49" charset="0"/>
              </a:rPr>
              <a:t>   </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5412107-EFCD-4DDC-9260-3282BAA25290}" type="slidenum">
              <a:rPr lang="en-US" altLang="en-US"/>
              <a:pPr>
                <a:spcBef>
                  <a:spcPct val="0"/>
                </a:spcBef>
              </a:pPr>
              <a:t>18</a:t>
            </a:fld>
            <a:endParaRPr lang="en-US" altLang="en-US"/>
          </a:p>
        </p:txBody>
      </p:sp>
    </p:spTree>
    <p:extLst>
      <p:ext uri="{BB962C8B-B14F-4D97-AF65-F5344CB8AC3E}">
        <p14:creationId xmlns:p14="http://schemas.microsoft.com/office/powerpoint/2010/main" val="1245022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pPr>
            <a:endParaRPr lang="en-US" altLang="en-US" dirty="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F18B6A-7130-4799-A13D-559C48C75EF1}" type="slidenum">
              <a:rPr lang="en-US" altLang="en-US"/>
              <a:pPr>
                <a:spcBef>
                  <a:spcPct val="0"/>
                </a:spcBef>
              </a:pPr>
              <a:t>19</a:t>
            </a:fld>
            <a:endParaRPr lang="en-US" altLang="en-US"/>
          </a:p>
        </p:txBody>
      </p:sp>
    </p:spTree>
    <p:extLst>
      <p:ext uri="{BB962C8B-B14F-4D97-AF65-F5344CB8AC3E}">
        <p14:creationId xmlns:p14="http://schemas.microsoft.com/office/powerpoint/2010/main" val="163366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pPr>
            <a:endParaRPr lang="en-US" altLang="en-US" dirty="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F18B6A-7130-4799-A13D-559C48C75EF1}" type="slidenum">
              <a:rPr lang="en-US" altLang="en-US"/>
              <a:pPr>
                <a:spcBef>
                  <a:spcPct val="0"/>
                </a:spcBef>
              </a:pPr>
              <a:t>20</a:t>
            </a:fld>
            <a:endParaRPr lang="en-US" altLang="en-US"/>
          </a:p>
        </p:txBody>
      </p:sp>
    </p:spTree>
    <p:extLst>
      <p:ext uri="{BB962C8B-B14F-4D97-AF65-F5344CB8AC3E}">
        <p14:creationId xmlns:p14="http://schemas.microsoft.com/office/powerpoint/2010/main" val="1357557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24</a:t>
            </a:fld>
            <a:endParaRPr lang="en-US" altLang="en-US"/>
          </a:p>
        </p:txBody>
      </p:sp>
    </p:spTree>
    <p:extLst>
      <p:ext uri="{BB962C8B-B14F-4D97-AF65-F5344CB8AC3E}">
        <p14:creationId xmlns:p14="http://schemas.microsoft.com/office/powerpoint/2010/main" val="505438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25</a:t>
            </a:fld>
            <a:endParaRPr lang="en-US" altLang="en-US"/>
          </a:p>
        </p:txBody>
      </p:sp>
    </p:spTree>
    <p:extLst>
      <p:ext uri="{BB962C8B-B14F-4D97-AF65-F5344CB8AC3E}">
        <p14:creationId xmlns:p14="http://schemas.microsoft.com/office/powerpoint/2010/main" val="1764413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28</a:t>
            </a:fld>
            <a:endParaRPr lang="en-US" altLang="en-US"/>
          </a:p>
        </p:txBody>
      </p:sp>
    </p:spTree>
    <p:extLst>
      <p:ext uri="{BB962C8B-B14F-4D97-AF65-F5344CB8AC3E}">
        <p14:creationId xmlns:p14="http://schemas.microsoft.com/office/powerpoint/2010/main" val="1377343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12m56.650</a:t>
            </a:r>
            <a:r>
              <a:rPr lang="en-US" baseline="0" dirty="0"/>
              <a:t>s for two days , i.e.</a:t>
            </a:r>
          </a:p>
          <a:p>
            <a:r>
              <a:rPr lang="de-DE" sz="1200" kern="1200" dirty="0">
                <a:solidFill>
                  <a:schemeClr val="dk1"/>
                </a:solidFill>
                <a:effectLst/>
                <a:latin typeface="+mn-lt"/>
                <a:ea typeface="+mn-ea"/>
                <a:cs typeface="+mn-cs"/>
              </a:rPr>
              <a:t>00000000 010000</a:t>
            </a:r>
          </a:p>
          <a:p>
            <a:r>
              <a:rPr lang="de-DE" sz="1200" kern="1200" dirty="0">
                <a:solidFill>
                  <a:schemeClr val="dk1"/>
                </a:solidFill>
                <a:effectLst/>
                <a:latin typeface="+mn-lt"/>
                <a:ea typeface="+mn-ea"/>
                <a:cs typeface="+mn-cs"/>
              </a:rPr>
              <a:t>NUM_SGMT:48</a:t>
            </a:r>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29</a:t>
            </a:fld>
            <a:endParaRPr lang="en-US" altLang="en-US"/>
          </a:p>
        </p:txBody>
      </p:sp>
    </p:spTree>
    <p:extLst>
      <p:ext uri="{BB962C8B-B14F-4D97-AF65-F5344CB8AC3E}">
        <p14:creationId xmlns:p14="http://schemas.microsoft.com/office/powerpoint/2010/main" val="726874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32</a:t>
            </a:fld>
            <a:endParaRPr lang="en-US" altLang="en-US"/>
          </a:p>
        </p:txBody>
      </p:sp>
    </p:spTree>
    <p:extLst>
      <p:ext uri="{BB962C8B-B14F-4D97-AF65-F5344CB8AC3E}">
        <p14:creationId xmlns:p14="http://schemas.microsoft.com/office/powerpoint/2010/main" val="2262873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33</a:t>
            </a:fld>
            <a:endParaRPr lang="en-US" altLang="en-US"/>
          </a:p>
        </p:txBody>
      </p:sp>
    </p:spTree>
    <p:extLst>
      <p:ext uri="{BB962C8B-B14F-4D97-AF65-F5344CB8AC3E}">
        <p14:creationId xmlns:p14="http://schemas.microsoft.com/office/powerpoint/2010/main" val="409335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37</a:t>
            </a:fld>
            <a:endParaRPr lang="en-US" altLang="en-US"/>
          </a:p>
        </p:txBody>
      </p:sp>
    </p:spTree>
    <p:extLst>
      <p:ext uri="{BB962C8B-B14F-4D97-AF65-F5344CB8AC3E}">
        <p14:creationId xmlns:p14="http://schemas.microsoft.com/office/powerpoint/2010/main" val="354098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5</a:t>
            </a:fld>
            <a:endParaRPr lang="en-US" altLang="en-US"/>
          </a:p>
        </p:txBody>
      </p:sp>
    </p:spTree>
    <p:extLst>
      <p:ext uri="{BB962C8B-B14F-4D97-AF65-F5344CB8AC3E}">
        <p14:creationId xmlns:p14="http://schemas.microsoft.com/office/powerpoint/2010/main" val="2361380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FA2D71E-F01A-4D74-A701-D8AA11CB4693}" type="slidenum">
              <a:rPr lang="en-US" altLang="en-US"/>
              <a:pPr>
                <a:spcBef>
                  <a:spcPct val="0"/>
                </a:spcBef>
              </a:pPr>
              <a:t>38</a:t>
            </a:fld>
            <a:endParaRPr lang="en-US" altLang="en-US"/>
          </a:p>
        </p:txBody>
      </p:sp>
    </p:spTree>
    <p:extLst>
      <p:ext uri="{BB962C8B-B14F-4D97-AF65-F5344CB8AC3E}">
        <p14:creationId xmlns:p14="http://schemas.microsoft.com/office/powerpoint/2010/main" val="148144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6</a:t>
            </a:fld>
            <a:endParaRPr lang="en-US" altLang="en-US"/>
          </a:p>
        </p:txBody>
      </p:sp>
    </p:spTree>
    <p:extLst>
      <p:ext uri="{BB962C8B-B14F-4D97-AF65-F5344CB8AC3E}">
        <p14:creationId xmlns:p14="http://schemas.microsoft.com/office/powerpoint/2010/main" val="2361380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9155EF-C699-4304-A819-0F768AA796FD}" type="slidenum">
              <a:rPr lang="en-US" altLang="en-US"/>
              <a:pPr>
                <a:spcBef>
                  <a:spcPct val="0"/>
                </a:spcBef>
              </a:pPr>
              <a:t>8</a:t>
            </a:fld>
            <a:endParaRPr lang="en-US" altLang="en-US"/>
          </a:p>
        </p:txBody>
      </p:sp>
    </p:spTree>
    <p:extLst>
      <p:ext uri="{BB962C8B-B14F-4D97-AF65-F5344CB8AC3E}">
        <p14:creationId xmlns:p14="http://schemas.microsoft.com/office/powerpoint/2010/main" val="3144302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9</a:t>
            </a:fld>
            <a:endParaRPr lang="en-US" altLang="en-US"/>
          </a:p>
        </p:txBody>
      </p:sp>
    </p:spTree>
    <p:extLst>
      <p:ext uri="{BB962C8B-B14F-4D97-AF65-F5344CB8AC3E}">
        <p14:creationId xmlns:p14="http://schemas.microsoft.com/office/powerpoint/2010/main" val="4174779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10</a:t>
            </a:fld>
            <a:endParaRPr lang="en-US" altLang="en-US"/>
          </a:p>
        </p:txBody>
      </p:sp>
    </p:spTree>
    <p:extLst>
      <p:ext uri="{BB962C8B-B14F-4D97-AF65-F5344CB8AC3E}">
        <p14:creationId xmlns:p14="http://schemas.microsoft.com/office/powerpoint/2010/main" val="2796443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13</a:t>
            </a:fld>
            <a:endParaRPr lang="en-US" altLang="en-US"/>
          </a:p>
        </p:txBody>
      </p:sp>
    </p:spTree>
    <p:extLst>
      <p:ext uri="{BB962C8B-B14F-4D97-AF65-F5344CB8AC3E}">
        <p14:creationId xmlns:p14="http://schemas.microsoft.com/office/powerpoint/2010/main" val="3451925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16</a:t>
            </a:fld>
            <a:endParaRPr lang="en-US" altLang="en-US"/>
          </a:p>
        </p:txBody>
      </p:sp>
    </p:spTree>
    <p:extLst>
      <p:ext uri="{BB962C8B-B14F-4D97-AF65-F5344CB8AC3E}">
        <p14:creationId xmlns:p14="http://schemas.microsoft.com/office/powerpoint/2010/main" val="3839478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17</a:t>
            </a:fld>
            <a:endParaRPr lang="en-US" altLang="en-US"/>
          </a:p>
        </p:txBody>
      </p:sp>
    </p:spTree>
    <p:extLst>
      <p:ext uri="{BB962C8B-B14F-4D97-AF65-F5344CB8AC3E}">
        <p14:creationId xmlns:p14="http://schemas.microsoft.com/office/powerpoint/2010/main" val="238244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E1D92EB-788D-4656-8605-486DDBCD02BE}" type="datetimeFigureOut">
              <a:rPr lang="en-US"/>
              <a:pPr>
                <a:defRPr/>
              </a:pPr>
              <a:t>12/10/2019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BC8E42-D7E7-42DB-8858-615DD04A59E0}" type="slidenum">
              <a:rPr lang="en-US" altLang="en-US"/>
              <a:pPr>
                <a:defRPr/>
              </a:pPr>
              <a:t>‹#›</a:t>
            </a:fld>
            <a:endParaRPr lang="en-US" altLang="en-US"/>
          </a:p>
        </p:txBody>
      </p:sp>
    </p:spTree>
    <p:extLst>
      <p:ext uri="{BB962C8B-B14F-4D97-AF65-F5344CB8AC3E}">
        <p14:creationId xmlns:p14="http://schemas.microsoft.com/office/powerpoint/2010/main" val="339588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7BC978E-F424-46B7-8D9E-DC816E4A5303}" type="datetimeFigureOut">
              <a:rPr lang="en-US"/>
              <a:pPr>
                <a:defRPr/>
              </a:pPr>
              <a:t>12/10/2019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B124FA3-46DF-4FCC-A08C-7D5DEB531403}" type="slidenum">
              <a:rPr lang="en-US" altLang="en-US"/>
              <a:pPr>
                <a:defRPr/>
              </a:pPr>
              <a:t>‹#›</a:t>
            </a:fld>
            <a:endParaRPr lang="en-US" altLang="en-US"/>
          </a:p>
        </p:txBody>
      </p:sp>
    </p:spTree>
    <p:extLst>
      <p:ext uri="{BB962C8B-B14F-4D97-AF65-F5344CB8AC3E}">
        <p14:creationId xmlns:p14="http://schemas.microsoft.com/office/powerpoint/2010/main" val="272995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7184611-C884-4011-8015-8309E633BB0D}" type="datetimeFigureOut">
              <a:rPr lang="en-US"/>
              <a:pPr>
                <a:defRPr/>
              </a:pPr>
              <a:t>12/10/2019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7CF91E-07AD-4922-B1CE-A43571562186}" type="slidenum">
              <a:rPr lang="en-US" altLang="en-US"/>
              <a:pPr>
                <a:defRPr/>
              </a:pPr>
              <a:t>‹#›</a:t>
            </a:fld>
            <a:endParaRPr lang="en-US" altLang="en-US"/>
          </a:p>
        </p:txBody>
      </p:sp>
    </p:spTree>
    <p:extLst>
      <p:ext uri="{BB962C8B-B14F-4D97-AF65-F5344CB8AC3E}">
        <p14:creationId xmlns:p14="http://schemas.microsoft.com/office/powerpoint/2010/main" val="319268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34CC5F7-CF5B-4229-8911-788A12D5C9D6}" type="datetimeFigureOut">
              <a:rPr lang="en-US"/>
              <a:pPr>
                <a:defRPr/>
              </a:pPr>
              <a:t>12/10/2019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2DD471-FCEE-4914-AA0F-DE155743D90A}" type="slidenum">
              <a:rPr lang="en-US" altLang="en-US"/>
              <a:pPr>
                <a:defRPr/>
              </a:pPr>
              <a:t>‹#›</a:t>
            </a:fld>
            <a:endParaRPr lang="en-US" altLang="en-US"/>
          </a:p>
        </p:txBody>
      </p:sp>
    </p:spTree>
    <p:extLst>
      <p:ext uri="{BB962C8B-B14F-4D97-AF65-F5344CB8AC3E}">
        <p14:creationId xmlns:p14="http://schemas.microsoft.com/office/powerpoint/2010/main" val="182329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D16680-7EA6-4B23-B9E5-022E03F5602F}" type="datetimeFigureOut">
              <a:rPr lang="en-US"/>
              <a:pPr>
                <a:defRPr/>
              </a:pPr>
              <a:t>12/10/2019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F03A6C-F767-4894-8A43-9D140317B70E}" type="slidenum">
              <a:rPr lang="en-US" altLang="en-US"/>
              <a:pPr>
                <a:defRPr/>
              </a:pPr>
              <a:t>‹#›</a:t>
            </a:fld>
            <a:endParaRPr lang="en-US" altLang="en-US"/>
          </a:p>
        </p:txBody>
      </p:sp>
    </p:spTree>
    <p:extLst>
      <p:ext uri="{BB962C8B-B14F-4D97-AF65-F5344CB8AC3E}">
        <p14:creationId xmlns:p14="http://schemas.microsoft.com/office/powerpoint/2010/main" val="84645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6303318-4D53-4E47-985B-1971F8872665}" type="datetimeFigureOut">
              <a:rPr lang="en-US"/>
              <a:pPr>
                <a:defRPr/>
              </a:pPr>
              <a:t>12/10/2019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464601-782C-43CD-8199-0989E09E04D0}" type="slidenum">
              <a:rPr lang="en-US" altLang="en-US"/>
              <a:pPr>
                <a:defRPr/>
              </a:pPr>
              <a:t>‹#›</a:t>
            </a:fld>
            <a:endParaRPr lang="en-US" altLang="en-US"/>
          </a:p>
        </p:txBody>
      </p:sp>
    </p:spTree>
    <p:extLst>
      <p:ext uri="{BB962C8B-B14F-4D97-AF65-F5344CB8AC3E}">
        <p14:creationId xmlns:p14="http://schemas.microsoft.com/office/powerpoint/2010/main" val="32981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646C01F-FD14-484C-9C23-774A2BDD77D3}" type="datetimeFigureOut">
              <a:rPr lang="en-US"/>
              <a:pPr>
                <a:defRPr/>
              </a:pPr>
              <a:t>12/10/2019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19345CB-C1B8-46A3-B5A0-0198A7134EDE}" type="slidenum">
              <a:rPr lang="en-US" altLang="en-US"/>
              <a:pPr>
                <a:defRPr/>
              </a:pPr>
              <a:t>‹#›</a:t>
            </a:fld>
            <a:endParaRPr lang="en-US" altLang="en-US"/>
          </a:p>
        </p:txBody>
      </p:sp>
    </p:spTree>
    <p:extLst>
      <p:ext uri="{BB962C8B-B14F-4D97-AF65-F5344CB8AC3E}">
        <p14:creationId xmlns:p14="http://schemas.microsoft.com/office/powerpoint/2010/main" val="330342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9E56FB4-5A0C-42D6-AE7F-13E3094B2F0A}" type="datetimeFigureOut">
              <a:rPr lang="en-US"/>
              <a:pPr>
                <a:defRPr/>
              </a:pPr>
              <a:t>12/10/2019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C1BBBD2-C286-494B-9617-90C509B404A5}" type="slidenum">
              <a:rPr lang="en-US" altLang="en-US"/>
              <a:pPr>
                <a:defRPr/>
              </a:pPr>
              <a:t>‹#›</a:t>
            </a:fld>
            <a:endParaRPr lang="en-US" altLang="en-US"/>
          </a:p>
        </p:txBody>
      </p:sp>
    </p:spTree>
    <p:extLst>
      <p:ext uri="{BB962C8B-B14F-4D97-AF65-F5344CB8AC3E}">
        <p14:creationId xmlns:p14="http://schemas.microsoft.com/office/powerpoint/2010/main" val="197742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42886BF-57B2-41B8-B391-A874AAAAA0CA}" type="datetimeFigureOut">
              <a:rPr lang="en-US"/>
              <a:pPr>
                <a:defRPr/>
              </a:pPr>
              <a:t>12/10/2019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B92B3C2-CD4F-446D-BA3A-1DA04696C705}" type="slidenum">
              <a:rPr lang="en-US" altLang="en-US"/>
              <a:pPr>
                <a:defRPr/>
              </a:pPr>
              <a:t>‹#›</a:t>
            </a:fld>
            <a:endParaRPr lang="en-US" altLang="en-US"/>
          </a:p>
        </p:txBody>
      </p:sp>
    </p:spTree>
    <p:extLst>
      <p:ext uri="{BB962C8B-B14F-4D97-AF65-F5344CB8AC3E}">
        <p14:creationId xmlns:p14="http://schemas.microsoft.com/office/powerpoint/2010/main" val="227289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E3123DC-9FDD-4D18-98E0-207BEFA5C975}" type="datetimeFigureOut">
              <a:rPr lang="en-US"/>
              <a:pPr>
                <a:defRPr/>
              </a:pPr>
              <a:t>12/10/2019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08F9B97-724F-4603-B670-C6362EC42E1C}" type="slidenum">
              <a:rPr lang="en-US" altLang="en-US"/>
              <a:pPr>
                <a:defRPr/>
              </a:pPr>
              <a:t>‹#›</a:t>
            </a:fld>
            <a:endParaRPr lang="en-US" altLang="en-US"/>
          </a:p>
        </p:txBody>
      </p:sp>
    </p:spTree>
    <p:extLst>
      <p:ext uri="{BB962C8B-B14F-4D97-AF65-F5344CB8AC3E}">
        <p14:creationId xmlns:p14="http://schemas.microsoft.com/office/powerpoint/2010/main" val="38501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96D0B38-172D-4582-90D2-F12910E42436}" type="datetimeFigureOut">
              <a:rPr lang="en-US"/>
              <a:pPr>
                <a:defRPr/>
              </a:pPr>
              <a:t>12/10/2019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0E804BF-CD57-4EAE-81A5-31644475D023}" type="slidenum">
              <a:rPr lang="en-US" altLang="en-US"/>
              <a:pPr>
                <a:defRPr/>
              </a:pPr>
              <a:t>‹#›</a:t>
            </a:fld>
            <a:endParaRPr lang="en-US" altLang="en-US"/>
          </a:p>
        </p:txBody>
      </p:sp>
    </p:spTree>
    <p:extLst>
      <p:ext uri="{BB962C8B-B14F-4D97-AF65-F5344CB8AC3E}">
        <p14:creationId xmlns:p14="http://schemas.microsoft.com/office/powerpoint/2010/main" val="182022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902725A4-A656-4AAF-9CED-F7532A1E3F34}" type="datetimeFigureOut">
              <a:rPr lang="en-US"/>
              <a:pPr>
                <a:defRPr/>
              </a:pPr>
              <a:t>12/10/2019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43A91253-2BDE-4340-812F-C2DB6FFC082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EOS-ESM/GEOSldas/release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GEOS-ESM/GEOSlda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0" y="762000"/>
            <a:ext cx="1219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4000" b="1" dirty="0" err="1"/>
              <a:t>GEOSldas</a:t>
            </a:r>
            <a:r>
              <a:rPr lang="en-US" altLang="en-US" sz="4000" b="1" dirty="0"/>
              <a:t> Tutorial and Land Model Versions</a:t>
            </a:r>
            <a:endParaRPr lang="en-US" altLang="en-US" sz="3600" dirty="0"/>
          </a:p>
        </p:txBody>
      </p:sp>
      <p:sp>
        <p:nvSpPr>
          <p:cNvPr id="3" name="TextBox 2"/>
          <p:cNvSpPr txBox="1"/>
          <p:nvPr/>
        </p:nvSpPr>
        <p:spPr>
          <a:xfrm>
            <a:off x="638630" y="2030413"/>
            <a:ext cx="10943770" cy="4154984"/>
          </a:xfrm>
          <a:prstGeom prst="rect">
            <a:avLst/>
          </a:prstGeom>
          <a:noFill/>
        </p:spPr>
        <p:txBody>
          <a:bodyPr wrap="square">
            <a:spAutoFit/>
          </a:bodyPr>
          <a:lstStyle/>
          <a:p>
            <a:pPr marL="457200" indent="-457200" eaLnBrk="1" fontAlgn="auto" hangingPunct="1">
              <a:spcBef>
                <a:spcPts val="0"/>
              </a:spcBef>
              <a:spcAft>
                <a:spcPts val="0"/>
              </a:spcAft>
              <a:buFont typeface="+mj-lt"/>
              <a:buAutoNum type="arabicPeriod"/>
              <a:defRPr/>
            </a:pPr>
            <a:endParaRPr lang="en-US" sz="2400" dirty="0">
              <a:latin typeface="+mn-lt"/>
              <a:cs typeface="+mn-cs"/>
            </a:endParaRPr>
          </a:p>
          <a:p>
            <a:pPr algn="ctr" eaLnBrk="1" fontAlgn="auto" hangingPunct="1">
              <a:spcBef>
                <a:spcPts val="0"/>
              </a:spcBef>
              <a:spcAft>
                <a:spcPts val="0"/>
              </a:spcAft>
              <a:defRPr/>
            </a:pPr>
            <a:r>
              <a:rPr lang="en-US" sz="2400" dirty="0" err="1">
                <a:latin typeface="+mn-lt"/>
                <a:cs typeface="+mn-cs"/>
              </a:rPr>
              <a:t>Weiyuan</a:t>
            </a:r>
            <a:r>
              <a:rPr lang="en-US" sz="2400" dirty="0">
                <a:latin typeface="+mn-lt"/>
                <a:cs typeface="+mn-cs"/>
              </a:rPr>
              <a:t> Jiang, </a:t>
            </a:r>
            <a:r>
              <a:rPr lang="en-US" sz="2400" dirty="0" err="1">
                <a:latin typeface="+mn-lt"/>
                <a:cs typeface="+mn-cs"/>
              </a:rPr>
              <a:t>Sarith</a:t>
            </a:r>
            <a:r>
              <a:rPr lang="en-US" sz="2400" dirty="0">
                <a:latin typeface="+mn-lt"/>
                <a:cs typeface="+mn-cs"/>
              </a:rPr>
              <a:t> Mahanama, Justin </a:t>
            </a:r>
            <a:r>
              <a:rPr lang="en-US" sz="2400" dirty="0" err="1">
                <a:latin typeface="+mn-lt"/>
                <a:cs typeface="+mn-cs"/>
              </a:rPr>
              <a:t>Perket</a:t>
            </a:r>
            <a:r>
              <a:rPr lang="en-US" sz="2400" dirty="0">
                <a:latin typeface="+mn-lt"/>
                <a:cs typeface="+mn-cs"/>
              </a:rPr>
              <a:t>, and Rolf Reichle</a:t>
            </a:r>
          </a:p>
          <a:p>
            <a:pPr eaLnBrk="1" fontAlgn="auto" hangingPunct="1">
              <a:spcBef>
                <a:spcPts val="0"/>
              </a:spcBef>
              <a:spcAft>
                <a:spcPts val="0"/>
              </a:spcAft>
              <a:defRPr/>
            </a:pPr>
            <a:endParaRPr lang="en-US" sz="2400" dirty="0">
              <a:latin typeface="+mn-lt"/>
              <a:cs typeface="+mn-cs"/>
            </a:endParaRPr>
          </a:p>
          <a:p>
            <a:pPr eaLnBrk="1" fontAlgn="auto" hangingPunct="1">
              <a:spcBef>
                <a:spcPts val="0"/>
              </a:spcBef>
              <a:spcAft>
                <a:spcPts val="0"/>
              </a:spcAft>
              <a:defRPr/>
            </a:pPr>
            <a:r>
              <a:rPr lang="en-US" sz="2400" dirty="0">
                <a:latin typeface="+mn-lt"/>
                <a:cs typeface="+mn-cs"/>
              </a:rPr>
              <a:t>	Original version:  		11 September 2017</a:t>
            </a:r>
          </a:p>
          <a:p>
            <a:pPr eaLnBrk="1" fontAlgn="auto" hangingPunct="1">
              <a:spcBef>
                <a:spcPts val="0"/>
              </a:spcBef>
              <a:spcAft>
                <a:spcPts val="0"/>
              </a:spcAft>
              <a:defRPr/>
            </a:pPr>
            <a:r>
              <a:rPr lang="en-US" sz="2400" dirty="0">
                <a:latin typeface="+mn-lt"/>
                <a:cs typeface="+mn-cs"/>
              </a:rPr>
              <a:t>	Last updated:			04 September 2019</a:t>
            </a:r>
          </a:p>
          <a:p>
            <a:pPr eaLnBrk="1" fontAlgn="auto" hangingPunct="1">
              <a:spcBef>
                <a:spcPts val="0"/>
              </a:spcBef>
              <a:spcAft>
                <a:spcPts val="0"/>
              </a:spcAft>
              <a:defRPr/>
            </a:pPr>
            <a:endParaRPr lang="en-US" sz="2400" dirty="0">
              <a:latin typeface="+mn-lt"/>
              <a:cs typeface="+mn-cs"/>
            </a:endParaRPr>
          </a:p>
          <a:p>
            <a:pPr eaLnBrk="1" fontAlgn="auto" hangingPunct="1">
              <a:spcBef>
                <a:spcPts val="0"/>
              </a:spcBef>
              <a:spcAft>
                <a:spcPts val="0"/>
              </a:spcAft>
              <a:defRPr/>
            </a:pPr>
            <a:r>
              <a:rPr lang="en-US" sz="2400" dirty="0">
                <a:latin typeface="+mn-lt"/>
                <a:cs typeface="+mn-cs"/>
              </a:rPr>
              <a:t>	LDAS git tag:			v17.8.0</a:t>
            </a:r>
            <a:br>
              <a:rPr lang="en-US" sz="2400" dirty="0">
                <a:latin typeface="+mn-lt"/>
                <a:cs typeface="+mn-cs"/>
              </a:rPr>
            </a:br>
            <a:r>
              <a:rPr lang="en-US" sz="2400" dirty="0">
                <a:latin typeface="+mn-lt"/>
                <a:cs typeface="+mn-cs"/>
              </a:rPr>
              <a:t>					</a:t>
            </a:r>
            <a:r>
              <a:rPr lang="en-US" sz="2400" dirty="0">
                <a:hlinkClick r:id="rId3"/>
              </a:rPr>
              <a:t>github.com/GEOS-ESM/GEOSldas/releases</a:t>
            </a:r>
            <a:endParaRPr lang="en-US" sz="2400" dirty="0">
              <a:latin typeface="+mn-lt"/>
              <a:cs typeface="+mn-cs"/>
            </a:endParaRPr>
          </a:p>
          <a:p>
            <a:pPr eaLnBrk="1" fontAlgn="auto" hangingPunct="1">
              <a:spcBef>
                <a:spcPts val="0"/>
              </a:spcBef>
              <a:spcAft>
                <a:spcPts val="0"/>
              </a:spcAft>
              <a:defRPr/>
            </a:pPr>
            <a:endParaRPr lang="en-US" sz="2400" dirty="0">
              <a:latin typeface="+mn-lt"/>
              <a:cs typeface="+mn-cs"/>
            </a:endParaRPr>
          </a:p>
          <a:p>
            <a:pPr eaLnBrk="1" fontAlgn="auto" hangingPunct="1">
              <a:spcBef>
                <a:spcPts val="0"/>
              </a:spcBef>
              <a:spcAft>
                <a:spcPts val="0"/>
              </a:spcAft>
              <a:defRPr/>
            </a:pPr>
            <a:r>
              <a:rPr lang="en-US" sz="2400" dirty="0">
                <a:latin typeface="+mn-lt"/>
                <a:cs typeface="+mn-cs"/>
              </a:rPr>
              <a:t>	Location in </a:t>
            </a:r>
            <a:r>
              <a:rPr lang="en-US" sz="2400" dirty="0" err="1">
                <a:latin typeface="+mn-lt"/>
                <a:cs typeface="+mn-cs"/>
              </a:rPr>
              <a:t>src</a:t>
            </a:r>
            <a:r>
              <a:rPr lang="en-US" sz="2400" dirty="0">
                <a:latin typeface="+mn-lt"/>
                <a:cs typeface="+mn-cs"/>
              </a:rPr>
              <a:t> code: 		./</a:t>
            </a:r>
            <a:r>
              <a:rPr lang="en-US" sz="2400" dirty="0" err="1">
                <a:latin typeface="+mn-lt"/>
                <a:cs typeface="+mn-cs"/>
              </a:rPr>
              <a:t>src</a:t>
            </a:r>
            <a:r>
              <a:rPr lang="en-US" sz="2400" dirty="0">
                <a:latin typeface="+mn-lt"/>
                <a:cs typeface="+mn-cs"/>
              </a:rPr>
              <a:t>/Applications/</a:t>
            </a:r>
            <a:r>
              <a:rPr lang="en-US" sz="2400" dirty="0" err="1">
                <a:latin typeface="+mn-lt"/>
                <a:cs typeface="+mn-cs"/>
              </a:rPr>
              <a:t>LDAS_App</a:t>
            </a:r>
            <a:r>
              <a:rPr lang="en-US" sz="2400" dirty="0">
                <a:latin typeface="+mn-lt"/>
                <a:cs typeface="+mn-cs"/>
              </a:rPr>
              <a:t>/doc/</a:t>
            </a:r>
          </a:p>
          <a:p>
            <a:pPr eaLnBrk="1" fontAlgn="auto" hangingPunct="1">
              <a:spcBef>
                <a:spcPts val="0"/>
              </a:spcBef>
              <a:spcAft>
                <a:spcPts val="0"/>
              </a:spcAft>
              <a:defRPr/>
            </a:pPr>
            <a:endParaRPr lang="en-US" sz="2400" dirty="0">
              <a:latin typeface="+mn-lt"/>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xmlns="" id="{43C050FF-2175-F049-90DF-CD37C29079FF}"/>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
        <p:nvSpPr>
          <p:cNvPr id="2" name="Rectangle 1">
            <a:extLst>
              <a:ext uri="{FF2B5EF4-FFF2-40B4-BE49-F238E27FC236}">
                <a16:creationId xmlns:a16="http://schemas.microsoft.com/office/drawing/2014/main" xmlns="" id="{3039D0B7-AA59-FD4D-94F0-07C79BB8E8C9}"/>
              </a:ext>
            </a:extLst>
          </p:cNvPr>
          <p:cNvSpPr/>
          <p:nvPr/>
        </p:nvSpPr>
        <p:spPr>
          <a:xfrm>
            <a:off x="264458" y="646193"/>
            <a:ext cx="11663082" cy="5262979"/>
          </a:xfrm>
          <a:prstGeom prst="rect">
            <a:avLst/>
          </a:prstGeom>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 Users can overwrite the defaults     </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r>
              <a:rPr lang="en-US" sz="1600" dirty="0">
                <a:solidFill>
                  <a:srgbClr val="00B050"/>
                </a:solidFill>
                <a:latin typeface="Courier New" panose="02070309020205020404" pitchFamily="49" charset="0"/>
                <a:cs typeface="Courier New" panose="02070309020205020404" pitchFamily="49" charset="0"/>
              </a:rPr>
              <a:t> through the user-generated </a:t>
            </a:r>
            <a:r>
              <a:rPr lang="en-US" sz="1600" dirty="0" err="1">
                <a:solidFill>
                  <a:srgbClr val="00B050"/>
                </a:solidFill>
                <a:latin typeface="Courier New" panose="02070309020205020404" pitchFamily="49" charset="0"/>
                <a:cs typeface="Courier New" panose="02070309020205020404" pitchFamily="49" charset="0"/>
              </a:rPr>
              <a:t>exeinp</a:t>
            </a:r>
            <a:r>
              <a:rPr lang="en-US" sz="1600" dirty="0">
                <a:solidFill>
                  <a:srgbClr val="00B050"/>
                </a:solidFill>
                <a:latin typeface="Courier New" panose="02070309020205020404" pitchFamily="49" charset="0"/>
                <a:cs typeface="Courier New" panose="02070309020205020404" pitchFamily="49" charset="0"/>
              </a:rPr>
              <a:t> file.                   </a:t>
            </a:r>
            <a:r>
              <a:rPr lang="en-US" sz="1600" dirty="0">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a:t>
            </a:r>
          </a:p>
          <a:p>
            <a:endParaRPr lang="en-US"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 </a:t>
            </a:r>
            <a:r>
              <a:rPr lang="en-US" sz="1600" dirty="0" err="1">
                <a:solidFill>
                  <a:srgbClr val="000000"/>
                </a:solidFill>
                <a:latin typeface="Courier New" panose="02070309020205020404" pitchFamily="49" charset="0"/>
                <a:cs typeface="Courier New" panose="02070309020205020404" pitchFamily="49" charset="0"/>
              </a:rPr>
              <a:t>Metforce</a:t>
            </a:r>
            <a:r>
              <a:rPr lang="en-US" sz="1600" dirty="0">
                <a:solidFill>
                  <a:srgbClr val="000000"/>
                </a:solidFill>
                <a:latin typeface="Courier New" panose="02070309020205020404" pitchFamily="49" charset="0"/>
                <a:cs typeface="Courier New" panose="02070309020205020404" pitchFamily="49" charset="0"/>
              </a:rPr>
              <a:t> time step</a:t>
            </a:r>
          </a:p>
          <a:p>
            <a:r>
              <a:rPr lang="en-US" sz="1600" dirty="0">
                <a:solidFill>
                  <a:srgbClr val="000000"/>
                </a:solidFill>
                <a:latin typeface="Courier New" panose="02070309020205020404" pitchFamily="49" charset="0"/>
                <a:cs typeface="Courier New" panose="02070309020205020404" pitchFamily="49" charset="0"/>
              </a:rPr>
              <a:t>#      Should be set in the </a:t>
            </a:r>
            <a:r>
              <a:rPr lang="en-US" sz="1600" dirty="0" err="1">
                <a:solidFill>
                  <a:srgbClr val="000000"/>
                </a:solidFill>
                <a:latin typeface="Courier New" panose="02070309020205020404" pitchFamily="49" charset="0"/>
                <a:cs typeface="Courier New" panose="02070309020205020404" pitchFamily="49" charset="0"/>
              </a:rPr>
              <a:t>exeinp</a:t>
            </a:r>
            <a:r>
              <a:rPr lang="en-US" sz="1600" dirty="0">
                <a:solidFill>
                  <a:srgbClr val="000000"/>
                </a:solidFill>
                <a:latin typeface="Courier New" panose="02070309020205020404" pitchFamily="49" charset="0"/>
                <a:cs typeface="Courier New" panose="02070309020205020404" pitchFamily="49" charset="0"/>
              </a:rPr>
              <a:t> file where MET_PATH is defined</a:t>
            </a:r>
          </a:p>
          <a:p>
            <a:r>
              <a:rPr lang="en-US" sz="1600" dirty="0">
                <a:solidFill>
                  <a:srgbClr val="000000"/>
                </a:solidFill>
                <a:latin typeface="Courier New" panose="02070309020205020404" pitchFamily="49" charset="0"/>
                <a:cs typeface="Courier New" panose="02070309020205020404" pitchFamily="49" charset="0"/>
              </a:rPr>
              <a:t>#      3600 = default</a:t>
            </a:r>
          </a:p>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FORCE_DTSTEP                   : 3600</a:t>
            </a:r>
          </a:p>
          <a:p>
            <a:endParaRPr lang="en-US"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 Choice of Land Surface Model:</a:t>
            </a:r>
          </a:p>
          <a:p>
            <a:r>
              <a:rPr lang="en-US" sz="1600" dirty="0">
                <a:solidFill>
                  <a:srgbClr val="000000"/>
                </a:solidFill>
                <a:latin typeface="Courier New" panose="02070309020205020404" pitchFamily="49" charset="0"/>
                <a:cs typeface="Courier New" panose="02070309020205020404" pitchFamily="49" charset="0"/>
              </a:rPr>
              <a:t>#    1 : Catchment Model   (Default)</a:t>
            </a:r>
          </a:p>
          <a:p>
            <a:r>
              <a:rPr lang="en-US" sz="1600" dirty="0">
                <a:solidFill>
                  <a:srgbClr val="000000"/>
                </a:solidFill>
                <a:latin typeface="Courier New" panose="02070309020205020404" pitchFamily="49" charset="0"/>
                <a:cs typeface="Courier New" panose="02070309020205020404" pitchFamily="49" charset="0"/>
              </a:rPr>
              <a:t>#    2 : </a:t>
            </a:r>
            <a:r>
              <a:rPr lang="en-US" sz="1600" dirty="0" err="1">
                <a:solidFill>
                  <a:srgbClr val="000000"/>
                </a:solidFill>
                <a:latin typeface="Courier New" panose="02070309020205020404" pitchFamily="49" charset="0"/>
                <a:cs typeface="Courier New" panose="02070309020205020404" pitchFamily="49" charset="0"/>
              </a:rPr>
              <a:t>CatchmentCN</a:t>
            </a:r>
            <a:r>
              <a:rPr lang="en-US" sz="1600" dirty="0">
                <a:solidFill>
                  <a:srgbClr val="000000"/>
                </a:solidFill>
                <a:latin typeface="Courier New" panose="02070309020205020404" pitchFamily="49" charset="0"/>
                <a:cs typeface="Courier New" panose="02070309020205020404" pitchFamily="49" charset="0"/>
              </a:rPr>
              <a:t> Model</a:t>
            </a:r>
          </a:p>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LSM_CHOICE                     : 1</a:t>
            </a:r>
          </a:p>
          <a:p>
            <a:endParaRPr lang="en-US"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 Time step for carbon/nitrogen routines in </a:t>
            </a:r>
            <a:r>
              <a:rPr lang="en-US" sz="1600" dirty="0" err="1">
                <a:solidFill>
                  <a:srgbClr val="000000"/>
                </a:solidFill>
                <a:latin typeface="Courier New" panose="02070309020205020404" pitchFamily="49" charset="0"/>
                <a:cs typeface="Courier New" panose="02070309020205020404" pitchFamily="49" charset="0"/>
              </a:rPr>
              <a:t>CatchmentCN</a:t>
            </a:r>
            <a:r>
              <a:rPr lang="en-US" sz="1600" dirty="0">
                <a:solidFill>
                  <a:srgbClr val="000000"/>
                </a:solidFill>
                <a:latin typeface="Courier New" panose="02070309020205020404" pitchFamily="49" charset="0"/>
                <a:cs typeface="Courier New" panose="02070309020205020404" pitchFamily="49" charset="0"/>
              </a:rPr>
              <a:t> model (default 5400):</a:t>
            </a:r>
          </a:p>
          <a:p>
            <a:r>
              <a:rPr lang="en-US" sz="1600" dirty="0">
                <a:solidFill>
                  <a:srgbClr val="000000"/>
                </a:solidFill>
                <a:latin typeface="Courier New" panose="02070309020205020404" pitchFamily="49" charset="0"/>
                <a:cs typeface="Courier New" panose="02070309020205020404" pitchFamily="49" charset="0"/>
              </a:rPr>
              <a:t>#      (Time step for water/energy routines is controlled by HEARTBEAT_DT in </a:t>
            </a:r>
            <a:r>
              <a:rPr lang="en-US" sz="1600" dirty="0" err="1">
                <a:solidFill>
                  <a:srgbClr val="000000"/>
                </a:solidFill>
                <a:latin typeface="Courier New" panose="02070309020205020404" pitchFamily="49" charset="0"/>
                <a:cs typeface="Courier New" panose="02070309020205020404" pitchFamily="49" charset="0"/>
              </a:rPr>
              <a:t>CAP.rc</a:t>
            </a:r>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DTCN                         : 5400</a:t>
            </a:r>
            <a:endParaRPr lang="en-US" sz="160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007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308721" y="481972"/>
            <a:ext cx="11574556"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endParaRPr lang="en-US" altLang="en-US" sz="1550" dirty="0">
              <a:latin typeface="Courier New" panose="02070309020205020404" pitchFamily="49" charset="0"/>
              <a:cs typeface="Courier New" panose="02070309020205020404" pitchFamily="49" charset="0"/>
            </a:endParaRP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 Domain definition: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The domain is determined by specifying a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 rectangle in conjunction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with blacklist and whitelist files.  The files contain the IDs of tiles to</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be excluded and included in the domain.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Included are all tiles within the rectangle or the whitelist but not in the blacklist.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Default is GLOBAL domain.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Specify extremities of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 rectangle:</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Max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 range: </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=-180:180,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=-90:90.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If only whitelist should be used, specify dummy </a:t>
            </a:r>
            <a:r>
              <a:rPr lang="en-US" altLang="en-US" sz="1550" dirty="0" err="1">
                <a:latin typeface="Courier New" panose="02070309020205020404" pitchFamily="49" charset="0"/>
                <a:cs typeface="Courier New" panose="02070309020205020404" pitchFamily="49" charset="0"/>
              </a:rPr>
              <a:t>valuessuch</a:t>
            </a:r>
            <a:r>
              <a:rPr lang="en-US" altLang="en-US" sz="1550" dirty="0">
                <a:latin typeface="Courier New" panose="02070309020205020404" pitchFamily="49" charset="0"/>
                <a:cs typeface="Courier New" panose="02070309020205020404" pitchFamily="49" charset="0"/>
              </a:rPr>
              <a:t> that: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MINLON &gt; MAXLON and MINLAT &gt; MAXLAT.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MINLON                         : -180.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MAXLON                         :  180.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MINLAT                         :  -90.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MAXLAT                         :   90.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Specify path and filenames for blacklist and whitelist files:</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(May leave blank.)</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BLACK_FILE                     : '' </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WHITE_FILE                     : '' </a:t>
            </a:r>
          </a:p>
        </p:txBody>
      </p:sp>
      <p:sp>
        <p:nvSpPr>
          <p:cNvPr id="4" name="TextBox 1">
            <a:extLst>
              <a:ext uri="{FF2B5EF4-FFF2-40B4-BE49-F238E27FC236}">
                <a16:creationId xmlns:a16="http://schemas.microsoft.com/office/drawing/2014/main" xmlns="" id="{0A2C1B91-AD52-3446-BE33-E91F8B83086D}"/>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363009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806475"/>
            <a:ext cx="11620500"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Surface layer turbulence scheme: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Louis                  (MERRA, Fortuna-DAS, SMAP NRv4/4.1/5/7.2)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a:t>
            </a:r>
            <a:r>
              <a:rPr lang="en-US" altLang="en-US" sz="1600" dirty="0" err="1">
                <a:latin typeface="Courier New" panose="02070309020205020404" pitchFamily="49" charset="0"/>
                <a:cs typeface="Courier New" panose="02070309020205020404" pitchFamily="49" charset="0"/>
              </a:rPr>
              <a:t>Helfand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Monin-Obukhov</a:t>
            </a:r>
            <a:r>
              <a:rPr lang="en-US" altLang="en-US" sz="1600" dirty="0">
                <a:latin typeface="Courier New" panose="02070309020205020404" pitchFamily="49" charset="0"/>
                <a:cs typeface="Courier New" panose="02070309020205020404" pitchFamily="49" charset="0"/>
              </a:rPr>
              <a:t>  (Fortuna-AR5, </a:t>
            </a:r>
            <a:r>
              <a:rPr lang="en-US" altLang="en-US" sz="1600" dirty="0" err="1">
                <a:latin typeface="Courier New" panose="02070309020205020404" pitchFamily="49" charset="0"/>
                <a:cs typeface="Courier New" panose="02070309020205020404" pitchFamily="49" charset="0"/>
              </a:rPr>
              <a:t>Ganymed</a:t>
            </a:r>
            <a:r>
              <a:rPr lang="en-US" altLang="en-US" sz="1600" dirty="0">
                <a:latin typeface="Courier New" panose="02070309020205020404" pitchFamily="49" charset="0"/>
                <a:cs typeface="Courier New" panose="02070309020205020404" pitchFamily="49" charset="0"/>
              </a:rPr>
              <a:t>, Heracles, Icarus-3_2, MERRA-2)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CHOOSEMOSFC                    : 0</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Formulation for turbulent roughness length (Z0):</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Fortuna,      SMAP NRv3</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Ganymed-4_1,  SMAP NRv4/NRv4.1</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2 : Heracles-4_3, Icarus (AGCM default)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3 :               SMAP NRv5/NRv7.2</a:t>
            </a:r>
          </a:p>
          <a:p>
            <a:pPr eaLnBrk="1" hangingPunct="1">
              <a:lnSpc>
                <a:spcPct val="100000"/>
              </a:lnSpc>
              <a:spcBef>
                <a:spcPct val="0"/>
              </a:spcBef>
              <a:buNone/>
            </a:pPr>
            <a:r>
              <a:rPr lang="en-US" altLang="en-US" sz="1600" dirty="0" smtClean="0">
                <a:latin typeface="Courier New" panose="02070309020205020404" pitchFamily="49" charset="0"/>
                <a:cs typeface="Courier New" panose="02070309020205020404" pitchFamily="49" charset="0"/>
              </a:rPr>
              <a:t>#    4 : f525_land</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Z0_FORMULATION                 : </a:t>
            </a:r>
            <a:r>
              <a:rPr lang="en-US" altLang="en-US" sz="1600" dirty="0" smtClean="0">
                <a:latin typeface="Courier New" panose="02070309020205020404" pitchFamily="49" charset="0"/>
                <a:cs typeface="Courier New" panose="02070309020205020404" pitchFamily="49" charset="0"/>
              </a:rPr>
              <a:t>4</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ASCAT-derived roughness length:</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Default - do not use ASCAT information.</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Replace model roughness length with ASCAT Z0 where climatological NDVI&lt;0.2.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USE_ASCATZ0                    : 0</a:t>
            </a:r>
          </a:p>
        </p:txBody>
      </p:sp>
      <p:sp>
        <p:nvSpPr>
          <p:cNvPr id="4" name="TextBox 1">
            <a:extLst>
              <a:ext uri="{FF2B5EF4-FFF2-40B4-BE49-F238E27FC236}">
                <a16:creationId xmlns:a16="http://schemas.microsoft.com/office/drawing/2014/main" xmlns="" id="{BC67E993-F431-2349-9828-19CB4C4AC14C}"/>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2710505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51012" y="591672"/>
            <a:ext cx="1165523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Aerosol deposition on snow (available only with MERRA-2 </a:t>
            </a:r>
            <a:r>
              <a:rPr lang="en-US" altLang="en-US" sz="1600" dirty="0" err="1">
                <a:latin typeface="Courier New" panose="02070309020205020404" pitchFamily="49" charset="0"/>
                <a:cs typeface="Courier New" panose="02070309020205020404" pitchFamily="49" charset="0"/>
              </a:rPr>
              <a:t>forcings</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DEFAULT, ALL GOCART Aerosol are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use all GOCART aerosol data </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2 : GOCART DUST is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3 : GOCART Black Carbon is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4 : GOCART Organic Carbon is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AEROSOL_DEPOSITION             : 0</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Number of constituents for GOSWIM (the </a:t>
            </a:r>
            <a:r>
              <a:rPr lang="en-US" altLang="en-US" sz="1600" dirty="0" err="1">
                <a:latin typeface="Courier New" panose="02070309020205020404" pitchFamily="49" charset="0"/>
                <a:cs typeface="Courier New" panose="02070309020205020404" pitchFamily="49" charset="0"/>
              </a:rPr>
              <a:t>GOddard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SnoW</a:t>
            </a:r>
            <a:r>
              <a:rPr lang="en-US" altLang="en-US" sz="1600" dirty="0">
                <a:latin typeface="Courier New" panose="02070309020205020404" pitchFamily="49" charset="0"/>
                <a:cs typeface="Courier New" panose="02070309020205020404" pitchFamily="49" charset="0"/>
              </a:rPr>
              <a:t> Impurity Module)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Default, GOSWIM snow albedo scheme is turned OFF for land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9 : GOSWIM snow albedo scheme is turned ON for land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N_CONST_LAND4SNWALB            : 0</a:t>
            </a:r>
          </a:p>
        </p:txBody>
      </p:sp>
      <p:sp>
        <p:nvSpPr>
          <p:cNvPr id="4" name="TextBox 1">
            <a:extLst>
              <a:ext uri="{FF2B5EF4-FFF2-40B4-BE49-F238E27FC236}">
                <a16:creationId xmlns:a16="http://schemas.microsoft.com/office/drawing/2014/main" xmlns="" id="{BC67E993-F431-2349-9828-19CB4C4AC14C}"/>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3712755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797510"/>
            <a:ext cx="116205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Perturbations (If </a:t>
            </a:r>
            <a:r>
              <a:rPr lang="en-US" altLang="en-US" sz="1600" dirty="0" err="1">
                <a:latin typeface="Courier New" panose="02070309020205020404" pitchFamily="49" charset="0"/>
                <a:cs typeface="Courier New" panose="02070309020205020404" pitchFamily="49" charset="0"/>
              </a:rPr>
              <a:t>num_ensemble</a:t>
            </a:r>
            <a:r>
              <a:rPr lang="en-US" altLang="en-US" sz="1600" dirty="0">
                <a:latin typeface="Courier New" panose="02070309020205020404" pitchFamily="49" charset="0"/>
                <a:cs typeface="Courier New" panose="02070309020205020404" pitchFamily="49" charset="0"/>
              </a:rPr>
              <a:t> &gt; 1, PERTURBATIONS will automatically be set to 1):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0 : No </a:t>
            </a:r>
            <a:r>
              <a:rPr lang="en-US" altLang="en-US" sz="1600" dirty="0" err="1">
                <a:latin typeface="Courier New" panose="02070309020205020404" pitchFamily="49" charset="0"/>
                <a:cs typeface="Courier New" panose="02070309020205020404" pitchFamily="49" charset="0"/>
              </a:rPr>
              <a:t>perturbactions</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1 : With perturbations.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PERTURBATIONS                  : 0</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Path to special </a:t>
            </a:r>
            <a:r>
              <a:rPr lang="en-US" altLang="en-US" sz="1600" dirty="0" err="1">
                <a:latin typeface="Courier New" panose="02070309020205020404" pitchFamily="49" charset="0"/>
                <a:cs typeface="Courier New" panose="02070309020205020404" pitchFamily="49" charset="0"/>
              </a:rPr>
              <a:t>namelist</a:t>
            </a:r>
            <a:r>
              <a:rPr lang="en-US" altLang="en-US" sz="1600" dirty="0">
                <a:latin typeface="Courier New" panose="02070309020205020404" pitchFamily="49" charset="0"/>
                <a:cs typeface="Courier New" panose="02070309020205020404" pitchFamily="49" charset="0"/>
              </a:rPr>
              <a:t> input files: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This only applies for ensemble simulations. The variable values in special name list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overwrite the DEFAULT values . There may be three files: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LDASsa_SPECIAL_inputs_ensupd.nml</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LDASsa_SPECIAL_inputs_ensprop.nml</a:t>
            </a:r>
            <a:r>
              <a:rPr lang="en-US" altLang="en-US" sz="1600" dirty="0">
                <a:latin typeface="Courier New" panose="02070309020205020404" pitchFamily="49" charset="0"/>
                <a:cs typeface="Courier New" panose="02070309020205020404" pitchFamily="49" charset="0"/>
              </a:rPr>
              <a:t>, and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LDASsa_SPECIAL_inputs_catbias.nml</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NML_INPUT_PATH                 : ''</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Write log file (YES/NO)?</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err="1">
                <a:latin typeface="Courier New" panose="02070309020205020404" pitchFamily="49" charset="0"/>
                <a:cs typeface="Courier New" panose="02070309020205020404" pitchFamily="49" charset="0"/>
              </a:rPr>
              <a:t>LDAS_logit</a:t>
            </a:r>
            <a:r>
              <a:rPr lang="en-US" altLang="en-US" sz="1600" dirty="0">
                <a:latin typeface="Courier New" panose="02070309020205020404" pitchFamily="49" charset="0"/>
                <a:cs typeface="Courier New" panose="02070309020205020404" pitchFamily="49" charset="0"/>
              </a:rPr>
              <a:t>                     : YES</a:t>
            </a:r>
          </a:p>
        </p:txBody>
      </p:sp>
      <p:sp>
        <p:nvSpPr>
          <p:cNvPr id="4" name="TextBox 1">
            <a:extLst>
              <a:ext uri="{FF2B5EF4-FFF2-40B4-BE49-F238E27FC236}">
                <a16:creationId xmlns:a16="http://schemas.microsoft.com/office/drawing/2014/main" xmlns="" id="{BC67E993-F431-2349-9828-19CB4C4AC14C}"/>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934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797510"/>
            <a:ext cx="116205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Job segment length:</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Specify period between output of restart files.  (</a:t>
            </a:r>
            <a:r>
              <a:rPr lang="en-US" altLang="en-US" sz="1600" dirty="0" err="1">
                <a:latin typeface="Courier New" panose="02070309020205020404" pitchFamily="49" charset="0"/>
                <a:cs typeface="Courier New" panose="02070309020205020404" pitchFamily="49" charset="0"/>
              </a:rPr>
              <a:t>GEOSldas.x</a:t>
            </a:r>
            <a:r>
              <a:rPr lang="en-US" altLang="en-US" sz="1600" dirty="0">
                <a:latin typeface="Courier New" panose="02070309020205020404" pitchFamily="49" charset="0"/>
                <a:cs typeface="Courier New" panose="02070309020205020404" pitchFamily="49" charset="0"/>
              </a:rPr>
              <a:t> shuts down and restarts.)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Default is the entire simulation period (END_DATE minus BEG_DATE).</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Format:            </a:t>
            </a:r>
            <a:r>
              <a:rPr lang="en-US" altLang="en-US" sz="1600" dirty="0" err="1">
                <a:latin typeface="Courier New" panose="02070309020205020404" pitchFamily="49" charset="0"/>
                <a:cs typeface="Courier New" panose="02070309020205020404" pitchFamily="49" charset="0"/>
              </a:rPr>
              <a:t>yyyymmdd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hhmmss</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JOB_SGMT                       : 00000100 000000</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Number of segments: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One </a:t>
            </a:r>
            <a:r>
              <a:rPr lang="en-US" altLang="en-US" sz="1600" dirty="0" err="1">
                <a:latin typeface="Courier New" panose="02070309020205020404" pitchFamily="49" charset="0"/>
                <a:cs typeface="Courier New" panose="02070309020205020404" pitchFamily="49" charset="0"/>
              </a:rPr>
              <a:t>lenkf.j</a:t>
            </a:r>
            <a:r>
              <a:rPr lang="en-US" altLang="en-US" sz="1600" dirty="0">
                <a:latin typeface="Courier New" panose="02070309020205020404" pitchFamily="49" charset="0"/>
                <a:cs typeface="Courier New" panose="02070309020205020404" pitchFamily="49" charset="0"/>
              </a:rPr>
              <a:t> job simulates NUM_SGMT*JOB_SGMT time, then re-submits itself,</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so (NUM_SGMT*JOB_SGMT) should be done within the 12 hour CPU time limit (at NCCS).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Low values for NUM_SGMT are recommended for run-time and storage efficiency.</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Default is 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NUM_SGMT                       : 1</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p:txBody>
      </p:sp>
      <p:sp>
        <p:nvSpPr>
          <p:cNvPr id="4" name="TextBox 1">
            <a:extLst>
              <a:ext uri="{FF2B5EF4-FFF2-40B4-BE49-F238E27FC236}">
                <a16:creationId xmlns:a16="http://schemas.microsoft.com/office/drawing/2014/main" xmlns="" id="{66EA72C2-1A7B-3241-9DCF-B26B9EA656CE}"/>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1136048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797510"/>
            <a:ext cx="11620500" cy="5583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User defined Path and filename of output (HISTORY) specification file:</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If it is empty, </a:t>
            </a:r>
            <a:r>
              <a:rPr lang="en-US" altLang="en-US" sz="1600" dirty="0" err="1">
                <a:latin typeface="Courier New" panose="02070309020205020404" pitchFamily="49" charset="0"/>
                <a:cs typeface="Courier New" panose="02070309020205020404" pitchFamily="49" charset="0"/>
              </a:rPr>
              <a:t>ldas_setup</a:t>
            </a:r>
            <a:r>
              <a:rPr lang="en-US" altLang="en-US" sz="1600" dirty="0">
                <a:latin typeface="Courier New" panose="02070309020205020404" pitchFamily="49" charset="0"/>
                <a:cs typeface="Courier New" panose="02070309020205020404" pitchFamily="49" charset="0"/>
              </a:rPr>
              <a:t> will generate default </a:t>
            </a:r>
            <a:r>
              <a:rPr lang="en-US" altLang="en-US" sz="1600" dirty="0" err="1">
                <a:latin typeface="Courier New" panose="02070309020205020404" pitchFamily="49" charset="0"/>
                <a:cs typeface="Courier New" panose="02070309020205020404" pitchFamily="49" charset="0"/>
              </a:rPr>
              <a:t>HISTORY.rc</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HISTRC_FILE                    : ''</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a:spcBef>
                <a:spcPts val="0"/>
              </a:spcBef>
              <a:spcAft>
                <a:spcPts val="0"/>
              </a:spcAft>
              <a:buNone/>
            </a:pPr>
            <a:r>
              <a:rPr lang="en-US" sz="1600" dirty="0">
                <a:latin typeface="Courier New" panose="02070309020205020404" pitchFamily="49" charset="0"/>
                <a:cs typeface="Courier New" panose="02070309020205020404" pitchFamily="49" charset="0"/>
              </a:rPr>
              <a:t># ---- Write monthly output?</a:t>
            </a:r>
          </a:p>
          <a:p>
            <a:pPr>
              <a:spcBef>
                <a:spcPts val="0"/>
              </a:spcBef>
              <a:spcAft>
                <a:spcPts val="0"/>
              </a:spcAft>
              <a:buNone/>
            </a:pPr>
            <a:r>
              <a:rPr lang="en-US" sz="1600" dirty="0">
                <a:latin typeface="Courier New" panose="02070309020205020404" pitchFamily="49" charset="0"/>
                <a:cs typeface="Courier New" panose="02070309020205020404" pitchFamily="49" charset="0"/>
              </a:rPr>
              <a:t>#      Monthly files can be created from daily files ONLY IF experiment period starts</a:t>
            </a:r>
          </a:p>
          <a:p>
            <a:pPr>
              <a:spcBef>
                <a:spcPts val="0"/>
              </a:spcBef>
              <a:spcAft>
                <a:spcPts val="0"/>
              </a:spcAft>
              <a:buNone/>
            </a:pPr>
            <a:r>
              <a:rPr lang="en-US" sz="1600" dirty="0">
                <a:latin typeface="Courier New" panose="02070309020205020404" pitchFamily="49" charset="0"/>
                <a:cs typeface="Courier New" panose="02070309020205020404" pitchFamily="49" charset="0"/>
              </a:rPr>
              <a:t>#       and ends at 0z on the first of a month.</a:t>
            </a:r>
          </a:p>
          <a:p>
            <a:pPr>
              <a:spcBef>
                <a:spcPts val="0"/>
              </a:spcBef>
              <a:spcAft>
                <a:spcPts val="0"/>
              </a:spcAft>
              <a:buNone/>
            </a:pPr>
            <a:r>
              <a:rPr lang="en-US" sz="1600" dirty="0">
                <a:latin typeface="Courier New" panose="02070309020205020404" pitchFamily="49" charset="0"/>
                <a:cs typeface="Courier New" panose="02070309020205020404" pitchFamily="49" charset="0"/>
              </a:rPr>
              <a:t>#    0 : Output bundled into daily files per HISTORY specifications (default).</a:t>
            </a:r>
          </a:p>
          <a:p>
            <a:pPr>
              <a:spcBef>
                <a:spcPts val="0"/>
              </a:spcBef>
              <a:spcAft>
                <a:spcPts val="0"/>
              </a:spcAft>
              <a:buNone/>
            </a:pPr>
            <a:r>
              <a:rPr lang="en-US" sz="1600" dirty="0">
                <a:latin typeface="Courier New" panose="02070309020205020404" pitchFamily="49" charset="0"/>
                <a:cs typeface="Courier New" panose="02070309020205020404" pitchFamily="49" charset="0"/>
              </a:rPr>
              <a:t>#    1 : Monthly files will be created. Daily files will *not* be deleted.</a:t>
            </a:r>
          </a:p>
          <a:p>
            <a:pPr>
              <a:spcBef>
                <a:spcPts val="0"/>
              </a:spcBef>
              <a:spcAft>
                <a:spcPts val="0"/>
              </a:spcAft>
              <a:buNone/>
            </a:pPr>
            <a:r>
              <a:rPr lang="en-US" sz="1600" dirty="0">
                <a:latin typeface="Courier New" panose="02070309020205020404" pitchFamily="49" charset="0"/>
                <a:cs typeface="Courier New" panose="02070309020205020404" pitchFamily="49" charset="0"/>
              </a:rPr>
              <a:t>#    2 : Monthly files will be created and daily files will be deleted automatically.</a:t>
            </a:r>
          </a:p>
          <a:p>
            <a:pPr>
              <a:spcBef>
                <a:spcPts val="0"/>
              </a:spcBef>
              <a:spcAft>
                <a:spcPts val="0"/>
              </a:spcAft>
              <a:buNone/>
            </a:pPr>
            <a:r>
              <a:rPr lang="en-US" sz="1600" dirty="0">
                <a:latin typeface="Courier New" panose="02070309020205020404" pitchFamily="49" charset="0"/>
                <a:cs typeface="Courier New" panose="02070309020205020404" pitchFamily="49" charset="0"/>
              </a:rPr>
              <a:t>#</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ts val="0"/>
              </a:spcBef>
              <a:spcAft>
                <a:spcPts val="0"/>
              </a:spcAft>
              <a:buFontTx/>
              <a:buNone/>
            </a:pPr>
            <a:r>
              <a:rPr lang="en-US" altLang="en-US" sz="1600" dirty="0">
                <a:latin typeface="Courier New" panose="02070309020205020404" pitchFamily="49" charset="0"/>
                <a:cs typeface="Courier New" panose="02070309020205020404" pitchFamily="49" charset="0"/>
              </a:rPr>
              <a:t># MONTHLY_OUTPUT                   : 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Specify how to interpolate the forcing (Default is 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1 :  bilinear interpolation</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0 :  nearest neighbor</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MET_HINTERP                    : 1</a:t>
            </a:r>
          </a:p>
        </p:txBody>
      </p:sp>
      <p:sp>
        <p:nvSpPr>
          <p:cNvPr id="4" name="TextBox 1">
            <a:extLst>
              <a:ext uri="{FF2B5EF4-FFF2-40B4-BE49-F238E27FC236}">
                <a16:creationId xmlns:a16="http://schemas.microsoft.com/office/drawing/2014/main" xmlns="" id="{EA6833A0-6FF5-4144-B32D-E90F9C12D26E}"/>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305123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49" y="797510"/>
            <a:ext cx="11819659"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spcAft>
                <a:spcPts val="0"/>
              </a:spcAft>
              <a:buFontTx/>
              <a:buNone/>
            </a:pPr>
            <a:endParaRPr lang="en-US" altLang="en-US" sz="1600" b="1"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 Specify if running model or assimilation: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NO  : model only (DEFAULT; with --</a:t>
            </a:r>
            <a:r>
              <a:rPr lang="en-US" sz="1600" dirty="0" err="1">
                <a:latin typeface="Courier New" panose="02070309020205020404" pitchFamily="49" charset="0"/>
                <a:cs typeface="Courier New" panose="02070309020205020404" pitchFamily="49" charset="0"/>
              </a:rPr>
              <a:t>runmodel</a:t>
            </a:r>
            <a:r>
              <a:rPr lang="en-US" sz="1600" dirty="0">
                <a:latin typeface="Courier New" panose="02070309020205020404" pitchFamily="49" charset="0"/>
                <a:cs typeface="Courier New" panose="02070309020205020404" pitchFamily="49" charset="0"/>
              </a:rPr>
              <a:t> option)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YES : assimilation (without --</a:t>
            </a:r>
            <a:r>
              <a:rPr lang="en-US" sz="1600" dirty="0" err="1">
                <a:latin typeface="Courier New" panose="02070309020205020404" pitchFamily="49" charset="0"/>
                <a:cs typeface="Courier New" panose="02070309020205020404" pitchFamily="49" charset="0"/>
              </a:rPr>
              <a:t>runmodel</a:t>
            </a:r>
            <a:r>
              <a:rPr lang="en-US" sz="1600" dirty="0">
                <a:latin typeface="Courier New" panose="02070309020205020404" pitchFamily="49" charset="0"/>
                <a:cs typeface="Courier New" panose="02070309020205020404" pitchFamily="49" charset="0"/>
              </a:rPr>
              <a:t> option)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LAND_ASSIM                     : NO</a:t>
            </a:r>
          </a:p>
          <a:p>
            <a:pPr>
              <a:lnSpc>
                <a:spcPct val="10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 Choose land model version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Icarus  : Current DEFAULT for the Icarus AGCM (Scientifically close to MERRA-2)</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V24_C05 : DEFAULT for GEOSldas_m4-17_0</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NRv7.2  : Current DEFAULT beginning with GEOSldas_m4-17_6</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LAND_PARAMS                    : NRv7.2</a:t>
            </a:r>
          </a:p>
          <a:p>
            <a:pPr>
              <a:lnSpc>
                <a:spcPct val="10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 File name for </a:t>
            </a:r>
            <a:r>
              <a:rPr lang="en-US" sz="1600" dirty="0" err="1">
                <a:latin typeface="Courier New" panose="02070309020205020404" pitchFamily="49" charset="0"/>
                <a:cs typeface="Courier New" panose="02070309020205020404" pitchFamily="49" charset="0"/>
              </a:rPr>
              <a:t>mwRTM</a:t>
            </a:r>
            <a:r>
              <a:rPr lang="en-US" sz="1600" dirty="0">
                <a:latin typeface="Courier New" panose="02070309020205020404" pitchFamily="49" charset="0"/>
                <a:cs typeface="Courier New" panose="02070309020205020404" pitchFamily="49" charset="0"/>
              </a:rPr>
              <a:t> parameter file (nc4 format) used in assimilation runs.</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This file can be converted from binary with the program mwrtm_bin2nc4.x. </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If empty or commented out, </a:t>
            </a:r>
            <a:r>
              <a:rPr lang="en-US" sz="1600" dirty="0" err="1">
                <a:latin typeface="Courier New" panose="02070309020205020404" pitchFamily="49" charset="0"/>
                <a:cs typeface="Courier New" panose="02070309020205020404" pitchFamily="49" charset="0"/>
              </a:rPr>
              <a:t>GEOSldas</a:t>
            </a:r>
            <a:r>
              <a:rPr lang="en-US" sz="1600" dirty="0">
                <a:latin typeface="Courier New" panose="02070309020205020404" pitchFamily="49" charset="0"/>
                <a:cs typeface="Courier New" panose="02070309020205020404" pitchFamily="49" charset="0"/>
              </a:rPr>
              <a:t> will search the restart directory.</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MWRTM_FILE                     : ''</a:t>
            </a:r>
          </a:p>
        </p:txBody>
      </p:sp>
      <p:sp>
        <p:nvSpPr>
          <p:cNvPr id="6" name="TextBox 1">
            <a:extLst>
              <a:ext uri="{FF2B5EF4-FFF2-40B4-BE49-F238E27FC236}">
                <a16:creationId xmlns:a16="http://schemas.microsoft.com/office/drawing/2014/main" xmlns="" id="{7FC34D51-735D-584B-862E-1A081F2B9EF9}"/>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
        <p:nvSpPr>
          <p:cNvPr id="4" name="CustomShape 3">
            <a:extLst>
              <a:ext uri="{FF2B5EF4-FFF2-40B4-BE49-F238E27FC236}">
                <a16:creationId xmlns:a16="http://schemas.microsoft.com/office/drawing/2014/main" xmlns="" id="{35383346-C420-A848-8F58-377AA545A618}"/>
              </a:ext>
            </a:extLst>
          </p:cNvPr>
          <p:cNvSpPr/>
          <p:nvPr/>
        </p:nvSpPr>
        <p:spPr>
          <a:xfrm>
            <a:off x="7260114" y="2104223"/>
            <a:ext cx="4524261" cy="1321985"/>
          </a:xfrm>
          <a:prstGeom prst="rect">
            <a:avLst/>
          </a:prstGeom>
          <a:noFill/>
          <a:ln w="38100">
            <a:solidFill>
              <a:schemeClr val="accent1"/>
            </a:solidFill>
            <a:miter/>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1" strike="noStrike" spc="-1" dirty="0">
                <a:solidFill>
                  <a:srgbClr val="000000"/>
                </a:solidFill>
                <a:uFill>
                  <a:solidFill>
                    <a:srgbClr val="FFFFFF"/>
                  </a:solidFill>
                </a:uFill>
              </a:rPr>
              <a:t>NOTE</a:t>
            </a:r>
            <a:r>
              <a:rPr lang="en-US" sz="2000" b="0" strike="noStrike" spc="-1" dirty="0">
                <a:solidFill>
                  <a:srgbClr val="000000"/>
                </a:solidFill>
                <a:uFill>
                  <a:solidFill>
                    <a:srgbClr val="FFFFFF"/>
                  </a:solidFill>
                </a:uFill>
              </a:rPr>
              <a:t>: </a:t>
            </a:r>
            <a:endParaRPr lang="en-US" sz="2000" spc="-1" dirty="0">
              <a:solidFill>
                <a:srgbClr val="000000"/>
              </a:solidFill>
              <a:uFill>
                <a:solidFill>
                  <a:srgbClr val="FFFFFF"/>
                </a:solidFill>
              </a:uFill>
            </a:endParaRPr>
          </a:p>
          <a:p>
            <a:pPr>
              <a:lnSpc>
                <a:spcPct val="100000"/>
              </a:lnSpc>
            </a:pPr>
            <a:r>
              <a:rPr lang="en-US" sz="2000" b="0" strike="noStrike" spc="-1" dirty="0">
                <a:solidFill>
                  <a:srgbClr val="000000"/>
                </a:solidFill>
                <a:uFill>
                  <a:solidFill>
                    <a:srgbClr val="FFFFFF"/>
                  </a:solidFill>
                </a:uFill>
              </a:rPr>
              <a:t>Beginning with </a:t>
            </a:r>
            <a:r>
              <a:rPr lang="en-US" sz="2000" b="1" strike="noStrike" spc="-1" dirty="0">
                <a:solidFill>
                  <a:srgbClr val="000000"/>
                </a:solidFill>
                <a:uFill>
                  <a:solidFill>
                    <a:srgbClr val="FFFFFF"/>
                  </a:solidFill>
                </a:uFill>
                <a:latin typeface="Courier New"/>
              </a:rPr>
              <a:t>GEOSldas_m4-17_7</a:t>
            </a:r>
            <a:r>
              <a:rPr lang="en-US" sz="2000" b="0" strike="noStrike" spc="-1" dirty="0">
                <a:solidFill>
                  <a:srgbClr val="000000"/>
                </a:solidFill>
                <a:uFill>
                  <a:solidFill>
                    <a:srgbClr val="FFFFFF"/>
                  </a:solidFill>
                </a:uFill>
                <a:latin typeface="Courier New"/>
              </a:rPr>
              <a:t>, </a:t>
            </a:r>
            <a:r>
              <a:rPr lang="en-US" sz="2000" b="0" strike="noStrike" spc="-1" dirty="0">
                <a:solidFill>
                  <a:srgbClr val="000000"/>
                </a:solidFill>
                <a:uFill>
                  <a:solidFill>
                    <a:srgbClr val="FFFFFF"/>
                  </a:solidFill>
                </a:uFill>
              </a:rPr>
              <a:t>LAND_PARAMS replaces the LAND_UPD compiler flag of earlier tags.</a:t>
            </a:r>
          </a:p>
        </p:txBody>
      </p:sp>
      <p:cxnSp>
        <p:nvCxnSpPr>
          <p:cNvPr id="3" name="Straight Arrow Connector 2">
            <a:extLst>
              <a:ext uri="{FF2B5EF4-FFF2-40B4-BE49-F238E27FC236}">
                <a16:creationId xmlns:a16="http://schemas.microsoft.com/office/drawing/2014/main" xmlns="" id="{B8552650-82DD-4847-85C5-D1578CE3985F}"/>
              </a:ext>
            </a:extLst>
          </p:cNvPr>
          <p:cNvCxnSpPr>
            <a:cxnSpLocks/>
          </p:cNvCxnSpPr>
          <p:nvPr/>
        </p:nvCxnSpPr>
        <p:spPr>
          <a:xfrm flipH="1">
            <a:off x="4605051" y="3426208"/>
            <a:ext cx="2655063"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12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293687" y="762000"/>
            <a:ext cx="110077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dirty="0"/>
              <a:t>Edit the sample input file </a:t>
            </a:r>
            <a:r>
              <a:rPr lang="en-US" altLang="en-US" dirty="0" err="1">
                <a:latin typeface="Courier New" panose="02070309020205020404" pitchFamily="49" charset="0"/>
                <a:cs typeface="Courier New" panose="02070309020205020404" pitchFamily="49" charset="0"/>
              </a:rPr>
              <a:t>YOUR_batinp.txt</a:t>
            </a:r>
            <a:r>
              <a:rPr lang="en-US" altLang="en-US" dirty="0"/>
              <a:t> created by the following command:</a:t>
            </a:r>
          </a:p>
          <a:p>
            <a:pPr marL="0" lvl="1" eaLnBrk="1" hangingPunct="1">
              <a:lnSpc>
                <a:spcPct val="100000"/>
              </a:lnSpc>
              <a:spcBef>
                <a:spcPct val="0"/>
              </a:spcBef>
              <a:buFontTx/>
              <a:buNone/>
            </a:pPr>
            <a:r>
              <a:rPr lang="pt-BR" altLang="en-US" i="1" dirty="0">
                <a:latin typeface="Courier New" panose="02070309020205020404" pitchFamily="49" charset="0"/>
                <a:cs typeface="Courier New" panose="02070309020205020404" pitchFamily="49" charset="0"/>
              </a:rPr>
              <a:t>	./ldas_setup sample –-batinp &gt; </a:t>
            </a:r>
            <a:r>
              <a:rPr lang="pt-BR" altLang="en-US" i="1" dirty="0" err="1">
                <a:latin typeface="Courier New" panose="02070309020205020404" pitchFamily="49" charset="0"/>
                <a:cs typeface="Courier New" panose="02070309020205020404" pitchFamily="49" charset="0"/>
              </a:rPr>
              <a:t>YOUR_batinp.txt</a:t>
            </a:r>
            <a:r>
              <a:rPr lang="pt-BR" altLang="en-US" dirty="0">
                <a:latin typeface="Courier New" panose="02070309020205020404" pitchFamily="49" charset="0"/>
                <a:cs typeface="Courier New" panose="02070309020205020404" pitchFamily="49" charset="0"/>
              </a:rPr>
              <a:t>)</a:t>
            </a:r>
            <a:endParaRPr lang="en-US" altLang="en-US" dirty="0"/>
          </a:p>
        </p:txBody>
      </p:sp>
      <p:sp>
        <p:nvSpPr>
          <p:cNvPr id="18435" name="TextBox 6"/>
          <p:cNvSpPr txBox="1">
            <a:spLocks noChangeArrowheads="1"/>
          </p:cNvSpPr>
          <p:nvPr/>
        </p:nvSpPr>
        <p:spPr bwMode="auto">
          <a:xfrm>
            <a:off x="293687" y="1891075"/>
            <a:ext cx="1160145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solidFill>
                  <a:srgbClr val="FF0000"/>
                </a:solidFill>
                <a:latin typeface="Courier New" panose="02070309020205020404" pitchFamily="49" charset="0"/>
                <a:cs typeface="Courier New" panose="02070309020205020404" pitchFamily="49" charset="0"/>
              </a:rPr>
              <a:t>REQUIRED inputs</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NOTE:</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(1) </a:t>
            </a:r>
            <a:r>
              <a:rPr lang="en-US" altLang="en-US" sz="1400" dirty="0" err="1">
                <a:latin typeface="Courier New" panose="02070309020205020404" pitchFamily="49" charset="0"/>
                <a:cs typeface="Courier New" panose="02070309020205020404" pitchFamily="49" charset="0"/>
              </a:rPr>
              <a:t>rm_name</a:t>
            </a:r>
            <a:r>
              <a:rPr lang="en-US" altLang="en-US" sz="1400" dirty="0">
                <a:latin typeface="Courier New" panose="02070309020205020404" pitchFamily="49" charset="0"/>
                <a:cs typeface="Courier New" panose="02070309020205020404" pitchFamily="49" charset="0"/>
              </a:rPr>
              <a:t> (resource manager name) is SLURM (PBS is no longer used)</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(2) </a:t>
            </a:r>
            <a:r>
              <a:rPr lang="en-US" altLang="en-US" sz="1400" dirty="0" err="1">
                <a:latin typeface="Courier New" panose="02070309020205020404" pitchFamily="49" charset="0"/>
                <a:cs typeface="Courier New" panose="02070309020205020404" pitchFamily="49" charset="0"/>
              </a:rPr>
              <a:t>walltime</a:t>
            </a:r>
            <a:r>
              <a:rPr lang="en-US" altLang="en-US" sz="1400" dirty="0">
                <a:latin typeface="Courier New" panose="02070309020205020404" pitchFamily="49" charset="0"/>
                <a:cs typeface="Courier New" panose="02070309020205020404" pitchFamily="49" charset="0"/>
              </a:rPr>
              <a:t> is in the format </a:t>
            </a:r>
            <a:r>
              <a:rPr lang="en-US" altLang="en-US" sz="1400" dirty="0" err="1">
                <a:latin typeface="Courier New" panose="02070309020205020404" pitchFamily="49" charset="0"/>
                <a:cs typeface="Courier New" panose="02070309020205020404" pitchFamily="49" charset="0"/>
              </a:rPr>
              <a:t>hh:mm:ss</a:t>
            </a:r>
            <a:endParaRPr lang="en-US" altLang="en-US" sz="14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err="1">
                <a:latin typeface="Courier New" panose="02070309020205020404" pitchFamily="49" charset="0"/>
                <a:cs typeface="Courier New" panose="02070309020205020404" pitchFamily="49" charset="0"/>
              </a:rPr>
              <a:t>rm_name</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account                 :</a:t>
            </a:r>
          </a:p>
          <a:p>
            <a:pPr eaLnBrk="1" hangingPunct="1">
              <a:lnSpc>
                <a:spcPct val="100000"/>
              </a:lnSpc>
              <a:spcBef>
                <a:spcPct val="0"/>
              </a:spcBef>
              <a:buFontTx/>
              <a:buNone/>
            </a:pPr>
            <a:r>
              <a:rPr lang="en-US" altLang="en-US" sz="1400" dirty="0" err="1">
                <a:latin typeface="Courier New" panose="02070309020205020404" pitchFamily="49" charset="0"/>
                <a:cs typeface="Courier New" panose="02070309020205020404" pitchFamily="49" charset="0"/>
              </a:rPr>
              <a:t>walltime</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400" dirty="0" err="1">
                <a:latin typeface="Courier New" panose="02070309020205020404" pitchFamily="49" charset="0"/>
                <a:cs typeface="Courier New" panose="02070309020205020404" pitchFamily="49" charset="0"/>
              </a:rPr>
              <a:t>ntasks</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solidFill>
                  <a:srgbClr val="FF0000"/>
                </a:solidFill>
                <a:latin typeface="Courier New" panose="02070309020205020404" pitchFamily="49" charset="0"/>
                <a:cs typeface="Courier New" panose="02070309020205020404" pitchFamily="49" charset="0"/>
              </a:rPr>
              <a:t>OPTIONAL inputs</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NOTE:</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(1) Default </a:t>
            </a:r>
            <a:r>
              <a:rPr lang="en-US" altLang="en-US" sz="1400" dirty="0" err="1">
                <a:latin typeface="Courier New" panose="02070309020205020404" pitchFamily="49" charset="0"/>
                <a:cs typeface="Courier New" panose="02070309020205020404" pitchFamily="49" charset="0"/>
              </a:rPr>
              <a:t>job_name</a:t>
            </a:r>
            <a:r>
              <a:rPr lang="en-US" altLang="en-US" sz="1400" dirty="0">
                <a:latin typeface="Courier New" panose="02070309020205020404" pitchFamily="49" charset="0"/>
                <a:cs typeface="Courier New" panose="02070309020205020404" pitchFamily="49" charset="0"/>
              </a:rPr>
              <a:t> is "</a:t>
            </a:r>
            <a:r>
              <a:rPr lang="en-US" altLang="en-US" sz="1400" dirty="0" err="1">
                <a:latin typeface="Courier New" panose="02070309020205020404" pitchFamily="49" charset="0"/>
                <a:cs typeface="Courier New" panose="02070309020205020404" pitchFamily="49" charset="0"/>
              </a:rPr>
              <a:t>exp_id</a:t>
            </a: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(2) Default constraint is "</a:t>
            </a:r>
            <a:r>
              <a:rPr lang="en-US" altLang="en-US" sz="1400" dirty="0" err="1">
                <a:latin typeface="Courier New" panose="02070309020205020404" pitchFamily="49" charset="0"/>
                <a:cs typeface="Courier New" panose="02070309020205020404" pitchFamily="49" charset="0"/>
              </a:rPr>
              <a:t>hasw</a:t>
            </a: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(3) Do not specify </a:t>
            </a:r>
            <a:r>
              <a:rPr lang="en-US" altLang="en-US" sz="1400" dirty="0" err="1">
                <a:latin typeface="Courier New" panose="02070309020205020404" pitchFamily="49" charset="0"/>
                <a:cs typeface="Courier New" panose="02070309020205020404" pitchFamily="49" charset="0"/>
              </a:rPr>
              <a:t>qos</a:t>
            </a:r>
            <a:r>
              <a:rPr lang="en-US" altLang="en-US" sz="1400" dirty="0">
                <a:latin typeface="Courier New" panose="02070309020205020404" pitchFamily="49" charset="0"/>
                <a:cs typeface="Courier New" panose="02070309020205020404" pitchFamily="49" charset="0"/>
              </a:rPr>
              <a:t> (quality-of-service) by default.  Specify "debug" for faster but limited service.</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job_name</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#constraint              :</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qos</a:t>
            </a:r>
            <a:r>
              <a:rPr lang="en-US" altLang="en-US" sz="1400" dirty="0">
                <a:latin typeface="Courier New" panose="02070309020205020404" pitchFamily="49" charset="0"/>
                <a:cs typeface="Courier New" panose="02070309020205020404" pitchFamily="49" charset="0"/>
              </a:rPr>
              <a:t>                     :</a:t>
            </a:r>
          </a:p>
        </p:txBody>
      </p:sp>
      <p:sp>
        <p:nvSpPr>
          <p:cNvPr id="4" name="TextBox 1"/>
          <p:cNvSpPr txBox="1">
            <a:spLocks noChangeArrowheads="1"/>
          </p:cNvSpPr>
          <p:nvPr/>
        </p:nvSpPr>
        <p:spPr bwMode="auto">
          <a:xfrm>
            <a:off x="592137" y="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2.c) Configure computing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4563" y="1565275"/>
            <a:ext cx="10587037" cy="5016758"/>
          </a:xfrm>
          <a:prstGeom prst="rect">
            <a:avLst/>
          </a:prstGeom>
          <a:noFill/>
        </p:spPr>
        <p:txBody>
          <a:bodyPr>
            <a:spAutoFit/>
          </a:bodyPr>
          <a:lstStyle/>
          <a:p>
            <a:pPr eaLnBrk="1" fontAlgn="auto" hangingPunct="1">
              <a:spcBef>
                <a:spcPts val="0"/>
              </a:spcBef>
              <a:spcAft>
                <a:spcPts val="0"/>
              </a:spcAft>
              <a:defRPr/>
            </a:pPr>
            <a:r>
              <a:rPr lang="pt-BR" sz="2000" b="1" dirty="0">
                <a:latin typeface="+mn-lt"/>
                <a:cs typeface="Courier New" pitchFamily="49" charset="0"/>
              </a:rPr>
              <a:t>go to $ESMADIR/src/Applications/LDAS_App/ or $ESMADIR/Linux/bin, </a:t>
            </a:r>
            <a:r>
              <a:rPr lang="pt-BR" sz="2000" b="1" dirty="0" err="1">
                <a:latin typeface="+mn-lt"/>
                <a:cs typeface="Courier New" pitchFamily="49" charset="0"/>
              </a:rPr>
              <a:t>soure</a:t>
            </a:r>
            <a:r>
              <a:rPr lang="pt-BR" sz="2000" b="1" dirty="0">
                <a:latin typeface="+mn-lt"/>
                <a:cs typeface="Courier New" pitchFamily="49" charset="0"/>
              </a:rPr>
              <a:t> g5_modules </a:t>
            </a:r>
            <a:r>
              <a:rPr lang="pt-BR" sz="2000" b="1" dirty="0" err="1">
                <a:latin typeface="+mn-lt"/>
                <a:cs typeface="Courier New" pitchFamily="49" charset="0"/>
              </a:rPr>
              <a:t>if</a:t>
            </a:r>
            <a:r>
              <a:rPr lang="pt-BR" sz="2000" b="1" dirty="0">
                <a:latin typeface="+mn-lt"/>
                <a:cs typeface="Courier New" pitchFamily="49" charset="0"/>
              </a:rPr>
              <a:t> it </a:t>
            </a:r>
            <a:r>
              <a:rPr lang="pt-BR" sz="2000" b="1" dirty="0" err="1">
                <a:latin typeface="+mn-lt"/>
                <a:cs typeface="Courier New" pitchFamily="49" charset="0"/>
              </a:rPr>
              <a:t>is</a:t>
            </a:r>
            <a:r>
              <a:rPr lang="pt-BR" sz="2000" b="1" dirty="0">
                <a:latin typeface="+mn-lt"/>
                <a:cs typeface="Courier New" pitchFamily="49" charset="0"/>
              </a:rPr>
              <a:t> a new terminal </a:t>
            </a:r>
            <a:r>
              <a:rPr lang="pt-BR" sz="2000" b="1" dirty="0" err="1">
                <a:latin typeface="+mn-lt"/>
                <a:cs typeface="Courier New" pitchFamily="49" charset="0"/>
              </a:rPr>
              <a:t>window</a:t>
            </a:r>
            <a:r>
              <a:rPr lang="pt-BR" sz="2000" b="1" dirty="0">
                <a:latin typeface="+mn-lt"/>
                <a:cs typeface="Courier New" pitchFamily="49" charset="0"/>
              </a:rPr>
              <a:t>:</a:t>
            </a:r>
          </a:p>
          <a:p>
            <a:pPr eaLnBrk="1" fontAlgn="auto" hangingPunct="1">
              <a:spcBef>
                <a:spcPts val="0"/>
              </a:spcBef>
              <a:spcAft>
                <a:spcPts val="0"/>
              </a:spcAft>
              <a:defRPr/>
            </a:pPr>
            <a:endParaRPr lang="pt-BR" sz="2000" b="1" dirty="0">
              <a:latin typeface="+mn-lt"/>
              <a:cs typeface="Courier New" pitchFamily="49" charset="0"/>
            </a:endParaRPr>
          </a:p>
          <a:p>
            <a:pPr eaLnBrk="1" fontAlgn="auto" hangingPunct="1">
              <a:spcBef>
                <a:spcPts val="0"/>
              </a:spcBef>
              <a:spcAft>
                <a:spcPts val="0"/>
              </a:spcAft>
              <a:defRPr/>
            </a:pPr>
            <a:r>
              <a:rPr lang="pt-BR" sz="2000" i="1" dirty="0">
                <a:latin typeface="Courier New" pitchFamily="49" charset="0"/>
                <a:cs typeface="Courier New" pitchFamily="49" charset="0"/>
              </a:rPr>
              <a:t>    </a:t>
            </a:r>
            <a:r>
              <a:rPr lang="pt-BR" sz="1600" i="1" dirty="0">
                <a:latin typeface="Courier New" pitchFamily="49" charset="0"/>
                <a:cs typeface="Courier New" pitchFamily="49" charset="0"/>
              </a:rPr>
              <a:t>./</a:t>
            </a:r>
            <a:r>
              <a:rPr lang="pt-BR" sz="1600" i="1" dirty="0" err="1">
                <a:latin typeface="Courier New" pitchFamily="49" charset="0"/>
                <a:cs typeface="Courier New" pitchFamily="49" charset="0"/>
              </a:rPr>
              <a:t>ldas_setup</a:t>
            </a:r>
            <a:r>
              <a:rPr lang="pt-BR" sz="1600" i="1" dirty="0">
                <a:latin typeface="Courier New" pitchFamily="49" charset="0"/>
                <a:cs typeface="Courier New" pitchFamily="49" charset="0"/>
              </a:rPr>
              <a:t> setup [--</a:t>
            </a:r>
            <a:r>
              <a:rPr lang="pt-BR" sz="1600" i="1" dirty="0" err="1">
                <a:latin typeface="Courier New" pitchFamily="49" charset="0"/>
                <a:cs typeface="Courier New" pitchFamily="49" charset="0"/>
              </a:rPr>
              <a:t>runmodel</a:t>
            </a:r>
            <a:r>
              <a:rPr lang="pt-BR" sz="1600" i="1" dirty="0">
                <a:latin typeface="Courier New" pitchFamily="49" charset="0"/>
                <a:cs typeface="Courier New" pitchFamily="49" charset="0"/>
              </a:rPr>
              <a:t>] </a:t>
            </a:r>
            <a:r>
              <a:rPr lang="pt-BR" sz="1600" i="1" dirty="0">
                <a:solidFill>
                  <a:srgbClr val="00B050"/>
                </a:solidFill>
                <a:latin typeface="Courier New" pitchFamily="49" charset="0"/>
                <a:cs typeface="Courier New" pitchFamily="49" charset="0"/>
              </a:rPr>
              <a:t>YOUR_EXPDIR </a:t>
            </a:r>
            <a:r>
              <a:rPr lang="pt-BR" sz="1600" i="1" dirty="0" err="1">
                <a:solidFill>
                  <a:srgbClr val="00B050"/>
                </a:solidFill>
                <a:latin typeface="Courier New" pitchFamily="49" charset="0"/>
                <a:cs typeface="Courier New" pitchFamily="49" charset="0"/>
              </a:rPr>
              <a:t>YOUR_exeinp.txt</a:t>
            </a:r>
            <a:r>
              <a:rPr lang="pt-BR" sz="1600" i="1" dirty="0">
                <a:solidFill>
                  <a:srgbClr val="00B050"/>
                </a:solidFill>
                <a:latin typeface="Courier New" pitchFamily="49" charset="0"/>
                <a:cs typeface="Courier New" pitchFamily="49" charset="0"/>
              </a:rPr>
              <a:t> </a:t>
            </a:r>
            <a:r>
              <a:rPr lang="pt-BR" sz="1600" i="1" dirty="0" err="1">
                <a:solidFill>
                  <a:srgbClr val="00B050"/>
                </a:solidFill>
                <a:latin typeface="Courier New" pitchFamily="49" charset="0"/>
                <a:cs typeface="Courier New" pitchFamily="49" charset="0"/>
              </a:rPr>
              <a:t>YOUR_batinp.txt</a:t>
            </a:r>
            <a:endParaRPr lang="pt-BR" sz="2000" i="1" dirty="0">
              <a:solidFill>
                <a:srgbClr val="00B050"/>
              </a:solidFill>
              <a:latin typeface="Courier New" pitchFamily="49" charset="0"/>
              <a:cs typeface="Courier New" pitchFamily="49" charset="0"/>
            </a:endParaRPr>
          </a:p>
          <a:p>
            <a:pPr eaLnBrk="1" fontAlgn="auto" hangingPunct="1">
              <a:spcBef>
                <a:spcPts val="0"/>
              </a:spcBef>
              <a:spcAft>
                <a:spcPts val="0"/>
              </a:spcAft>
              <a:defRPr/>
            </a:pPr>
            <a:endParaRPr lang="pt-BR" sz="2000" b="1" dirty="0">
              <a:latin typeface="Courier New" pitchFamily="49" charset="0"/>
              <a:cs typeface="Courier New" pitchFamily="49" charset="0"/>
            </a:endParaRPr>
          </a:p>
          <a:p>
            <a:pPr marL="457200" indent="-457200" eaLnBrk="1" fontAlgn="auto" hangingPunct="1">
              <a:spcBef>
                <a:spcPts val="0"/>
              </a:spcBef>
              <a:spcAft>
                <a:spcPts val="0"/>
              </a:spcAft>
              <a:buFontTx/>
              <a:buAutoNum type="arabicParenR"/>
              <a:defRPr/>
            </a:pPr>
            <a:r>
              <a:rPr lang="pt-BR" sz="2000" dirty="0">
                <a:latin typeface="Courier New" panose="02070309020205020404" pitchFamily="49" charset="0"/>
                <a:ea typeface="Courier New" charset="0"/>
                <a:cs typeface="Courier New" panose="02070309020205020404" pitchFamily="49" charset="0"/>
              </a:rPr>
              <a:t>YOUR_EXPDIR</a:t>
            </a:r>
            <a:r>
              <a:rPr lang="pt-BR" sz="2000" dirty="0">
                <a:latin typeface="+mn-lt"/>
                <a:ea typeface="Courier New" charset="0"/>
                <a:cs typeface="Courier New" charset="0"/>
              </a:rPr>
              <a:t>,  </a:t>
            </a:r>
            <a:r>
              <a:rPr lang="pt-BR" sz="2000" dirty="0" err="1">
                <a:latin typeface="Courier New" panose="02070309020205020404" pitchFamily="49" charset="0"/>
                <a:ea typeface="Courier New" charset="0"/>
                <a:cs typeface="Courier New" panose="02070309020205020404" pitchFamily="49" charset="0"/>
              </a:rPr>
              <a:t>YOUR_exeinp.txt</a:t>
            </a:r>
            <a:r>
              <a:rPr lang="pt-BR" sz="2000" dirty="0">
                <a:latin typeface="+mn-lt"/>
                <a:ea typeface="Courier New" charset="0"/>
                <a:cs typeface="Courier New" charset="0"/>
              </a:rPr>
              <a:t>, </a:t>
            </a:r>
            <a:r>
              <a:rPr lang="pt-BR" sz="2000" dirty="0" err="1">
                <a:latin typeface="+mn-lt"/>
                <a:ea typeface="Courier New" charset="0"/>
                <a:cs typeface="Courier New" charset="0"/>
              </a:rPr>
              <a:t>and</a:t>
            </a:r>
            <a:r>
              <a:rPr lang="pt-BR" sz="2000" dirty="0">
                <a:latin typeface="+mn-lt"/>
                <a:ea typeface="Courier New" charset="0"/>
                <a:cs typeface="Courier New" charset="0"/>
              </a:rPr>
              <a:t> </a:t>
            </a:r>
            <a:r>
              <a:rPr lang="pt-BR" sz="2000" dirty="0" err="1">
                <a:latin typeface="Courier New" panose="02070309020205020404" pitchFamily="49" charset="0"/>
                <a:ea typeface="Courier New" charset="0"/>
                <a:cs typeface="Courier New" panose="02070309020205020404" pitchFamily="49" charset="0"/>
              </a:rPr>
              <a:t>YOUR_batinp.txt</a:t>
            </a:r>
            <a:r>
              <a:rPr lang="pt-BR" sz="2000" dirty="0">
                <a:latin typeface="+mn-lt"/>
                <a:ea typeface="Courier New" charset="0"/>
                <a:cs typeface="Courier New" charset="0"/>
              </a:rPr>
              <a:t> must be ordered as above (positional </a:t>
            </a:r>
            <a:r>
              <a:rPr lang="pt-BR" sz="2000" dirty="0" err="1">
                <a:latin typeface="+mn-lt"/>
                <a:ea typeface="Courier New" charset="0"/>
                <a:cs typeface="Courier New" charset="0"/>
              </a:rPr>
              <a:t>arguments</a:t>
            </a:r>
            <a:r>
              <a:rPr lang="pt-BR" sz="2000" dirty="0">
                <a:latin typeface="+mn-lt"/>
                <a:ea typeface="Courier New" charset="0"/>
                <a:cs typeface="Courier New" charset="0"/>
              </a:rPr>
              <a:t>).</a:t>
            </a:r>
          </a:p>
          <a:p>
            <a:pPr marL="457200" indent="-457200" eaLnBrk="1" fontAlgn="auto" hangingPunct="1">
              <a:spcBef>
                <a:spcPts val="0"/>
              </a:spcBef>
              <a:spcAft>
                <a:spcPts val="0"/>
              </a:spcAft>
              <a:buFontTx/>
              <a:buAutoNum type="arabicParenR"/>
              <a:defRPr/>
            </a:pPr>
            <a:endParaRPr lang="pt-BR" sz="2000" dirty="0">
              <a:latin typeface="+mn-lt"/>
              <a:ea typeface="Courier New" charset="0"/>
              <a:cs typeface="Courier New" charset="0"/>
            </a:endParaRPr>
          </a:p>
          <a:p>
            <a:pPr marL="457200" indent="-457200" eaLnBrk="1" fontAlgn="auto" hangingPunct="1">
              <a:spcBef>
                <a:spcPts val="0"/>
              </a:spcBef>
              <a:spcAft>
                <a:spcPts val="0"/>
              </a:spcAft>
              <a:buFontTx/>
              <a:buAutoNum type="arabicParenR"/>
              <a:defRPr/>
            </a:pPr>
            <a:r>
              <a:rPr lang="pt-BR" sz="2000" dirty="0">
                <a:latin typeface="+mn-lt"/>
                <a:ea typeface="Courier New" charset="0"/>
                <a:cs typeface="Courier New" charset="0"/>
              </a:rPr>
              <a:t>Use </a:t>
            </a:r>
            <a:r>
              <a:rPr lang="pt-BR" sz="2000" dirty="0" err="1">
                <a:latin typeface="+mn-lt"/>
                <a:ea typeface="Courier New" charset="0"/>
                <a:cs typeface="Courier New" charset="0"/>
              </a:rPr>
              <a:t>option</a:t>
            </a:r>
            <a:r>
              <a:rPr lang="pt-BR" sz="2000" dirty="0">
                <a:latin typeface="+mn-lt"/>
                <a:ea typeface="Courier New" charset="0"/>
                <a:cs typeface="Courier New" charset="0"/>
              </a:rPr>
              <a:t> </a:t>
            </a:r>
            <a:r>
              <a:rPr lang="pt-BR" sz="2000" dirty="0">
                <a:latin typeface="Courier New" panose="02070309020205020404" pitchFamily="49" charset="0"/>
                <a:ea typeface="Courier New" charset="0"/>
                <a:cs typeface="Courier New" panose="02070309020205020404" pitchFamily="49" charset="0"/>
              </a:rPr>
              <a:t>--</a:t>
            </a:r>
            <a:r>
              <a:rPr lang="pt-BR" sz="2000" dirty="0" err="1">
                <a:latin typeface="Courier New" panose="02070309020205020404" pitchFamily="49" charset="0"/>
                <a:ea typeface="Courier New" charset="0"/>
                <a:cs typeface="Courier New" panose="02070309020205020404" pitchFamily="49" charset="0"/>
              </a:rPr>
              <a:t>runmodel</a:t>
            </a:r>
            <a:r>
              <a:rPr lang="pt-BR" sz="2000" dirty="0">
                <a:latin typeface="+mn-lt"/>
                <a:ea typeface="Courier New" charset="0"/>
                <a:cs typeface="Courier New" charset="0"/>
              </a:rPr>
              <a:t> for </a:t>
            </a:r>
            <a:r>
              <a:rPr lang="pt-BR" sz="2000" dirty="0" err="1">
                <a:latin typeface="+mn-lt"/>
                <a:ea typeface="Courier New" charset="0"/>
                <a:cs typeface="Courier New" charset="0"/>
              </a:rPr>
              <a:t>model-only</a:t>
            </a:r>
            <a:r>
              <a:rPr lang="pt-BR" sz="2000" dirty="0">
                <a:latin typeface="+mn-lt"/>
                <a:ea typeface="Courier New" charset="0"/>
                <a:cs typeface="Courier New" charset="0"/>
              </a:rPr>
              <a:t> runs (no </a:t>
            </a:r>
            <a:r>
              <a:rPr lang="pt-BR" sz="2000" dirty="0" err="1">
                <a:latin typeface="+mn-lt"/>
                <a:ea typeface="Courier New" charset="0"/>
                <a:cs typeface="Courier New" charset="0"/>
              </a:rPr>
              <a:t>assimilation</a:t>
            </a:r>
            <a:r>
              <a:rPr lang="pt-BR" sz="2000" dirty="0">
                <a:latin typeface="+mn-lt"/>
                <a:ea typeface="Courier New" charset="0"/>
                <a:cs typeface="Courier New" charset="0"/>
              </a:rPr>
              <a:t>).</a:t>
            </a:r>
          </a:p>
          <a:p>
            <a:pPr marL="457200" indent="-457200" eaLnBrk="1" fontAlgn="auto" hangingPunct="1">
              <a:spcBef>
                <a:spcPts val="0"/>
              </a:spcBef>
              <a:spcAft>
                <a:spcPts val="0"/>
              </a:spcAft>
              <a:buFontTx/>
              <a:buAutoNum type="arabicParenR"/>
              <a:defRPr/>
            </a:pPr>
            <a:endParaRPr lang="pt-BR" sz="2000" dirty="0">
              <a:latin typeface="+mn-lt"/>
              <a:ea typeface="Courier New" charset="0"/>
              <a:cs typeface="Courier New" charset="0"/>
            </a:endParaRPr>
          </a:p>
          <a:p>
            <a:pPr marL="457200" indent="-457200" eaLnBrk="1" fontAlgn="auto" hangingPunct="1">
              <a:spcBef>
                <a:spcPts val="0"/>
              </a:spcBef>
              <a:spcAft>
                <a:spcPts val="0"/>
              </a:spcAft>
              <a:buFontTx/>
              <a:buAutoNum type="arabicParenR"/>
              <a:defRPr/>
            </a:pPr>
            <a:r>
              <a:rPr lang="pt-BR" sz="2000" dirty="0" err="1">
                <a:latin typeface="+mn-lt"/>
                <a:ea typeface="Courier New" charset="0"/>
                <a:cs typeface="Courier New" charset="0"/>
              </a:rPr>
              <a:t>Running</a:t>
            </a:r>
            <a:r>
              <a:rPr lang="pt-BR" sz="2000" dirty="0">
                <a:latin typeface="+mn-lt"/>
                <a:ea typeface="Courier New" charset="0"/>
                <a:cs typeface="Courier New" charset="0"/>
              </a:rPr>
              <a:t> </a:t>
            </a:r>
            <a:r>
              <a:rPr lang="pt-BR" sz="2000" dirty="0" err="1">
                <a:latin typeface="+mn-lt"/>
                <a:ea typeface="Courier New" charset="0"/>
                <a:cs typeface="Courier New" charset="0"/>
              </a:rPr>
              <a:t>ldas_setup</a:t>
            </a:r>
            <a:r>
              <a:rPr lang="pt-BR" sz="2000" dirty="0">
                <a:latin typeface="+mn-lt"/>
                <a:ea typeface="Courier New" charset="0"/>
                <a:cs typeface="Courier New" charset="0"/>
              </a:rPr>
              <a:t> </a:t>
            </a:r>
            <a:r>
              <a:rPr lang="pt-BR" sz="2000" dirty="0" err="1">
                <a:latin typeface="+mn-lt"/>
                <a:ea typeface="Courier New" charset="0"/>
                <a:cs typeface="Courier New" charset="0"/>
              </a:rPr>
              <a:t>creates</a:t>
            </a:r>
            <a:r>
              <a:rPr lang="pt-BR" sz="2000" dirty="0">
                <a:latin typeface="+mn-lt"/>
                <a:ea typeface="Courier New" charset="0"/>
                <a:cs typeface="Courier New" charset="0"/>
              </a:rPr>
              <a:t> </a:t>
            </a:r>
            <a:r>
              <a:rPr lang="pt-BR" sz="2000" dirty="0" err="1">
                <a:latin typeface="+mn-lt"/>
                <a:ea typeface="Courier New" charset="0"/>
                <a:cs typeface="Courier New" charset="0"/>
              </a:rPr>
              <a:t>the</a:t>
            </a:r>
            <a:r>
              <a:rPr lang="pt-BR" sz="2000" dirty="0">
                <a:latin typeface="+mn-lt"/>
                <a:ea typeface="Courier New" charset="0"/>
                <a:cs typeface="Courier New" charset="0"/>
              </a:rPr>
              <a:t> folder </a:t>
            </a:r>
            <a:r>
              <a:rPr lang="pt-BR" sz="2000" dirty="0">
                <a:latin typeface="Courier New" panose="02070309020205020404" pitchFamily="49" charset="0"/>
                <a:ea typeface="Courier New" charset="0"/>
                <a:cs typeface="Courier New" panose="02070309020205020404" pitchFamily="49" charset="0"/>
              </a:rPr>
              <a:t>YOUR_EXPDIR/</a:t>
            </a:r>
            <a:r>
              <a:rPr lang="en-US" sz="2000" dirty="0">
                <a:latin typeface="Courier New" panose="02070309020205020404" pitchFamily="49" charset="0"/>
                <a:ea typeface="Courier New" charset="0"/>
                <a:cs typeface="Courier New" panose="02070309020205020404" pitchFamily="49" charset="0"/>
              </a:rPr>
              <a:t>EXP_ID/</a:t>
            </a:r>
            <a:r>
              <a:rPr lang="en-US" sz="2000" dirty="0">
                <a:latin typeface="+mn-lt"/>
                <a:ea typeface="Courier New" charset="0"/>
                <a:cs typeface="Courier New" charset="0"/>
              </a:rPr>
              <a:t> and its sub-structures.  Configuration input files, such as </a:t>
            </a:r>
            <a:r>
              <a:rPr lang="en-US" sz="2000" dirty="0" err="1">
                <a:latin typeface="Courier New" panose="02070309020205020404" pitchFamily="49" charset="0"/>
                <a:ea typeface="Courier New" charset="0"/>
                <a:cs typeface="Courier New" panose="02070309020205020404" pitchFamily="49" charset="0"/>
              </a:rPr>
              <a:t>cap_restart</a:t>
            </a:r>
            <a:r>
              <a:rPr lang="en-US" sz="2000" dirty="0">
                <a:latin typeface="+mn-lt"/>
                <a:ea typeface="Courier New" charset="0"/>
                <a:cs typeface="Courier New" charset="0"/>
              </a:rPr>
              <a:t>, </a:t>
            </a:r>
            <a:r>
              <a:rPr lang="en-US" sz="2000" dirty="0" err="1">
                <a:latin typeface="Courier New" panose="02070309020205020404" pitchFamily="49" charset="0"/>
                <a:ea typeface="Courier New" charset="0"/>
                <a:cs typeface="Courier New" panose="02070309020205020404" pitchFamily="49" charset="0"/>
              </a:rPr>
              <a:t>CAP.rc</a:t>
            </a:r>
            <a:r>
              <a:rPr lang="en-US" sz="2000" dirty="0">
                <a:latin typeface="+mn-lt"/>
                <a:ea typeface="Courier New" charset="0"/>
                <a:cs typeface="Courier New" charset="0"/>
              </a:rPr>
              <a:t>, </a:t>
            </a:r>
            <a:r>
              <a:rPr lang="en-US" sz="2000" dirty="0" err="1">
                <a:latin typeface="Courier New" panose="02070309020205020404" pitchFamily="49" charset="0"/>
                <a:ea typeface="Courier New" charset="0"/>
                <a:cs typeface="Courier New" panose="02070309020205020404" pitchFamily="49" charset="0"/>
              </a:rPr>
              <a:t>HISTORY.rc</a:t>
            </a:r>
            <a:r>
              <a:rPr lang="en-US" sz="2000" dirty="0">
                <a:latin typeface="+mn-lt"/>
                <a:ea typeface="Courier New" charset="0"/>
                <a:cs typeface="Courier New" charset="0"/>
              </a:rPr>
              <a:t>, and </a:t>
            </a:r>
            <a:r>
              <a:rPr lang="en-US" sz="2000" dirty="0" err="1">
                <a:latin typeface="Courier New" panose="02070309020205020404" pitchFamily="49" charset="0"/>
                <a:ea typeface="Courier New" charset="0"/>
                <a:cs typeface="Courier New" panose="02070309020205020404" pitchFamily="49" charset="0"/>
              </a:rPr>
              <a:t>LDAS.rc</a:t>
            </a:r>
            <a:r>
              <a:rPr lang="en-US" sz="2000" dirty="0">
                <a:latin typeface="+mn-lt"/>
                <a:ea typeface="Courier New" charset="0"/>
                <a:cs typeface="Courier New" charset="0"/>
              </a:rPr>
              <a:t> are created in the </a:t>
            </a:r>
            <a:r>
              <a:rPr lang="en-US" sz="2000" dirty="0">
                <a:latin typeface="Courier New" panose="02070309020205020404" pitchFamily="49" charset="0"/>
                <a:ea typeface="Courier New" charset="0"/>
                <a:cs typeface="Courier New" panose="02070309020205020404" pitchFamily="49" charset="0"/>
              </a:rPr>
              <a:t>./run</a:t>
            </a:r>
            <a:r>
              <a:rPr lang="en-US" sz="2000" dirty="0">
                <a:latin typeface="+mn-lt"/>
                <a:ea typeface="Courier New" charset="0"/>
                <a:cs typeface="Courier New" charset="0"/>
              </a:rPr>
              <a:t> subdirectory.</a:t>
            </a:r>
          </a:p>
          <a:p>
            <a:pPr marL="457200" indent="-457200" eaLnBrk="1" fontAlgn="auto" hangingPunct="1">
              <a:spcBef>
                <a:spcPts val="0"/>
              </a:spcBef>
              <a:spcAft>
                <a:spcPts val="0"/>
              </a:spcAft>
              <a:buFontTx/>
              <a:buAutoNum type="arabicParenR"/>
              <a:defRPr/>
            </a:pPr>
            <a:endParaRPr lang="en-US" sz="2000" dirty="0">
              <a:latin typeface="+mn-lt"/>
              <a:ea typeface="Courier New" charset="0"/>
              <a:cs typeface="Courier New" charset="0"/>
            </a:endParaRPr>
          </a:p>
          <a:p>
            <a:pPr marL="457200" indent="-457200" eaLnBrk="1" fontAlgn="auto" hangingPunct="1">
              <a:spcBef>
                <a:spcPts val="0"/>
              </a:spcBef>
              <a:spcAft>
                <a:spcPts val="0"/>
              </a:spcAft>
              <a:buFontTx/>
              <a:buAutoNum type="arabicParenR"/>
              <a:defRPr/>
            </a:pPr>
            <a:r>
              <a:rPr lang="en-US" sz="2000" dirty="0">
                <a:latin typeface="+mn-lt"/>
                <a:ea typeface="Courier New" charset="0"/>
                <a:cs typeface="Courier New" charset="0"/>
              </a:rPr>
              <a:t>All Fortran binary output created by </a:t>
            </a:r>
            <a:r>
              <a:rPr lang="en-US" sz="2000" dirty="0" err="1">
                <a:latin typeface="+mn-lt"/>
                <a:ea typeface="Courier New" charset="0"/>
                <a:cs typeface="Courier New" charset="0"/>
              </a:rPr>
              <a:t>GEOSldas</a:t>
            </a:r>
            <a:r>
              <a:rPr lang="en-US" sz="2000" dirty="0">
                <a:latin typeface="+mn-lt"/>
                <a:ea typeface="Courier New" charset="0"/>
                <a:cs typeface="Courier New" charset="0"/>
              </a:rPr>
              <a:t> is in the operating system’s native endian format (</a:t>
            </a:r>
            <a:r>
              <a:rPr lang="en-US" sz="2000" u="sng" dirty="0">
                <a:latin typeface="+mn-lt"/>
                <a:ea typeface="Courier New" charset="0"/>
                <a:cs typeface="Courier New" charset="0"/>
              </a:rPr>
              <a:t>little endian</a:t>
            </a:r>
            <a:r>
              <a:rPr lang="en-US" sz="2000" dirty="0">
                <a:latin typeface="+mn-lt"/>
                <a:ea typeface="Courier New" charset="0"/>
                <a:cs typeface="Courier New" charset="0"/>
              </a:rPr>
              <a:t> at NCCS).</a:t>
            </a:r>
          </a:p>
        </p:txBody>
      </p:sp>
      <p:sp>
        <p:nvSpPr>
          <p:cNvPr id="20483" name="TextBox 2"/>
          <p:cNvSpPr txBox="1">
            <a:spLocks noChangeArrowheads="1"/>
          </p:cNvSpPr>
          <p:nvPr/>
        </p:nvSpPr>
        <p:spPr bwMode="auto">
          <a:xfrm>
            <a:off x="1045247" y="0"/>
            <a:ext cx="101015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2.d.1) Run </a:t>
            </a:r>
            <a:r>
              <a:rPr lang="en-US" altLang="en-US" sz="2800" dirty="0" err="1"/>
              <a:t>ldas_setup</a:t>
            </a:r>
            <a:r>
              <a:rPr lang="en-US" altLang="en-US" sz="2800" dirty="0"/>
              <a:t> to create a model run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1212850" y="0"/>
            <a:ext cx="97663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4000" b="1" dirty="0"/>
              <a:t>Table of Contents</a:t>
            </a:r>
            <a:endParaRPr lang="en-US" altLang="en-US" sz="3600" dirty="0"/>
          </a:p>
        </p:txBody>
      </p:sp>
      <p:sp>
        <p:nvSpPr>
          <p:cNvPr id="3" name="TextBox 2"/>
          <p:cNvSpPr txBox="1"/>
          <p:nvPr/>
        </p:nvSpPr>
        <p:spPr>
          <a:xfrm>
            <a:off x="1212850" y="802542"/>
            <a:ext cx="9810750" cy="5139869"/>
          </a:xfrm>
          <a:prstGeom prst="rect">
            <a:avLst/>
          </a:prstGeom>
          <a:noFill/>
        </p:spPr>
        <p:txBody>
          <a:bodyPr>
            <a:spAutoFit/>
          </a:bodyPr>
          <a:lstStyle/>
          <a:p>
            <a:pPr marL="457200" indent="-457200" eaLnBrk="1" fontAlgn="auto" hangingPunct="1">
              <a:spcBef>
                <a:spcPts val="0"/>
              </a:spcBef>
              <a:spcAft>
                <a:spcPts val="0"/>
              </a:spcAft>
              <a:buFont typeface="+mj-lt"/>
              <a:buAutoNum type="arabicPeriod"/>
              <a:defRPr/>
            </a:pPr>
            <a:r>
              <a:rPr lang="en-US" sz="2400" b="1" dirty="0">
                <a:latin typeface="+mn-lt"/>
                <a:cs typeface="+mn-cs"/>
              </a:rPr>
              <a:t>Summary of </a:t>
            </a:r>
            <a:r>
              <a:rPr lang="en-US" sz="2400" b="1" dirty="0" err="1">
                <a:latin typeface="+mn-lt"/>
                <a:cs typeface="+mn-cs"/>
              </a:rPr>
              <a:t>GEOSldas</a:t>
            </a: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r>
              <a:rPr lang="en-US" sz="2400" b="1" dirty="0" err="1">
                <a:latin typeface="+mn-lt"/>
                <a:cs typeface="+mn-cs"/>
              </a:rPr>
              <a:t>GEOSldas</a:t>
            </a:r>
            <a:r>
              <a:rPr lang="en-US" sz="2400" b="1" dirty="0">
                <a:latin typeface="+mn-lt"/>
                <a:cs typeface="+mn-cs"/>
              </a:rPr>
              <a:t> Tutorial</a:t>
            </a:r>
            <a:endParaRPr lang="en-US" sz="2400" dirty="0">
              <a:latin typeface="+mn-lt"/>
              <a:cs typeface="+mn-cs"/>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Check out, build and prepare for </a:t>
            </a:r>
            <a:r>
              <a:rPr lang="en-US" sz="2000" dirty="0" err="1">
                <a:latin typeface="+mn-lt"/>
                <a:ea typeface="Courier New" charset="0"/>
                <a:cs typeface="Courier New" charset="0"/>
              </a:rPr>
              <a:t>ldas_setup</a:t>
            </a:r>
            <a:endParaRPr lang="en-US" sz="2000" dirty="0">
              <a:latin typeface="+mn-lt"/>
              <a:ea typeface="Courier New" charset="0"/>
              <a:cs typeface="Courier New" charset="0"/>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Configure experiment</a:t>
            </a: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Configure computing resources</a:t>
            </a: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Run </a:t>
            </a:r>
            <a:r>
              <a:rPr lang="en-US" sz="2000" dirty="0" err="1">
                <a:latin typeface="+mn-lt"/>
                <a:ea typeface="Courier New" charset="0"/>
                <a:cs typeface="Courier New" charset="0"/>
              </a:rPr>
              <a:t>ldas_setup</a:t>
            </a:r>
            <a:r>
              <a:rPr lang="en-US" sz="2000" dirty="0">
                <a:latin typeface="+mn-lt"/>
                <a:ea typeface="Courier New" charset="0"/>
                <a:cs typeface="Courier New" charset="0"/>
              </a:rPr>
              <a:t> to create an experiment for model or assimilation runs</a:t>
            </a: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Resource files created by </a:t>
            </a:r>
            <a:r>
              <a:rPr lang="en-US" sz="2000" dirty="0" err="1">
                <a:latin typeface="+mn-lt"/>
                <a:ea typeface="Courier New" charset="0"/>
                <a:cs typeface="Courier New" charset="0"/>
              </a:rPr>
              <a:t>ldas_setup</a:t>
            </a:r>
            <a:endParaRPr lang="en-US" sz="2000" dirty="0">
              <a:latin typeface="+mn-lt"/>
              <a:ea typeface="Courier New" charset="0"/>
              <a:cs typeface="Courier New" charset="0"/>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Run </a:t>
            </a:r>
            <a:r>
              <a:rPr lang="en-US" sz="2000" dirty="0" err="1">
                <a:latin typeface="+mn-lt"/>
                <a:ea typeface="Courier New" charset="0"/>
                <a:cs typeface="Courier New" charset="0"/>
              </a:rPr>
              <a:t>GEOSldas</a:t>
            </a:r>
            <a:endParaRPr lang="en-US" sz="2000" dirty="0">
              <a:latin typeface="+mn-lt"/>
              <a:ea typeface="Courier New" charset="0"/>
              <a:cs typeface="Courier New" charset="0"/>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Using graphic debugger tools</a:t>
            </a:r>
          </a:p>
          <a:p>
            <a:pPr marL="914400" lvl="1" indent="-457200" eaLnBrk="1" fontAlgn="auto" hangingPunct="1">
              <a:spcBef>
                <a:spcPts val="0"/>
              </a:spcBef>
              <a:spcAft>
                <a:spcPts val="0"/>
              </a:spcAft>
              <a:buFont typeface="+mj-lt"/>
              <a:buAutoNum type="alphaLcParenR"/>
              <a:defRPr/>
            </a:pPr>
            <a:r>
              <a:rPr lang="en-US" sz="2000" dirty="0">
                <a:latin typeface="+mn-lt"/>
                <a:cs typeface="Courier New" charset="0"/>
              </a:rPr>
              <a:t>Documentation and utilities for post-processing</a:t>
            </a:r>
            <a:endParaRPr lang="en-US" sz="2400" dirty="0">
              <a:latin typeface="+mn-lt"/>
              <a:cs typeface="+mn-cs"/>
            </a:endParaRPr>
          </a:p>
          <a:p>
            <a:pPr marL="457200" indent="-457200" eaLnBrk="1" fontAlgn="auto" hangingPunct="1">
              <a:spcBef>
                <a:spcPts val="0"/>
              </a:spcBef>
              <a:spcAft>
                <a:spcPts val="0"/>
              </a:spcAft>
              <a:buFont typeface="+mj-lt"/>
              <a:buAutoNum type="arabicPeriod"/>
              <a:defRPr/>
            </a:pP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r>
              <a:rPr lang="en-US" sz="2400" b="1" dirty="0">
                <a:latin typeface="+mn-lt"/>
                <a:cs typeface="+mn-cs"/>
              </a:rPr>
              <a:t>Land Model Versions</a:t>
            </a:r>
          </a:p>
          <a:p>
            <a:pPr marL="457200" indent="-457200" eaLnBrk="1" fontAlgn="auto" hangingPunct="1">
              <a:spcBef>
                <a:spcPts val="0"/>
              </a:spcBef>
              <a:spcAft>
                <a:spcPts val="0"/>
              </a:spcAft>
              <a:buFont typeface="+mj-lt"/>
              <a:buAutoNum type="arabicPeriod"/>
              <a:defRPr/>
            </a:pP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r>
              <a:rPr lang="en-US" sz="2400" b="1" dirty="0">
                <a:latin typeface="+mn-lt"/>
                <a:cs typeface="+mn-cs"/>
              </a:rPr>
              <a:t>Additional Parameters for the AGCM</a:t>
            </a:r>
            <a:endParaRPr lang="en-US" sz="2400" dirty="0">
              <a:latin typeface="+mn-lt"/>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2481" y="762000"/>
            <a:ext cx="10587037" cy="6186309"/>
          </a:xfrm>
          <a:prstGeom prst="rect">
            <a:avLst/>
          </a:prstGeom>
          <a:noFill/>
        </p:spPr>
        <p:txBody>
          <a:bodyPr>
            <a:spAutoFit/>
          </a:bodyPr>
          <a:lstStyle/>
          <a:p>
            <a:pPr eaLnBrk="1" fontAlgn="auto" hangingPunct="1">
              <a:spcBef>
                <a:spcPts val="0"/>
              </a:spcBef>
              <a:spcAft>
                <a:spcPts val="0"/>
              </a:spcAft>
              <a:defRPr/>
            </a:pPr>
            <a:r>
              <a:rPr lang="pt-BR" sz="2000" dirty="0" err="1">
                <a:latin typeface="+mn-lt"/>
                <a:cs typeface="Courier New" pitchFamily="49" charset="0"/>
              </a:rPr>
              <a:t>Before</a:t>
            </a:r>
            <a:r>
              <a:rPr lang="pt-BR" sz="2000" dirty="0">
                <a:latin typeface="+mn-lt"/>
                <a:cs typeface="Courier New" pitchFamily="49" charset="0"/>
              </a:rPr>
              <a:t> </a:t>
            </a:r>
            <a:r>
              <a:rPr lang="pt-BR" sz="2000" dirty="0" err="1">
                <a:latin typeface="+mn-lt"/>
                <a:cs typeface="Courier New" pitchFamily="49" charset="0"/>
              </a:rPr>
              <a:t>running</a:t>
            </a:r>
            <a:r>
              <a:rPr lang="pt-BR" sz="2000" dirty="0">
                <a:latin typeface="+mn-lt"/>
                <a:cs typeface="Courier New" pitchFamily="49" charset="0"/>
              </a:rPr>
              <a:t> </a:t>
            </a:r>
            <a:r>
              <a:rPr lang="pt-BR" sz="2000" dirty="0" err="1">
                <a:latin typeface="+mn-lt"/>
                <a:cs typeface="Courier New" pitchFamily="49" charset="0"/>
              </a:rPr>
              <a:t>ldas_setup</a:t>
            </a:r>
            <a:r>
              <a:rPr lang="pt-BR" sz="2000" dirty="0">
                <a:latin typeface="+mn-lt"/>
                <a:cs typeface="Courier New" pitchFamily="49" charset="0"/>
              </a:rPr>
              <a:t>, </a:t>
            </a:r>
            <a:r>
              <a:rPr lang="pt-BR" sz="2000" dirty="0" err="1">
                <a:latin typeface="+mn-lt"/>
                <a:cs typeface="Courier New" pitchFamily="49" charset="0"/>
              </a:rPr>
              <a:t>the</a:t>
            </a:r>
            <a:r>
              <a:rPr lang="pt-BR" sz="2000" dirty="0">
                <a:latin typeface="+mn-lt"/>
                <a:cs typeface="Courier New" pitchFamily="49" charset="0"/>
              </a:rPr>
              <a:t> file </a:t>
            </a:r>
            <a:r>
              <a:rPr lang="pt-BR" sz="2000" dirty="0">
                <a:latin typeface="Courier New" panose="02070309020205020404" pitchFamily="49" charset="0"/>
                <a:cs typeface="Courier New" panose="02070309020205020404" pitchFamily="49" charset="0"/>
              </a:rPr>
              <a:t>mwrtm_param.nc4</a:t>
            </a:r>
            <a:r>
              <a:rPr lang="pt-BR" sz="2000" dirty="0">
                <a:latin typeface="+mn-lt"/>
                <a:cs typeface="Courier New" pitchFamily="49" charset="0"/>
              </a:rPr>
              <a:t> must </a:t>
            </a:r>
            <a:r>
              <a:rPr lang="pt-BR" sz="2000" dirty="0" err="1">
                <a:latin typeface="+mn-lt"/>
                <a:cs typeface="Courier New" pitchFamily="49" charset="0"/>
              </a:rPr>
              <a:t>be</a:t>
            </a:r>
            <a:r>
              <a:rPr lang="pt-BR" sz="2000" dirty="0">
                <a:latin typeface="+mn-lt"/>
                <a:cs typeface="Courier New" pitchFamily="49" charset="0"/>
              </a:rPr>
              <a:t> </a:t>
            </a:r>
            <a:r>
              <a:rPr lang="pt-BR" sz="2000" dirty="0" err="1">
                <a:latin typeface="+mn-lt"/>
                <a:cs typeface="Courier New" pitchFamily="49" charset="0"/>
              </a:rPr>
              <a:t>created</a:t>
            </a:r>
            <a:r>
              <a:rPr lang="pt-BR" sz="2000" dirty="0">
                <a:latin typeface="+mn-lt"/>
                <a:cs typeface="Courier New" pitchFamily="49" charset="0"/>
              </a:rPr>
              <a:t> in </a:t>
            </a:r>
            <a:r>
              <a:rPr lang="pt-BR" sz="2000" dirty="0" err="1">
                <a:latin typeface="+mn-lt"/>
                <a:cs typeface="Courier New" pitchFamily="49" charset="0"/>
              </a:rPr>
              <a:t>netcdf</a:t>
            </a:r>
            <a:r>
              <a:rPr lang="pt-BR" sz="2000" dirty="0">
                <a:latin typeface="+mn-lt"/>
                <a:cs typeface="Courier New" pitchFamily="49" charset="0"/>
              </a:rPr>
              <a:t> </a:t>
            </a:r>
            <a:r>
              <a:rPr lang="pt-BR" sz="2000" dirty="0" err="1">
                <a:latin typeface="+mn-lt"/>
                <a:cs typeface="Courier New" pitchFamily="49" charset="0"/>
              </a:rPr>
              <a:t>format</a:t>
            </a:r>
            <a:r>
              <a:rPr lang="pt-BR" sz="2000" dirty="0">
                <a:latin typeface="+mn-lt"/>
                <a:cs typeface="Courier New" pitchFamily="49" charset="0"/>
              </a:rPr>
              <a:t>, </a:t>
            </a:r>
            <a:r>
              <a:rPr lang="pt-BR" sz="2000" dirty="0" err="1">
                <a:latin typeface="+mn-lt"/>
                <a:cs typeface="Courier New" pitchFamily="49" charset="0"/>
              </a:rPr>
              <a:t>unless</a:t>
            </a:r>
            <a:r>
              <a:rPr lang="pt-BR" sz="2000" dirty="0">
                <a:latin typeface="+mn-lt"/>
                <a:cs typeface="Courier New" pitchFamily="49" charset="0"/>
              </a:rPr>
              <a:t> </a:t>
            </a:r>
            <a:r>
              <a:rPr lang="pt-BR" sz="2000" dirty="0" err="1">
                <a:latin typeface="+mn-lt"/>
                <a:cs typeface="Courier New" pitchFamily="49" charset="0"/>
              </a:rPr>
              <a:t>the</a:t>
            </a:r>
            <a:r>
              <a:rPr lang="pt-BR" sz="2000" dirty="0">
                <a:latin typeface="+mn-lt"/>
                <a:cs typeface="Courier New" pitchFamily="49" charset="0"/>
              </a:rPr>
              <a:t> file </a:t>
            </a:r>
            <a:r>
              <a:rPr lang="pt-BR" sz="2000" dirty="0" err="1">
                <a:latin typeface="+mn-lt"/>
                <a:cs typeface="Courier New" pitchFamily="49" charset="0"/>
              </a:rPr>
              <a:t>is</a:t>
            </a:r>
            <a:r>
              <a:rPr lang="pt-BR" sz="2000" dirty="0">
                <a:latin typeface="+mn-lt"/>
                <a:cs typeface="Courier New" pitchFamily="49" charset="0"/>
              </a:rPr>
              <a:t> </a:t>
            </a:r>
            <a:r>
              <a:rPr lang="pt-BR" sz="2000" dirty="0" err="1">
                <a:latin typeface="+mn-lt"/>
                <a:cs typeface="Courier New" pitchFamily="49" charset="0"/>
              </a:rPr>
              <a:t>already</a:t>
            </a:r>
            <a:r>
              <a:rPr lang="pt-BR" sz="2000" dirty="0">
                <a:latin typeface="+mn-lt"/>
                <a:cs typeface="Courier New" pitchFamily="49" charset="0"/>
              </a:rPr>
              <a:t> in </a:t>
            </a:r>
            <a:r>
              <a:rPr lang="pt-BR" sz="2000" dirty="0" err="1">
                <a:latin typeface="+mn-lt"/>
                <a:cs typeface="Courier New" pitchFamily="49" charset="0"/>
              </a:rPr>
              <a:t>the</a:t>
            </a:r>
            <a:r>
              <a:rPr lang="pt-BR" sz="2000" dirty="0">
                <a:latin typeface="+mn-lt"/>
                <a:cs typeface="Courier New" pitchFamily="49" charset="0"/>
              </a:rPr>
              <a:t> </a:t>
            </a:r>
            <a:r>
              <a:rPr lang="pt-BR" sz="2000" dirty="0" err="1">
                <a:latin typeface="+mn-lt"/>
                <a:cs typeface="Courier New" pitchFamily="49" charset="0"/>
              </a:rPr>
              <a:t>restart</a:t>
            </a:r>
            <a:r>
              <a:rPr lang="pt-BR" sz="2000" dirty="0">
                <a:latin typeface="+mn-lt"/>
                <a:cs typeface="Courier New" pitchFamily="49" charset="0"/>
              </a:rPr>
              <a:t> </a:t>
            </a:r>
            <a:r>
              <a:rPr lang="pt-BR" sz="2000" dirty="0" err="1">
                <a:latin typeface="+mn-lt"/>
                <a:cs typeface="Courier New" pitchFamily="49" charset="0"/>
              </a:rPr>
              <a:t>directory</a:t>
            </a:r>
            <a:r>
              <a:rPr lang="pt-BR" sz="2000" dirty="0">
                <a:latin typeface="+mn-lt"/>
                <a:cs typeface="Courier New" pitchFamily="49" charset="0"/>
              </a:rPr>
              <a:t> </a:t>
            </a:r>
            <a:r>
              <a:rPr lang="pt-BR" sz="2000" dirty="0" err="1">
                <a:latin typeface="+mn-lt"/>
                <a:cs typeface="Courier New" pitchFamily="49" charset="0"/>
              </a:rPr>
              <a:t>or</a:t>
            </a:r>
            <a:r>
              <a:rPr lang="pt-BR" sz="2000" dirty="0">
                <a:latin typeface="+mn-lt"/>
                <a:cs typeface="Courier New" pitchFamily="49" charset="0"/>
              </a:rPr>
              <a:t> </a:t>
            </a:r>
            <a:r>
              <a:rPr lang="pt-BR" sz="2000" dirty="0" err="1">
                <a:latin typeface="+mn-lt"/>
                <a:cs typeface="Courier New" pitchFamily="49" charset="0"/>
              </a:rPr>
              <a:t>the</a:t>
            </a:r>
            <a:r>
              <a:rPr lang="pt-BR" sz="2000" dirty="0">
                <a:latin typeface="+mn-lt"/>
                <a:cs typeface="Courier New" pitchFamily="49" charset="0"/>
              </a:rPr>
              <a:t> </a:t>
            </a:r>
            <a:r>
              <a:rPr lang="pt-BR" sz="2000" dirty="0" err="1">
                <a:latin typeface="+mn-lt"/>
                <a:cs typeface="Courier New" pitchFamily="49" charset="0"/>
              </a:rPr>
              <a:t>assimilation</a:t>
            </a:r>
            <a:r>
              <a:rPr lang="pt-BR" sz="2000" dirty="0">
                <a:latin typeface="+mn-lt"/>
                <a:cs typeface="Courier New" pitchFamily="49" charset="0"/>
              </a:rPr>
              <a:t> </a:t>
            </a:r>
            <a:r>
              <a:rPr lang="pt-BR" sz="2000" dirty="0" err="1">
                <a:latin typeface="+mn-lt"/>
                <a:cs typeface="Courier New" pitchFamily="49" charset="0"/>
              </a:rPr>
              <a:t>configuration</a:t>
            </a:r>
            <a:r>
              <a:rPr lang="pt-BR" sz="2000" dirty="0">
                <a:latin typeface="+mn-lt"/>
                <a:cs typeface="Courier New" pitchFamily="49" charset="0"/>
              </a:rPr>
              <a:t> does </a:t>
            </a:r>
            <a:r>
              <a:rPr lang="pt-BR" sz="2000" dirty="0" err="1">
                <a:latin typeface="+mn-lt"/>
                <a:cs typeface="Courier New" pitchFamily="49" charset="0"/>
              </a:rPr>
              <a:t>not</a:t>
            </a:r>
            <a:r>
              <a:rPr lang="pt-BR" sz="2000" dirty="0">
                <a:latin typeface="+mn-lt"/>
                <a:cs typeface="Courier New" pitchFamily="49" charset="0"/>
              </a:rPr>
              <a:t> </a:t>
            </a:r>
            <a:r>
              <a:rPr lang="pt-BR" sz="2000" dirty="0" err="1">
                <a:latin typeface="+mn-lt"/>
                <a:cs typeface="Courier New" pitchFamily="49" charset="0"/>
              </a:rPr>
              <a:t>require</a:t>
            </a:r>
            <a:r>
              <a:rPr lang="pt-BR" sz="2000" dirty="0">
                <a:latin typeface="+mn-lt"/>
                <a:cs typeface="Courier New" pitchFamily="49" charset="0"/>
              </a:rPr>
              <a:t> it (e.g., </a:t>
            </a:r>
            <a:r>
              <a:rPr lang="pt-BR" sz="2000" dirty="0" err="1">
                <a:latin typeface="+mn-lt"/>
                <a:cs typeface="Courier New" pitchFamily="49" charset="0"/>
              </a:rPr>
              <a:t>if</a:t>
            </a:r>
            <a:r>
              <a:rPr lang="pt-BR" sz="2000" dirty="0">
                <a:latin typeface="+mn-lt"/>
                <a:cs typeface="Courier New" pitchFamily="49" charset="0"/>
              </a:rPr>
              <a:t> </a:t>
            </a:r>
            <a:r>
              <a:rPr lang="pt-BR" sz="2000" dirty="0" err="1">
                <a:latin typeface="+mn-lt"/>
                <a:cs typeface="Courier New" pitchFamily="49" charset="0"/>
              </a:rPr>
              <a:t>retrievals</a:t>
            </a:r>
            <a:r>
              <a:rPr lang="pt-BR" sz="2000" dirty="0">
                <a:latin typeface="+mn-lt"/>
                <a:cs typeface="Courier New" pitchFamily="49" charset="0"/>
              </a:rPr>
              <a:t> </a:t>
            </a:r>
            <a:r>
              <a:rPr lang="pt-BR" sz="2000" dirty="0" err="1">
                <a:latin typeface="+mn-lt"/>
                <a:cs typeface="Courier New" pitchFamily="49" charset="0"/>
              </a:rPr>
              <a:t>instead</a:t>
            </a:r>
            <a:r>
              <a:rPr lang="pt-BR" sz="2000" dirty="0">
                <a:latin typeface="+mn-lt"/>
                <a:cs typeface="Courier New" pitchFamily="49" charset="0"/>
              </a:rPr>
              <a:t> </a:t>
            </a:r>
            <a:r>
              <a:rPr lang="pt-BR" sz="2000" dirty="0" err="1">
                <a:latin typeface="+mn-lt"/>
                <a:cs typeface="Courier New" pitchFamily="49" charset="0"/>
              </a:rPr>
              <a:t>of</a:t>
            </a:r>
            <a:r>
              <a:rPr lang="pt-BR" sz="2000" dirty="0">
                <a:latin typeface="+mn-lt"/>
                <a:cs typeface="Courier New" pitchFamily="49" charset="0"/>
              </a:rPr>
              <a:t> </a:t>
            </a:r>
            <a:r>
              <a:rPr lang="pt-BR" sz="2000" dirty="0" err="1">
                <a:latin typeface="+mn-lt"/>
                <a:cs typeface="Courier New" pitchFamily="49" charset="0"/>
              </a:rPr>
              <a:t>brightness</a:t>
            </a:r>
            <a:r>
              <a:rPr lang="pt-BR" sz="2000" dirty="0">
                <a:latin typeface="+mn-lt"/>
                <a:cs typeface="Courier New" pitchFamily="49" charset="0"/>
              </a:rPr>
              <a:t> </a:t>
            </a:r>
            <a:r>
              <a:rPr lang="pt-BR" sz="2000" dirty="0" err="1">
                <a:latin typeface="+mn-lt"/>
                <a:cs typeface="Courier New" pitchFamily="49" charset="0"/>
              </a:rPr>
              <a:t>temperatures</a:t>
            </a:r>
            <a:r>
              <a:rPr lang="pt-BR" sz="2000" dirty="0">
                <a:latin typeface="+mn-lt"/>
                <a:cs typeface="Courier New" pitchFamily="49" charset="0"/>
              </a:rPr>
              <a:t> are </a:t>
            </a:r>
            <a:r>
              <a:rPr lang="pt-BR" sz="2000" dirty="0" err="1">
                <a:latin typeface="+mn-lt"/>
                <a:cs typeface="Courier New" pitchFamily="49" charset="0"/>
              </a:rPr>
              <a:t>assimilated</a:t>
            </a:r>
            <a:r>
              <a:rPr lang="pt-BR" sz="2000" dirty="0">
                <a:latin typeface="+mn-lt"/>
                <a:cs typeface="Courier New" pitchFamily="49" charset="0"/>
              </a:rPr>
              <a:t>).  </a:t>
            </a:r>
          </a:p>
          <a:p>
            <a:pPr eaLnBrk="1" fontAlgn="auto" hangingPunct="1">
              <a:spcBef>
                <a:spcPts val="0"/>
              </a:spcBef>
              <a:spcAft>
                <a:spcPts val="0"/>
              </a:spcAft>
              <a:defRPr/>
            </a:pPr>
            <a:r>
              <a:rPr lang="pt-BR" sz="2000" dirty="0">
                <a:latin typeface="+mn-lt"/>
                <a:cs typeface="Courier New" pitchFamily="49" charset="0"/>
              </a:rPr>
              <a:t>Use </a:t>
            </a:r>
            <a:r>
              <a:rPr lang="pt-BR" sz="2000" dirty="0" err="1">
                <a:latin typeface="+mn-lt"/>
                <a:cs typeface="Courier New" pitchFamily="49" charset="0"/>
              </a:rPr>
              <a:t>the</a:t>
            </a:r>
            <a:r>
              <a:rPr lang="pt-BR" sz="2000" dirty="0">
                <a:latin typeface="+mn-lt"/>
                <a:cs typeface="Courier New" pitchFamily="49" charset="0"/>
              </a:rPr>
              <a:t> </a:t>
            </a:r>
            <a:r>
              <a:rPr lang="pt-BR" sz="2000" dirty="0" err="1">
                <a:latin typeface="+mn-lt"/>
                <a:cs typeface="Courier New" pitchFamily="49" charset="0"/>
              </a:rPr>
              <a:t>program</a:t>
            </a:r>
            <a:r>
              <a:rPr lang="pt-BR" sz="2000" dirty="0">
                <a:latin typeface="+mn-lt"/>
                <a:cs typeface="Courier New" pitchFamily="49" charset="0"/>
              </a:rPr>
              <a:t> </a:t>
            </a:r>
            <a:r>
              <a:rPr lang="pt-BR" sz="2000" dirty="0">
                <a:latin typeface="Courier New" panose="02070309020205020404" pitchFamily="49" charset="0"/>
                <a:cs typeface="Courier New" panose="02070309020205020404" pitchFamily="49" charset="0"/>
              </a:rPr>
              <a:t>$ESMADIR/Linux/bin/mwrtm_bin2nc4.x</a:t>
            </a:r>
            <a:r>
              <a:rPr lang="pt-BR" sz="2000" dirty="0">
                <a:latin typeface="+mn-lt"/>
                <a:cs typeface="Courier New" pitchFamily="49" charset="0"/>
              </a:rPr>
              <a:t> </a:t>
            </a:r>
            <a:r>
              <a:rPr lang="pt-BR" sz="2000" dirty="0" err="1">
                <a:latin typeface="+mn-lt"/>
                <a:cs typeface="Courier New" pitchFamily="49" charset="0"/>
              </a:rPr>
              <a:t>to</a:t>
            </a:r>
            <a:r>
              <a:rPr lang="pt-BR" sz="2000" dirty="0">
                <a:latin typeface="+mn-lt"/>
                <a:cs typeface="Courier New" pitchFamily="49" charset="0"/>
              </a:rPr>
              <a:t> </a:t>
            </a:r>
            <a:r>
              <a:rPr lang="pt-BR" sz="2000" dirty="0" err="1">
                <a:latin typeface="+mn-lt"/>
                <a:cs typeface="Courier New" pitchFamily="49" charset="0"/>
              </a:rPr>
              <a:t>convert</a:t>
            </a:r>
            <a:r>
              <a:rPr lang="pt-BR" sz="2000" dirty="0">
                <a:latin typeface="+mn-lt"/>
                <a:cs typeface="Courier New" pitchFamily="49" charset="0"/>
              </a:rPr>
              <a:t> a </a:t>
            </a:r>
            <a:r>
              <a:rPr lang="pt-BR" sz="2000" dirty="0" err="1">
                <a:latin typeface="+mn-lt"/>
                <a:cs typeface="Courier New" pitchFamily="49" charset="0"/>
              </a:rPr>
              <a:t>binary</a:t>
            </a:r>
            <a:r>
              <a:rPr lang="pt-BR" sz="2000" dirty="0">
                <a:latin typeface="+mn-lt"/>
                <a:cs typeface="Courier New" pitchFamily="49" charset="0"/>
              </a:rPr>
              <a:t> </a:t>
            </a:r>
            <a:r>
              <a:rPr lang="pt-BR" sz="2000" dirty="0" err="1">
                <a:latin typeface="+mn-lt"/>
                <a:cs typeface="Courier New" pitchFamily="49" charset="0"/>
              </a:rPr>
              <a:t>mwRTM</a:t>
            </a:r>
            <a:r>
              <a:rPr lang="pt-BR" sz="2000" dirty="0">
                <a:latin typeface="+mn-lt"/>
                <a:cs typeface="Courier New" pitchFamily="49" charset="0"/>
              </a:rPr>
              <a:t> file </a:t>
            </a:r>
            <a:r>
              <a:rPr lang="pt-BR" sz="2000" dirty="0" err="1">
                <a:latin typeface="+mn-lt"/>
                <a:cs typeface="Courier New" pitchFamily="49" charset="0"/>
              </a:rPr>
              <a:t>into</a:t>
            </a:r>
            <a:r>
              <a:rPr lang="pt-BR" sz="2000" dirty="0">
                <a:latin typeface="+mn-lt"/>
                <a:cs typeface="Courier New" pitchFamily="49" charset="0"/>
              </a:rPr>
              <a:t> nc4. </a:t>
            </a:r>
          </a:p>
          <a:p>
            <a:pPr eaLnBrk="1" fontAlgn="auto" hangingPunct="1">
              <a:spcBef>
                <a:spcPts val="0"/>
              </a:spcBef>
              <a:spcAft>
                <a:spcPts val="0"/>
              </a:spcAft>
              <a:defRPr/>
            </a:pPr>
            <a:endParaRPr lang="pt-BR" sz="2000" b="1" dirty="0">
              <a:latin typeface="+mn-lt"/>
              <a:cs typeface="Courier New" pitchFamily="49" charset="0"/>
            </a:endParaRPr>
          </a:p>
          <a:p>
            <a:pPr eaLnBrk="1" fontAlgn="auto" hangingPunct="1">
              <a:spcBef>
                <a:spcPts val="0"/>
              </a:spcBef>
              <a:spcAft>
                <a:spcPts val="0"/>
              </a:spcAft>
              <a:defRPr/>
            </a:pPr>
            <a:r>
              <a:rPr lang="pt-BR" sz="2000" b="1" dirty="0">
                <a:latin typeface="+mn-lt"/>
                <a:cs typeface="Courier New" pitchFamily="49" charset="0"/>
              </a:rPr>
              <a:t>Go to $ESMADIR/src/Applications/LDAS_App/ or $ESMADIR/Linux/bin</a:t>
            </a:r>
          </a:p>
          <a:p>
            <a:pPr eaLnBrk="1" fontAlgn="auto" hangingPunct="1">
              <a:spcBef>
                <a:spcPts val="0"/>
              </a:spcBef>
              <a:spcAft>
                <a:spcPts val="0"/>
              </a:spcAft>
              <a:defRPr/>
            </a:pPr>
            <a:endParaRPr lang="pt-BR" sz="2000" b="1" dirty="0">
              <a:latin typeface="+mn-lt"/>
              <a:cs typeface="Courier New" pitchFamily="49" charset="0"/>
            </a:endParaRPr>
          </a:p>
          <a:p>
            <a:pPr eaLnBrk="1" fontAlgn="auto" hangingPunct="1">
              <a:spcBef>
                <a:spcPts val="0"/>
              </a:spcBef>
              <a:spcAft>
                <a:spcPts val="0"/>
              </a:spcAft>
              <a:defRPr/>
            </a:pPr>
            <a:r>
              <a:rPr lang="pt-BR" sz="2000" i="1" dirty="0">
                <a:latin typeface="Courier New" pitchFamily="49" charset="0"/>
                <a:cs typeface="Courier New" pitchFamily="49" charset="0"/>
              </a:rPr>
              <a:t>    ./</a:t>
            </a:r>
            <a:r>
              <a:rPr lang="pt-BR" sz="2000" i="1" dirty="0" err="1">
                <a:latin typeface="Courier New" pitchFamily="49" charset="0"/>
                <a:cs typeface="Courier New" pitchFamily="49" charset="0"/>
              </a:rPr>
              <a:t>ldas_setup</a:t>
            </a:r>
            <a:r>
              <a:rPr lang="pt-BR" sz="2000" i="1" dirty="0">
                <a:latin typeface="Courier New" pitchFamily="49" charset="0"/>
                <a:cs typeface="Courier New" pitchFamily="49" charset="0"/>
              </a:rPr>
              <a:t> setup </a:t>
            </a:r>
            <a:r>
              <a:rPr lang="pt-BR" sz="2000" i="1" dirty="0">
                <a:solidFill>
                  <a:srgbClr val="00B050"/>
                </a:solidFill>
                <a:latin typeface="Courier New" pitchFamily="49" charset="0"/>
                <a:cs typeface="Courier New" pitchFamily="49" charset="0"/>
              </a:rPr>
              <a:t>YOUR_EXPDIR </a:t>
            </a:r>
            <a:r>
              <a:rPr lang="pt-BR" sz="2000" i="1" dirty="0" err="1">
                <a:solidFill>
                  <a:srgbClr val="00B050"/>
                </a:solidFill>
                <a:latin typeface="Courier New" pitchFamily="49" charset="0"/>
                <a:cs typeface="Courier New" pitchFamily="49" charset="0"/>
              </a:rPr>
              <a:t>YOUR_exeinp.txt</a:t>
            </a:r>
            <a:r>
              <a:rPr lang="pt-BR" sz="2000" i="1" dirty="0">
                <a:solidFill>
                  <a:srgbClr val="00B050"/>
                </a:solidFill>
                <a:latin typeface="Courier New" pitchFamily="49" charset="0"/>
                <a:cs typeface="Courier New" pitchFamily="49" charset="0"/>
              </a:rPr>
              <a:t> </a:t>
            </a:r>
            <a:r>
              <a:rPr lang="pt-BR" sz="2000" i="1" dirty="0" err="1">
                <a:solidFill>
                  <a:srgbClr val="00B050"/>
                </a:solidFill>
                <a:latin typeface="Courier New" pitchFamily="49" charset="0"/>
                <a:cs typeface="Courier New" pitchFamily="49" charset="0"/>
              </a:rPr>
              <a:t>YOUR_batinp.txt</a:t>
            </a:r>
            <a:endParaRPr lang="pt-BR" sz="2000" i="1" dirty="0">
              <a:solidFill>
                <a:srgbClr val="00B050"/>
              </a:solidFill>
              <a:latin typeface="Courier New" pitchFamily="49" charset="0"/>
              <a:cs typeface="Courier New" pitchFamily="49" charset="0"/>
            </a:endParaRPr>
          </a:p>
          <a:p>
            <a:pPr eaLnBrk="1" fontAlgn="auto" hangingPunct="1">
              <a:spcBef>
                <a:spcPts val="0"/>
              </a:spcBef>
              <a:spcAft>
                <a:spcPts val="0"/>
              </a:spcAft>
              <a:defRPr/>
            </a:pPr>
            <a:endParaRPr lang="pt-BR" sz="2000" b="1" dirty="0">
              <a:latin typeface="+mn-lt"/>
              <a:cs typeface="Courier New" pitchFamily="49" charset="0"/>
            </a:endParaRPr>
          </a:p>
          <a:p>
            <a:pPr marL="457200" indent="-457200" eaLnBrk="1" fontAlgn="auto" hangingPunct="1">
              <a:spcBef>
                <a:spcPts val="0"/>
              </a:spcBef>
              <a:spcAft>
                <a:spcPts val="0"/>
              </a:spcAft>
              <a:buFontTx/>
              <a:buAutoNum type="arabicParenR"/>
              <a:defRPr/>
            </a:pPr>
            <a:r>
              <a:rPr lang="en-US" sz="2000" dirty="0">
                <a:latin typeface="+mn-lt"/>
                <a:ea typeface="Courier New" charset="0"/>
                <a:cs typeface="Courier New" panose="02070309020205020404" pitchFamily="49" charset="0"/>
              </a:rPr>
              <a:t>The input parameter </a:t>
            </a:r>
            <a:r>
              <a:rPr lang="en-US" sz="2000" dirty="0">
                <a:latin typeface="Courier New" panose="02070309020205020404" pitchFamily="49" charset="0"/>
                <a:ea typeface="Courier New" charset="0"/>
                <a:cs typeface="Courier New" panose="02070309020205020404" pitchFamily="49" charset="0"/>
              </a:rPr>
              <a:t>LAND_ASSIM</a:t>
            </a:r>
            <a:r>
              <a:rPr lang="en-US" sz="2000" dirty="0">
                <a:latin typeface="+mn-lt"/>
                <a:ea typeface="Courier New" charset="0"/>
                <a:cs typeface="Courier New" panose="02070309020205020404" pitchFamily="49" charset="0"/>
              </a:rPr>
              <a:t> must be </a:t>
            </a:r>
            <a:r>
              <a:rPr lang="en-US" sz="2000" dirty="0">
                <a:latin typeface="Courier New" panose="02070309020205020404" pitchFamily="49" charset="0"/>
                <a:ea typeface="Courier New" charset="0"/>
                <a:cs typeface="Courier New" panose="02070309020205020404" pitchFamily="49" charset="0"/>
              </a:rPr>
              <a:t>YES</a:t>
            </a:r>
            <a:r>
              <a:rPr lang="en-US" sz="2000" dirty="0">
                <a:latin typeface="+mn-lt"/>
                <a:ea typeface="Courier New" charset="0"/>
                <a:cs typeface="Courier New" panose="02070309020205020404" pitchFamily="49" charset="0"/>
              </a:rPr>
              <a:t>.</a:t>
            </a:r>
          </a:p>
          <a:p>
            <a:pPr marL="457200" indent="-457200" eaLnBrk="1" fontAlgn="auto" hangingPunct="1">
              <a:spcBef>
                <a:spcPts val="0"/>
              </a:spcBef>
              <a:spcAft>
                <a:spcPts val="0"/>
              </a:spcAft>
              <a:buFontTx/>
              <a:buAutoNum type="arabicParenR"/>
              <a:defRPr/>
            </a:pPr>
            <a:endParaRPr lang="en-US" sz="2000" dirty="0">
              <a:latin typeface="+mn-lt"/>
              <a:cs typeface="Courier New" panose="02070309020205020404" pitchFamily="49" charset="0"/>
            </a:endParaRPr>
          </a:p>
          <a:p>
            <a:pPr marL="457200" indent="-457200" eaLnBrk="1" fontAlgn="auto" hangingPunct="1">
              <a:spcBef>
                <a:spcPts val="0"/>
              </a:spcBef>
              <a:spcAft>
                <a:spcPts val="0"/>
              </a:spcAft>
              <a:buFontTx/>
              <a:buAutoNum type="arabicParenR"/>
              <a:defRPr/>
            </a:pPr>
            <a:r>
              <a:rPr lang="en-US" sz="2000" dirty="0">
                <a:latin typeface="+mn-lt"/>
                <a:cs typeface="Courier New" panose="02070309020205020404" pitchFamily="49" charset="0"/>
              </a:rPr>
              <a:t>If L-band brightness temperatures are assimilated, the input parameter </a:t>
            </a:r>
            <a:r>
              <a:rPr lang="en-US" sz="2000" dirty="0">
                <a:latin typeface="Courier New" panose="02070309020205020404" pitchFamily="49" charset="0"/>
                <a:cs typeface="Courier New" panose="02070309020205020404" pitchFamily="49" charset="0"/>
              </a:rPr>
              <a:t>MWRTM_FILE</a:t>
            </a:r>
            <a:r>
              <a:rPr lang="en-US" sz="2000" dirty="0">
                <a:latin typeface="+mn-lt"/>
                <a:cs typeface="Courier New" panose="02070309020205020404" pitchFamily="49" charset="0"/>
              </a:rPr>
              <a:t> must point to an </a:t>
            </a:r>
            <a:r>
              <a:rPr lang="en-US" sz="2000" dirty="0" err="1">
                <a:latin typeface="+mn-lt"/>
                <a:cs typeface="Courier New" panose="02070309020205020404" pitchFamily="49" charset="0"/>
              </a:rPr>
              <a:t>mwRTM</a:t>
            </a:r>
            <a:r>
              <a:rPr lang="en-US" sz="2000" dirty="0">
                <a:latin typeface="+mn-lt"/>
                <a:cs typeface="Courier New" panose="02070309020205020404" pitchFamily="49" charset="0"/>
              </a:rPr>
              <a:t> parameter file in nc4 format </a:t>
            </a:r>
            <a:r>
              <a:rPr lang="en-US" sz="2000" dirty="0">
                <a:latin typeface="+mn-lt"/>
              </a:rPr>
              <a:t>unless an </a:t>
            </a:r>
            <a:r>
              <a:rPr lang="en-US" sz="2000" dirty="0" err="1">
                <a:latin typeface="+mn-lt"/>
              </a:rPr>
              <a:t>mwRTM</a:t>
            </a:r>
            <a:r>
              <a:rPr lang="en-US" sz="2000" dirty="0">
                <a:latin typeface="+mn-lt"/>
              </a:rPr>
              <a:t> file is already included in the restart directory</a:t>
            </a:r>
            <a:r>
              <a:rPr lang="en-US" sz="2000" dirty="0">
                <a:latin typeface="+mn-lt"/>
                <a:cs typeface="Courier New" panose="02070309020205020404" pitchFamily="49" charset="0"/>
              </a:rPr>
              <a:t>.</a:t>
            </a:r>
          </a:p>
          <a:p>
            <a:pPr marL="457200" indent="-457200" eaLnBrk="1" fontAlgn="auto" hangingPunct="1">
              <a:spcBef>
                <a:spcPts val="0"/>
              </a:spcBef>
              <a:spcAft>
                <a:spcPts val="0"/>
              </a:spcAft>
              <a:buFontTx/>
              <a:buAutoNum type="arabicParenR"/>
              <a:defRPr/>
            </a:pPr>
            <a:endParaRPr lang="en-US" sz="2000" dirty="0">
              <a:latin typeface="+mn-lt"/>
              <a:cs typeface="Courier New" panose="02070309020205020404" pitchFamily="49" charset="0"/>
            </a:endParaRPr>
          </a:p>
          <a:p>
            <a:pPr marL="457200" indent="-457200" eaLnBrk="1" fontAlgn="auto" hangingPunct="1">
              <a:spcBef>
                <a:spcPts val="0"/>
              </a:spcBef>
              <a:spcAft>
                <a:spcPts val="0"/>
              </a:spcAft>
              <a:buFontTx/>
              <a:buAutoNum type="arabicParenR"/>
              <a:defRPr/>
            </a:pPr>
            <a:r>
              <a:rPr lang="en-US" sz="2000" dirty="0">
                <a:latin typeface="+mn-lt"/>
                <a:cs typeface="Courier New" panose="02070309020205020404" pitchFamily="49" charset="0"/>
              </a:rPr>
              <a:t>There may be up to three </a:t>
            </a:r>
            <a:r>
              <a:rPr lang="en-US" sz="2000" dirty="0" err="1">
                <a:latin typeface="+mn-lt"/>
                <a:cs typeface="Courier New" panose="02070309020205020404" pitchFamily="49" charset="0"/>
              </a:rPr>
              <a:t>nml</a:t>
            </a:r>
            <a:r>
              <a:rPr lang="en-US" sz="2000" dirty="0">
                <a:latin typeface="+mn-lt"/>
                <a:cs typeface="Courier New" panose="02070309020205020404" pitchFamily="49" charset="0"/>
              </a:rPr>
              <a:t> configuration files in </a:t>
            </a:r>
            <a:r>
              <a:rPr lang="en-US" sz="2000" dirty="0">
                <a:latin typeface="Courier New" panose="02070309020205020404" pitchFamily="49" charset="0"/>
                <a:cs typeface="Courier New" panose="02070309020205020404" pitchFamily="49" charset="0"/>
              </a:rPr>
              <a:t>NML_INPUT_PATH</a:t>
            </a:r>
            <a:r>
              <a:rPr lang="en-US" sz="2000" dirty="0">
                <a:latin typeface="+mn-lt"/>
                <a:cs typeface="Courier New" panose="02070309020205020404" pitchFamily="49" charset="0"/>
              </a:rPr>
              <a:t>:</a:t>
            </a:r>
          </a:p>
          <a:p>
            <a:pPr eaLnBrk="1" fontAlgn="auto" hangingPunct="1">
              <a:spcBef>
                <a:spcPts val="0"/>
              </a:spcBef>
              <a:spcAft>
                <a:spcPts val="0"/>
              </a:spcAft>
              <a:defRPr/>
            </a:pPr>
            <a:r>
              <a:rPr lang="en-US" sz="20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LDASsa_SPECIAL_inputs_ensupd.nml</a:t>
            </a:r>
            <a:endParaRPr lang="en-US" sz="1600" dirty="0">
              <a:latin typeface="Courier New" panose="02070309020205020404" pitchFamily="49" charset="0"/>
              <a:cs typeface="Courier New" panose="02070309020205020404" pitchFamily="49" charset="0"/>
            </a:endParaRPr>
          </a:p>
          <a:p>
            <a:pPr eaLnBrk="1" fontAlgn="auto" hangingPunct="1">
              <a:spcBef>
                <a:spcPts val="0"/>
              </a:spcBef>
              <a:spcAft>
                <a:spcPts val="0"/>
              </a:spcAft>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LDASsa_SPECIAL_inputs_ensprop.nml</a:t>
            </a:r>
            <a:endParaRPr lang="en-US" sz="1600" dirty="0">
              <a:latin typeface="Courier New" panose="02070309020205020404" pitchFamily="49" charset="0"/>
              <a:cs typeface="Courier New" panose="02070309020205020404" pitchFamily="49" charset="0"/>
            </a:endParaRPr>
          </a:p>
          <a:p>
            <a:pPr eaLnBrk="1" fontAlgn="auto" hangingPunct="1">
              <a:spcBef>
                <a:spcPts val="0"/>
              </a:spcBef>
              <a:spcAft>
                <a:spcPts val="0"/>
              </a:spcAft>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LDASsa_SPECIAL_inputs_catbias.nml</a:t>
            </a:r>
            <a:r>
              <a:rPr lang="en-US" sz="2000" dirty="0">
                <a:latin typeface="Courier New" panose="02070309020205020404" pitchFamily="49" charset="0"/>
                <a:cs typeface="Courier New" panose="02070309020205020404" pitchFamily="49" charset="0"/>
              </a:rPr>
              <a:t> </a:t>
            </a:r>
            <a:endParaRPr lang="en-US" sz="2000" dirty="0">
              <a:latin typeface="Courier New" charset="0"/>
              <a:ea typeface="Courier New" charset="0"/>
              <a:cs typeface="Courier New" charset="0"/>
            </a:endParaRPr>
          </a:p>
        </p:txBody>
      </p:sp>
      <p:sp>
        <p:nvSpPr>
          <p:cNvPr id="20483" name="TextBox 2"/>
          <p:cNvSpPr txBox="1">
            <a:spLocks noChangeArrowheads="1"/>
          </p:cNvSpPr>
          <p:nvPr/>
        </p:nvSpPr>
        <p:spPr bwMode="auto">
          <a:xfrm>
            <a:off x="1045247" y="0"/>
            <a:ext cx="101015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2.d.2) Run </a:t>
            </a:r>
            <a:r>
              <a:rPr lang="en-US" altLang="en-US" sz="2800" dirty="0" err="1"/>
              <a:t>ldas_setup</a:t>
            </a:r>
            <a:r>
              <a:rPr lang="en-US" altLang="en-US" sz="2800" dirty="0"/>
              <a:t> to create an assimilation run</a:t>
            </a:r>
          </a:p>
        </p:txBody>
      </p:sp>
    </p:spTree>
    <p:extLst>
      <p:ext uri="{BB962C8B-B14F-4D97-AF65-F5344CB8AC3E}">
        <p14:creationId xmlns:p14="http://schemas.microsoft.com/office/powerpoint/2010/main" val="1032152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Box 2"/>
          <p:cNvSpPr txBox="1">
            <a:spLocks noChangeArrowheads="1"/>
          </p:cNvSpPr>
          <p:nvPr/>
        </p:nvSpPr>
        <p:spPr bwMode="auto">
          <a:xfrm>
            <a:off x="823913" y="2295525"/>
            <a:ext cx="418623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BEG_DATE:  </a:t>
            </a:r>
            <a:r>
              <a:rPr lang="en-US" altLang="en-US" sz="2000" dirty="0">
                <a:solidFill>
                  <a:srgbClr val="FF0000"/>
                </a:solidFill>
                <a:latin typeface="Cordia New" panose="020B0304020202020204" pitchFamily="34" charset="-34"/>
                <a:cs typeface="Cordia New" panose="020B0304020202020204" pitchFamily="34" charset="-34"/>
              </a:rPr>
              <a:t>20120101 000000</a:t>
            </a: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END_DATE:  20160101 000000</a:t>
            </a: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JOB_SGMT:  00000100 000000</a:t>
            </a: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NUM_SGMT:  6</a:t>
            </a:r>
          </a:p>
          <a:p>
            <a:pPr eaLnBrk="1" hangingPunct="1">
              <a:lnSpc>
                <a:spcPct val="100000"/>
              </a:lnSpc>
              <a:spcBef>
                <a:spcPct val="0"/>
              </a:spcBef>
              <a:buFontTx/>
              <a:buNone/>
            </a:pPr>
            <a:endParaRPr lang="en-US" altLang="en-US" sz="2000" dirty="0">
              <a:latin typeface="Cordia New" panose="020B0304020202020204" pitchFamily="34" charset="-34"/>
              <a:cs typeface="Cordia New" panose="020B0304020202020204" pitchFamily="34" charset="-34"/>
            </a:endParaRP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HEARTBEAT_DT:       450</a:t>
            </a:r>
          </a:p>
        </p:txBody>
      </p:sp>
      <p:sp>
        <p:nvSpPr>
          <p:cNvPr id="22532" name="TextBox 4"/>
          <p:cNvSpPr txBox="1">
            <a:spLocks noChangeArrowheads="1"/>
          </p:cNvSpPr>
          <p:nvPr/>
        </p:nvSpPr>
        <p:spPr bwMode="auto">
          <a:xfrm>
            <a:off x="2578492" y="5311268"/>
            <a:ext cx="2446338" cy="646112"/>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t>YYYYMMDD HHMMSS: </a:t>
            </a:r>
          </a:p>
          <a:p>
            <a:pPr eaLnBrk="1" hangingPunct="1">
              <a:lnSpc>
                <a:spcPct val="100000"/>
              </a:lnSpc>
              <a:spcBef>
                <a:spcPct val="0"/>
              </a:spcBef>
              <a:buFontTx/>
              <a:buNone/>
            </a:pPr>
            <a:r>
              <a:rPr lang="en-US" altLang="en-US" sz="1800" b="1" dirty="0"/>
              <a:t>Restart file frequency.</a:t>
            </a:r>
          </a:p>
        </p:txBody>
      </p:sp>
      <p:cxnSp>
        <p:nvCxnSpPr>
          <p:cNvPr id="7" name="Straight Arrow Connector 6"/>
          <p:cNvCxnSpPr>
            <a:stCxn id="22532" idx="0"/>
          </p:cNvCxnSpPr>
          <p:nvPr/>
        </p:nvCxnSpPr>
        <p:spPr>
          <a:xfrm flipH="1" flipV="1">
            <a:off x="2794392" y="3345943"/>
            <a:ext cx="1008063" cy="19653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534" name="TextBox 5"/>
          <p:cNvSpPr txBox="1">
            <a:spLocks noChangeArrowheads="1"/>
          </p:cNvSpPr>
          <p:nvPr/>
        </p:nvSpPr>
        <p:spPr bwMode="auto">
          <a:xfrm>
            <a:off x="6096000" y="1385322"/>
            <a:ext cx="540470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AutoNum type="arabicParenR"/>
            </a:pPr>
            <a:r>
              <a:rPr lang="en-US" altLang="en-US" sz="1800" dirty="0"/>
              <a:t>The </a:t>
            </a:r>
            <a:r>
              <a:rPr lang="en-US" altLang="en-US" sz="1800" dirty="0">
                <a:latin typeface="Courier New" panose="02070309020205020404" pitchFamily="49" charset="0"/>
                <a:cs typeface="Courier New" panose="02070309020205020404" pitchFamily="49" charset="0"/>
              </a:rPr>
              <a:t>BEG_DATE</a:t>
            </a:r>
            <a:r>
              <a:rPr lang="en-US" altLang="en-US" sz="1800" dirty="0"/>
              <a:t> in </a:t>
            </a:r>
            <a:r>
              <a:rPr lang="en-US" altLang="en-US" sz="1800" dirty="0" err="1">
                <a:latin typeface="Courier New" panose="02070309020205020404" pitchFamily="49" charset="0"/>
                <a:cs typeface="Courier New" panose="02070309020205020404" pitchFamily="49" charset="0"/>
              </a:rPr>
              <a:t>CAP.rc</a:t>
            </a:r>
            <a:r>
              <a:rPr lang="en-US" altLang="en-US" sz="1800" dirty="0"/>
              <a:t> will be ignored. </a:t>
            </a:r>
            <a:r>
              <a:rPr lang="en-US" altLang="en-US" sz="1800" dirty="0" err="1"/>
              <a:t>GEOSldas</a:t>
            </a:r>
            <a:r>
              <a:rPr lang="en-US" altLang="en-US" sz="1800" dirty="0"/>
              <a:t> reads </a:t>
            </a:r>
            <a:r>
              <a:rPr lang="en-US" altLang="en-US" sz="1800" dirty="0">
                <a:latin typeface="Courier New" panose="02070309020205020404" pitchFamily="49" charset="0"/>
                <a:cs typeface="Courier New" panose="02070309020205020404" pitchFamily="49" charset="0"/>
              </a:rPr>
              <a:t>BEG_DATE</a:t>
            </a:r>
            <a:r>
              <a:rPr lang="en-US" altLang="en-US" sz="1800" dirty="0"/>
              <a:t> from </a:t>
            </a:r>
            <a:r>
              <a:rPr lang="en-US" altLang="en-US" sz="1800" dirty="0" err="1">
                <a:latin typeface="Courier New" panose="02070309020205020404" pitchFamily="49" charset="0"/>
                <a:cs typeface="Courier New" panose="02070309020205020404" pitchFamily="49" charset="0"/>
              </a:rPr>
              <a:t>cap_restart</a:t>
            </a:r>
            <a:r>
              <a:rPr lang="en-US" altLang="en-US" sz="1800" dirty="0"/>
              <a:t>.</a:t>
            </a:r>
          </a:p>
          <a:p>
            <a:pPr eaLnBrk="1" hangingPunct="1">
              <a:lnSpc>
                <a:spcPct val="100000"/>
              </a:lnSpc>
              <a:spcBef>
                <a:spcPct val="0"/>
              </a:spcBef>
              <a:buFontTx/>
              <a:buAutoNum type="arabicParenR"/>
            </a:pPr>
            <a:endParaRPr lang="en-US" altLang="en-US" sz="1800" dirty="0"/>
          </a:p>
          <a:p>
            <a:pPr eaLnBrk="1" hangingPunct="1">
              <a:lnSpc>
                <a:spcPct val="100000"/>
              </a:lnSpc>
              <a:spcBef>
                <a:spcPct val="0"/>
              </a:spcBef>
              <a:buFontTx/>
              <a:buAutoNum type="arabicParenR"/>
            </a:pPr>
            <a:r>
              <a:rPr lang="en-US" altLang="en-US" sz="1800" dirty="0">
                <a:latin typeface="Courier New" panose="02070309020205020404" pitchFamily="49" charset="0"/>
                <a:cs typeface="Courier New" panose="02070309020205020404" pitchFamily="49" charset="0"/>
              </a:rPr>
              <a:t>JOB_SGMT</a:t>
            </a:r>
            <a:r>
              <a:rPr lang="en-US" altLang="en-US" sz="1800" dirty="0"/>
              <a:t> is the time period between output of check-point files, which can be used as restart files.</a:t>
            </a:r>
          </a:p>
          <a:p>
            <a:pPr eaLnBrk="1" hangingPunct="1">
              <a:lnSpc>
                <a:spcPct val="100000"/>
              </a:lnSpc>
              <a:spcBef>
                <a:spcPct val="0"/>
              </a:spcBef>
              <a:buFontTx/>
              <a:buAutoNum type="arabicParenR"/>
            </a:pPr>
            <a:endParaRPr lang="en-US" altLang="en-US" sz="1800" dirty="0"/>
          </a:p>
          <a:p>
            <a:pPr eaLnBrk="1" hangingPunct="1">
              <a:lnSpc>
                <a:spcPct val="100000"/>
              </a:lnSpc>
              <a:spcBef>
                <a:spcPct val="0"/>
              </a:spcBef>
              <a:buFontTx/>
              <a:buAutoNum type="arabicParenR"/>
            </a:pPr>
            <a:r>
              <a:rPr lang="en-US" altLang="en-US" sz="1800" dirty="0"/>
              <a:t>The wall time needed for running a simulation period of </a:t>
            </a:r>
            <a:r>
              <a:rPr lang="en-US" altLang="en-US" sz="1800" dirty="0">
                <a:latin typeface="Courier New" panose="02070309020205020404" pitchFamily="49" charset="0"/>
                <a:cs typeface="Courier New" panose="02070309020205020404" pitchFamily="49" charset="0"/>
              </a:rPr>
              <a:t>NUM_SGMT*JOB_SGMT</a:t>
            </a:r>
            <a:r>
              <a:rPr lang="en-US" altLang="en-US" sz="1800" dirty="0"/>
              <a:t> must not exceed the wall time limit (12 hours at NCCS).</a:t>
            </a:r>
          </a:p>
          <a:p>
            <a:pPr eaLnBrk="1" hangingPunct="1">
              <a:lnSpc>
                <a:spcPct val="100000"/>
              </a:lnSpc>
              <a:spcBef>
                <a:spcPct val="0"/>
              </a:spcBef>
              <a:buFontTx/>
              <a:buAutoNum type="arabicParenR"/>
            </a:pPr>
            <a:endParaRPr lang="en-US" altLang="en-US" sz="1800" dirty="0"/>
          </a:p>
          <a:p>
            <a:pPr eaLnBrk="1" hangingPunct="1">
              <a:lnSpc>
                <a:spcPct val="100000"/>
              </a:lnSpc>
              <a:spcBef>
                <a:spcPct val="0"/>
              </a:spcBef>
              <a:buFontTx/>
              <a:buAutoNum type="arabicParenR"/>
            </a:pPr>
            <a:r>
              <a:rPr lang="en-US" altLang="en-US" sz="1800" dirty="0"/>
              <a:t>Seconds (</a:t>
            </a:r>
            <a:r>
              <a:rPr lang="en-US" altLang="en-US" sz="1800" dirty="0">
                <a:latin typeface="Courier New" panose="02070309020205020404" pitchFamily="49" charset="0"/>
                <a:cs typeface="Courier New" panose="02070309020205020404" pitchFamily="49" charset="0"/>
              </a:rPr>
              <a:t>SS</a:t>
            </a:r>
            <a:r>
              <a:rPr lang="en-US" altLang="en-US" sz="1800" dirty="0"/>
              <a:t>) in </a:t>
            </a:r>
            <a:r>
              <a:rPr lang="en-US" altLang="en-US" sz="1800" dirty="0">
                <a:latin typeface="Courier New" panose="02070309020205020404" pitchFamily="49" charset="0"/>
                <a:cs typeface="Courier New" panose="02070309020205020404" pitchFamily="49" charset="0"/>
              </a:rPr>
              <a:t>*_DATE</a:t>
            </a:r>
            <a:r>
              <a:rPr lang="en-US" altLang="en-US" sz="1800" dirty="0"/>
              <a:t> and </a:t>
            </a:r>
            <a:r>
              <a:rPr lang="en-US" altLang="en-US" sz="1800" dirty="0">
                <a:latin typeface="Courier New" panose="02070309020205020404" pitchFamily="49" charset="0"/>
                <a:cs typeface="Courier New" panose="02070309020205020404" pitchFamily="49" charset="0"/>
              </a:rPr>
              <a:t>JOB_SGMT</a:t>
            </a:r>
            <a:r>
              <a:rPr lang="en-US" altLang="en-US" sz="1800" dirty="0"/>
              <a:t> should be set to </a:t>
            </a:r>
            <a:r>
              <a:rPr lang="en-US" altLang="en-US" sz="1800" dirty="0">
                <a:latin typeface="Courier New" panose="02070309020205020404" pitchFamily="49" charset="0"/>
                <a:cs typeface="Courier New" panose="02070309020205020404" pitchFamily="49" charset="0"/>
              </a:rPr>
              <a:t>00</a:t>
            </a:r>
            <a:r>
              <a:rPr lang="en-US" altLang="en-US" sz="1800" dirty="0"/>
              <a:t> because </a:t>
            </a:r>
            <a:r>
              <a:rPr lang="en-US" altLang="en-US" sz="1800" dirty="0" err="1"/>
              <a:t>GEOSldas</a:t>
            </a:r>
            <a:r>
              <a:rPr lang="en-US" altLang="en-US" sz="1800" dirty="0"/>
              <a:t> restart file names do not contain seconds. </a:t>
            </a:r>
          </a:p>
          <a:p>
            <a:pPr eaLnBrk="1" hangingPunct="1">
              <a:lnSpc>
                <a:spcPct val="100000"/>
              </a:lnSpc>
              <a:spcBef>
                <a:spcPct val="0"/>
              </a:spcBef>
              <a:buFontTx/>
              <a:buAutoNum type="arabicParenR"/>
            </a:pPr>
            <a:endParaRPr lang="en-US" altLang="en-US" sz="1800" dirty="0"/>
          </a:p>
        </p:txBody>
      </p:sp>
      <p:sp>
        <p:nvSpPr>
          <p:cNvPr id="22535" name="TextBox 8"/>
          <p:cNvSpPr txBox="1">
            <a:spLocks noChangeArrowheads="1"/>
          </p:cNvSpPr>
          <p:nvPr/>
        </p:nvSpPr>
        <p:spPr bwMode="auto">
          <a:xfrm>
            <a:off x="823913" y="1123712"/>
            <a:ext cx="14734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dirty="0" err="1">
                <a:latin typeface="Courier New" panose="02070309020205020404" pitchFamily="49" charset="0"/>
                <a:cs typeface="Courier New" panose="02070309020205020404" pitchFamily="49" charset="0"/>
              </a:rPr>
              <a:t>CAP.rc</a:t>
            </a:r>
            <a:endParaRPr lang="en-US" altLang="en-US" b="1" dirty="0">
              <a:latin typeface="Courier New" panose="02070309020205020404" pitchFamily="49" charset="0"/>
              <a:cs typeface="Courier New" panose="02070309020205020404" pitchFamily="49" charset="0"/>
            </a:endParaRPr>
          </a:p>
        </p:txBody>
      </p:sp>
      <p:sp>
        <p:nvSpPr>
          <p:cNvPr id="8" name="TextBox 1"/>
          <p:cNvSpPr txBox="1">
            <a:spLocks noChangeArrowheads="1"/>
          </p:cNvSpPr>
          <p:nvPr/>
        </p:nvSpPr>
        <p:spPr bwMode="auto">
          <a:xfrm>
            <a:off x="182562" y="13728"/>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
          <p:cNvSpPr txBox="1">
            <a:spLocks noChangeArrowheads="1"/>
          </p:cNvSpPr>
          <p:nvPr/>
        </p:nvSpPr>
        <p:spPr bwMode="auto">
          <a:xfrm>
            <a:off x="188913"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
        <p:nvSpPr>
          <p:cNvPr id="23555" name="Rectangle 4"/>
          <p:cNvSpPr>
            <a:spLocks noChangeArrowheads="1"/>
          </p:cNvSpPr>
          <p:nvPr/>
        </p:nvSpPr>
        <p:spPr bwMode="auto">
          <a:xfrm>
            <a:off x="165100" y="1363663"/>
            <a:ext cx="4151313" cy="30781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err="1">
                <a:latin typeface="Courier New" panose="02070309020205020404" pitchFamily="49" charset="0"/>
                <a:cs typeface="Courier New" panose="02070309020205020404" pitchFamily="49" charset="0"/>
              </a:rPr>
              <a:t>HISTORY.rc</a:t>
            </a:r>
            <a:r>
              <a:rPr lang="en-US" altLang="en-US" sz="1800" b="1" dirty="0">
                <a:latin typeface="Courier New" panose="02070309020205020404" pitchFamily="49" charset="0"/>
                <a:cs typeface="Courier New" panose="02070309020205020404" pitchFamily="49" charset="0"/>
              </a:rPr>
              <a:t> HEADER</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EXPID:  m36_SMAP</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EXPDSC: </a:t>
            </a:r>
            <a:r>
              <a:rPr lang="en-US" altLang="en-US" sz="1600" dirty="0" err="1">
                <a:latin typeface="Courier New" panose="02070309020205020404" pitchFamily="49" charset="0"/>
                <a:cs typeface="Courier New" panose="02070309020205020404" pitchFamily="49" charset="0"/>
              </a:rPr>
              <a:t>GEOSldas_output</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EXPSRC: GEOSldas_m4-17_0</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COLLECTIONS: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'tavg1_1D_lfs_Nt‘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'tavg1_2D_lfs_Nx'</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p>
        </p:txBody>
      </p:sp>
      <p:sp>
        <p:nvSpPr>
          <p:cNvPr id="23556" name="Rectangle 5"/>
          <p:cNvSpPr>
            <a:spLocks noChangeArrowheads="1"/>
          </p:cNvSpPr>
          <p:nvPr/>
        </p:nvSpPr>
        <p:spPr bwMode="auto">
          <a:xfrm>
            <a:off x="4367213" y="1363663"/>
            <a:ext cx="7624762" cy="20923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t>Sample ‘</a:t>
            </a:r>
            <a:r>
              <a:rPr lang="en-US" altLang="en-US" sz="1800" b="1" dirty="0" err="1"/>
              <a:t>lnd</a:t>
            </a:r>
            <a:r>
              <a:rPr lang="en-US" altLang="en-US" sz="1800" b="1" dirty="0"/>
              <a:t>’ tile-spaced collection header: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tavg1_1D_lnd_Nt.descr:       'Land diagnostics'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tavg1_1D_lnd_Nt.template:    '%y4%m2%d2_%h2%n2z.bin'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tavg1_1D_lnd_Nt.mode:        '</a:t>
            </a:r>
            <a:r>
              <a:rPr lang="en-US" altLang="en-US" sz="1600" b="1" dirty="0">
                <a:solidFill>
                  <a:srgbClr val="00B050"/>
                </a:solidFill>
                <a:latin typeface="Courier New" panose="02070309020205020404" pitchFamily="49" charset="0"/>
                <a:cs typeface="Courier New" panose="02070309020205020404" pitchFamily="49" charset="0"/>
              </a:rPr>
              <a:t>time-averaged</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tavg1_1D_lnd_Nt.frequency:   </a:t>
            </a:r>
            <a:r>
              <a:rPr lang="en-US" altLang="en-US" sz="1600" b="1" dirty="0">
                <a:solidFill>
                  <a:srgbClr val="00B050"/>
                </a:solidFill>
                <a:latin typeface="Courier New" panose="02070309020205020404" pitchFamily="49" charset="0"/>
                <a:cs typeface="Courier New" panose="02070309020205020404" pitchFamily="49" charset="0"/>
              </a:rPr>
              <a:t>240000</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tavg1_1D_lnd_Nt.ref_time:    </a:t>
            </a:r>
            <a:r>
              <a:rPr lang="en-US" altLang="en-US" sz="1600" b="1" dirty="0">
                <a:solidFill>
                  <a:srgbClr val="00B050"/>
                </a:solidFill>
                <a:latin typeface="Courier New" panose="02070309020205020404" pitchFamily="49" charset="0"/>
                <a:cs typeface="Courier New" panose="02070309020205020404" pitchFamily="49" charset="0"/>
              </a:rPr>
              <a:t>000000</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tavg1_1D_lnd_Nt.fields: </a:t>
            </a:r>
            <a:r>
              <a:rPr lang="en-US" altLang="en-US" sz="1600" b="1" dirty="0">
                <a:solidFill>
                  <a:srgbClr val="00B050"/>
                </a:solidFill>
                <a:latin typeface="Courier New" panose="02070309020205020404" pitchFamily="49" charset="0"/>
                <a:cs typeface="Courier New" panose="02070309020205020404" pitchFamily="49" charset="0"/>
              </a:rPr>
              <a:t>'WET3' ,'CATCH'  ,'GWETPROF' </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p:txBody>
      </p:sp>
      <p:sp>
        <p:nvSpPr>
          <p:cNvPr id="23557" name="Rectangle 6"/>
          <p:cNvSpPr>
            <a:spLocks noChangeArrowheads="1"/>
          </p:cNvSpPr>
          <p:nvPr/>
        </p:nvSpPr>
        <p:spPr bwMode="auto">
          <a:xfrm>
            <a:off x="4383088" y="3486150"/>
            <a:ext cx="7632700" cy="3324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dirty="0"/>
              <a:t> </a:t>
            </a:r>
            <a:r>
              <a:rPr lang="en-US" altLang="en-US" sz="1800" b="1" dirty="0"/>
              <a:t>Sample ‘</a:t>
            </a:r>
            <a:r>
              <a:rPr lang="en-US" altLang="en-US" sz="1800" b="1" dirty="0" err="1"/>
              <a:t>lnd</a:t>
            </a:r>
            <a:r>
              <a:rPr lang="en-US" altLang="en-US" sz="1800" b="1" dirty="0"/>
              <a:t>’ 2D collection header: </a:t>
            </a:r>
            <a:endParaRPr lang="en-US" altLang="en-US" sz="1800" dirty="0"/>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tavg1_2D_lnd_Nx.descr:       '2D-space,Land Diagnostics'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tavg1_2D_lnd_Nx.template:    '%y4%m2%d2_%h2%n2z.nc4'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tavg1_2D_lnd_Nx.mode:        '</a:t>
            </a:r>
            <a:r>
              <a:rPr lang="en-US" altLang="en-US" sz="1600" b="1" dirty="0">
                <a:solidFill>
                  <a:srgbClr val="00B050"/>
                </a:solidFill>
                <a:latin typeface="Courier New" panose="02070309020205020404" pitchFamily="49" charset="0"/>
                <a:cs typeface="Courier New" panose="02070309020205020404" pitchFamily="49" charset="0"/>
              </a:rPr>
              <a:t>time-averaged</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tavg1_2D_lnd_Nx.frequency:    </a:t>
            </a:r>
            <a:r>
              <a:rPr lang="en-US" altLang="en-US" sz="1600" b="1" dirty="0">
                <a:solidFill>
                  <a:srgbClr val="00B050"/>
                </a:solidFill>
                <a:latin typeface="Courier New" panose="02070309020205020404" pitchFamily="49" charset="0"/>
                <a:cs typeface="Courier New" panose="02070309020205020404" pitchFamily="49" charset="0"/>
              </a:rPr>
              <a:t>240000</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tavg1_2D_lnd_Nx.ref_time:     </a:t>
            </a:r>
            <a:r>
              <a:rPr lang="en-US" altLang="en-US" sz="1600" b="1" dirty="0">
                <a:solidFill>
                  <a:srgbClr val="00B050"/>
                </a:solidFill>
                <a:latin typeface="Courier New" panose="02070309020205020404" pitchFamily="49" charset="0"/>
                <a:cs typeface="Courier New" panose="02070309020205020404" pitchFamily="49" charset="0"/>
              </a:rPr>
              <a:t>000000</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tavg1_2D_lnd_Nx.format:       'CFIO',</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tavg1_2D_lnd_Nx.regrid_exch:'../input/</a:t>
            </a:r>
            <a:r>
              <a:rPr lang="en-US" altLang="en-US" sz="1600" dirty="0" err="1">
                <a:latin typeface="Courier New" panose="02070309020205020404" pitchFamily="49" charset="0"/>
                <a:cs typeface="Courier New" panose="02070309020205020404" pitchFamily="49" charset="0"/>
              </a:rPr>
              <a:t>tile.data</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tavg1_2D_lnd_Nx.regrid_name: 'GRIDNAME'</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tavg1_2D_lnd_Nx.resolution:   </a:t>
            </a:r>
            <a:r>
              <a:rPr lang="en-US" altLang="en-US" sz="1600" b="1" dirty="0">
                <a:solidFill>
                  <a:srgbClr val="00B050"/>
                </a:solidFill>
                <a:latin typeface="Courier New" panose="02070309020205020404" pitchFamily="49" charset="0"/>
                <a:cs typeface="Courier New" panose="02070309020205020404" pitchFamily="49" charset="0"/>
              </a:rPr>
              <a:t>720 361</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tavg1_2D_lnd_Nx.deflate:      2,</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tavg1_2D_lnd_Nx.fields:      </a:t>
            </a:r>
            <a:r>
              <a:rPr lang="en-US" altLang="en-US" sz="1600" b="1" dirty="0">
                <a:solidFill>
                  <a:srgbClr val="00B050"/>
                </a:solidFill>
                <a:latin typeface="Courier New" panose="02070309020205020404" pitchFamily="49" charset="0"/>
                <a:cs typeface="Courier New" panose="02070309020205020404" pitchFamily="49" charset="0"/>
              </a:rPr>
              <a:t>'WET3‘ , 'CATCH'  </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p:txBody>
      </p:sp>
      <p:sp>
        <p:nvSpPr>
          <p:cNvPr id="23558" name="Rectangle 2"/>
          <p:cNvSpPr>
            <a:spLocks noChangeArrowheads="1"/>
          </p:cNvSpPr>
          <p:nvPr/>
        </p:nvSpPr>
        <p:spPr bwMode="auto">
          <a:xfrm>
            <a:off x="165100" y="790575"/>
            <a:ext cx="89694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800" b="1" dirty="0"/>
              <a:t> </a:t>
            </a:r>
            <a:r>
              <a:rPr lang="en-US" altLang="en-US" sz="2800" b="1" dirty="0" err="1">
                <a:latin typeface="Courier New" panose="02070309020205020404" pitchFamily="49" charset="0"/>
                <a:cs typeface="Courier New" panose="02070309020205020404" pitchFamily="49" charset="0"/>
              </a:rPr>
              <a:t>HISTORY.rc</a:t>
            </a:r>
            <a:r>
              <a:rPr lang="en-US" altLang="en-US" sz="2800" b="1" dirty="0">
                <a:latin typeface="Courier New" panose="02070309020205020404" pitchFamily="49" charset="0"/>
                <a:cs typeface="Courier New" panose="02070309020205020404" pitchFamily="49" charset="0"/>
              </a:rPr>
              <a:t> </a:t>
            </a:r>
            <a:r>
              <a:rPr lang="en-US" altLang="en-US" sz="2800" b="1" dirty="0"/>
              <a:t>  </a:t>
            </a:r>
            <a:r>
              <a:rPr lang="en-US" altLang="en-US" sz="2800" dirty="0"/>
              <a:t>(output file format is always nc4) </a:t>
            </a:r>
            <a:endParaRPr lang="en-US" altLang="en-US" sz="1800" dirty="0"/>
          </a:p>
        </p:txBody>
      </p:sp>
      <p:sp>
        <p:nvSpPr>
          <p:cNvPr id="7" name="Rectangle 4"/>
          <p:cNvSpPr>
            <a:spLocks noChangeArrowheads="1"/>
          </p:cNvSpPr>
          <p:nvPr/>
        </p:nvSpPr>
        <p:spPr bwMode="auto">
          <a:xfrm>
            <a:off x="165100" y="4799685"/>
            <a:ext cx="4151313" cy="193899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dirty="0">
                <a:solidFill>
                  <a:srgbClr val="FF0000"/>
                </a:solidFill>
                <a:latin typeface="+mn-lt"/>
                <a:cs typeface="Courier New" panose="02070309020205020404" pitchFamily="49" charset="0"/>
              </a:rPr>
              <a:t>Output at sub-daily frequency will be bundled into daily output files.</a:t>
            </a:r>
          </a:p>
          <a:p>
            <a:pPr eaLnBrk="1" hangingPunct="1">
              <a:lnSpc>
                <a:spcPct val="100000"/>
              </a:lnSpc>
              <a:spcBef>
                <a:spcPct val="0"/>
              </a:spcBef>
              <a:buFontTx/>
              <a:buNone/>
            </a:pPr>
            <a:endParaRPr lang="en-US" altLang="en-US" sz="2000" dirty="0">
              <a:solidFill>
                <a:srgbClr val="FF0000"/>
              </a:solidFill>
              <a:latin typeface="+mn-lt"/>
              <a:cs typeface="Courier New" panose="02070309020205020404" pitchFamily="49" charset="0"/>
            </a:endParaRPr>
          </a:p>
          <a:p>
            <a:pPr eaLnBrk="1" hangingPunct="1">
              <a:lnSpc>
                <a:spcPct val="100000"/>
              </a:lnSpc>
              <a:spcBef>
                <a:spcPct val="0"/>
              </a:spcBef>
              <a:buFontTx/>
              <a:buNone/>
            </a:pPr>
            <a:r>
              <a:rPr lang="en-US" altLang="en-US" sz="2000" dirty="0">
                <a:solidFill>
                  <a:srgbClr val="FF0000"/>
                </a:solidFill>
                <a:latin typeface="+mn-lt"/>
                <a:cs typeface="Courier New" panose="02070309020205020404" pitchFamily="49" charset="0"/>
              </a:rPr>
              <a:t>Monthly output will be created from daily files if requested(see MONTHLY_OUTPUT option).</a:t>
            </a:r>
          </a:p>
        </p:txBody>
      </p:sp>
      <p:cxnSp>
        <p:nvCxnSpPr>
          <p:cNvPr id="4" name="Straight Arrow Connector 3"/>
          <p:cNvCxnSpPr>
            <a:cxnSpLocks/>
            <a:stCxn id="7" idx="0"/>
          </p:cNvCxnSpPr>
          <p:nvPr/>
        </p:nvCxnSpPr>
        <p:spPr>
          <a:xfrm flipV="1">
            <a:off x="2240757" y="2563906"/>
            <a:ext cx="5459925" cy="22357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auto">
          <a:xfrm>
            <a:off x="128189" y="762000"/>
            <a:ext cx="11935620" cy="621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t> output options:</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err="1">
                <a:latin typeface="Courier New" panose="02070309020205020404" pitchFamily="49" charset="0"/>
                <a:cs typeface="Courier New" panose="02070309020205020404" pitchFamily="49" charset="0"/>
              </a:rPr>
              <a:t>ldas_setup</a:t>
            </a:r>
            <a:r>
              <a:rPr lang="en-US" altLang="en-US" sz="1600" dirty="0">
                <a:latin typeface="+mn-lt"/>
                <a:cs typeface="Courier New" panose="02070309020205020404" pitchFamily="49" charset="0"/>
              </a:rPr>
              <a:t> produced </a:t>
            </a:r>
            <a:r>
              <a:rPr lang="en-US" altLang="en-US" sz="1600" dirty="0" err="1">
                <a:latin typeface="Courier New" panose="02070309020205020404" pitchFamily="49" charset="0"/>
                <a:cs typeface="Courier New" panose="02070309020205020404" pitchFamily="49" charset="0"/>
              </a:rPr>
              <a:t>CAP.rc</a:t>
            </a:r>
            <a:r>
              <a:rPr lang="en-US" altLang="en-US" sz="1600" dirty="0">
                <a:latin typeface="+mn-lt"/>
                <a:cs typeface="Courier New" panose="02070309020205020404" pitchFamily="49" charset="0"/>
              </a:rPr>
              <a:t> and </a:t>
            </a:r>
            <a:r>
              <a:rPr lang="en-US" altLang="en-US" sz="1600" dirty="0" err="1">
                <a:latin typeface="Courier New" panose="02070309020205020404" pitchFamily="49" charset="0"/>
                <a:cs typeface="Courier New" panose="02070309020205020404" pitchFamily="49" charset="0"/>
              </a:rPr>
              <a:t>HISTORY.rc</a:t>
            </a:r>
            <a:r>
              <a:rPr lang="en-US" altLang="en-US" sz="1600" dirty="0">
                <a:latin typeface="+mn-lt"/>
                <a:cs typeface="Courier New" panose="02070309020205020404" pitchFamily="49" charset="0"/>
              </a:rPr>
              <a:t>, which can be modified before starting a simulation.  There are two lists of pre-defined output collections in </a:t>
            </a:r>
            <a:r>
              <a:rPr lang="en-US" altLang="en-US" sz="1600" dirty="0" err="1">
                <a:latin typeface="Courier New" panose="02070309020205020404" pitchFamily="49" charset="0"/>
                <a:cs typeface="Courier New" panose="02070309020205020404" pitchFamily="49" charset="0"/>
              </a:rPr>
              <a:t>HISTORY.rc</a:t>
            </a:r>
            <a:r>
              <a:rPr lang="en-US" altLang="en-US" sz="1600" dirty="0">
                <a:latin typeface="+mn-lt"/>
                <a:cs typeface="Courier New" panose="02070309020205020404" pitchFamily="49" charset="0"/>
              </a:rPr>
              <a:t>:  (</a:t>
            </a:r>
            <a:r>
              <a:rPr lang="en-US" altLang="en-US" sz="1600" dirty="0" err="1">
                <a:latin typeface="+mn-lt"/>
                <a:cs typeface="Courier New" panose="02070309020205020404" pitchFamily="49" charset="0"/>
              </a:rPr>
              <a:t>i</a:t>
            </a:r>
            <a:r>
              <a:rPr lang="en-US" altLang="en-US" sz="1600" dirty="0">
                <a:latin typeface="+mn-lt"/>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lnd</a:t>
            </a:r>
            <a:r>
              <a:rPr lang="en-US" altLang="en-US" sz="1600" dirty="0">
                <a:latin typeface="+mn-lt"/>
                <a:cs typeface="Courier New" panose="02070309020205020404" pitchFamily="49" charset="0"/>
              </a:rPr>
              <a:t> (matching </a:t>
            </a:r>
            <a:r>
              <a:rPr lang="en-US" altLang="en-US" sz="1600" dirty="0" err="1">
                <a:latin typeface="Courier New" panose="02070309020205020404" pitchFamily="49" charset="0"/>
                <a:cs typeface="Courier New" panose="02070309020205020404" pitchFamily="49" charset="0"/>
              </a:rPr>
              <a:t>lnd</a:t>
            </a:r>
            <a:r>
              <a:rPr lang="en-US" altLang="en-US" sz="1600" dirty="0">
                <a:latin typeface="+mn-lt"/>
                <a:cs typeface="Courier New" panose="02070309020205020404" pitchFamily="49" charset="0"/>
              </a:rPr>
              <a:t> in MERRA-2 and GEOS FP and </a:t>
            </a:r>
            <a:r>
              <a:rPr lang="en-US" altLang="en-US" sz="1600" dirty="0" err="1">
                <a:latin typeface="+mn-lt"/>
                <a:cs typeface="Courier New" panose="02070309020205020404" pitchFamily="49" charset="0"/>
              </a:rPr>
              <a:t>LDASsa</a:t>
            </a:r>
            <a:r>
              <a:rPr lang="en-US" altLang="en-US" sz="1600" dirty="0">
                <a:latin typeface="+mn-lt"/>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out_collection_id</a:t>
            </a:r>
            <a:r>
              <a:rPr lang="en-US" altLang="en-US" sz="1600" dirty="0">
                <a:latin typeface="Courier New" panose="02070309020205020404" pitchFamily="49" charset="0"/>
                <a:cs typeface="Courier New" panose="02070309020205020404" pitchFamily="49" charset="0"/>
              </a:rPr>
              <a:t> =5</a:t>
            </a:r>
            <a:r>
              <a:rPr lang="en-US" altLang="en-US" sz="1600" dirty="0">
                <a:latin typeface="+mn-lt"/>
                <a:cs typeface="Courier New" panose="02070309020205020404" pitchFamily="49" charset="0"/>
              </a:rPr>
              <a:t> in </a:t>
            </a:r>
            <a:r>
              <a:rPr lang="en-US" altLang="en-US" sz="1600" dirty="0" err="1">
                <a:latin typeface="+mn-lt"/>
                <a:cs typeface="Courier New" panose="02070309020205020404" pitchFamily="49" charset="0"/>
              </a:rPr>
              <a:t>LDASsa</a:t>
            </a:r>
            <a:r>
              <a:rPr lang="en-US" altLang="en-US" sz="1600" dirty="0">
                <a:latin typeface="+mn-lt"/>
                <a:cs typeface="Courier New" panose="02070309020205020404" pitchFamily="49" charset="0"/>
              </a:rPr>
              <a:t>) and (ii) </a:t>
            </a:r>
            <a:r>
              <a:rPr lang="en-US" altLang="en-US" sz="1600" dirty="0" err="1">
                <a:latin typeface="Courier New" panose="02070309020205020404" pitchFamily="49" charset="0"/>
                <a:cs typeface="Courier New" panose="02070309020205020404" pitchFamily="49" charset="0"/>
              </a:rPr>
              <a:t>lfs</a:t>
            </a:r>
            <a:r>
              <a:rPr lang="en-US" altLang="en-US" sz="1600" dirty="0">
                <a:latin typeface="+mn-lt"/>
                <a:cs typeface="Courier New" panose="02070309020205020404" pitchFamily="49" charset="0"/>
              </a:rPr>
              <a:t> (land </a:t>
            </a:r>
            <a:r>
              <a:rPr lang="en-US" altLang="en-US" sz="1600" dirty="0" err="1">
                <a:latin typeface="+mn-lt"/>
                <a:cs typeface="Courier New" panose="02070309020205020404" pitchFamily="49" charset="0"/>
              </a:rPr>
              <a:t>forcings</a:t>
            </a:r>
            <a:r>
              <a:rPr lang="en-US" altLang="en-US" sz="1600" dirty="0">
                <a:latin typeface="+mn-lt"/>
                <a:cs typeface="Courier New" panose="02070309020205020404" pitchFamily="49" charset="0"/>
              </a:rPr>
              <a:t> and states), each defined separately for 2D or tile-space (vector) outputs.</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1) The following Collections provide 1-hourly average, gridded output at the native resolution (</a:t>
            </a:r>
            <a:r>
              <a:rPr lang="en-US" altLang="en-US" sz="1600" dirty="0" err="1">
                <a:latin typeface="Courier New" panose="02070309020205020404" pitchFamily="49" charset="0"/>
                <a:cs typeface="Courier New" panose="02070309020205020404" pitchFamily="49" charset="0"/>
              </a:rPr>
              <a:t>Nx</a:t>
            </a:r>
            <a:r>
              <a:rPr lang="en-US" altLang="en-US" sz="1600" dirty="0">
                <a:latin typeface="+mn-lt"/>
                <a:cs typeface="Courier New" panose="02070309020205020404" pitchFamily="49" charset="0"/>
              </a:rPr>
              <a:t>).  2D does NOT work for EASE grids.</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'tavg1_2D_lnd_Nx'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'tavg1_2D_lfs_Nx'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2) The following Collections provide 1-hourly average, tile-space output in native tile space (</a:t>
            </a:r>
            <a:r>
              <a:rPr lang="en-US" altLang="en-US" sz="1600" dirty="0" err="1">
                <a:latin typeface="+mn-lt"/>
                <a:cs typeface="Courier New" panose="02070309020205020404" pitchFamily="49" charset="0"/>
              </a:rPr>
              <a:t>Nt</a:t>
            </a:r>
            <a:r>
              <a:rPr lang="en-US" altLang="en-US" sz="1600" dirty="0">
                <a:latin typeface="+mn-lt"/>
                <a:cs typeface="Courier New" panose="02070309020205020404" pitchFamily="49" charset="0"/>
              </a:rPr>
              <a:t>).  Use, e.g., for EASE grids.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'tavg1_1D_lfs_Nt'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3) Gridded and tile-space output can be requested together, e.g.:</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'tavg1_2D_lnd_Nx’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endParaRPr lang="en-US" altLang="en-US" sz="1200" dirty="0">
              <a:latin typeface="Courier New" panose="02070309020205020404" pitchFamily="49" charset="0"/>
              <a:cs typeface="Courier New" panose="02070309020205020404" pitchFamily="49" charset="0"/>
            </a:endParaRPr>
          </a:p>
        </p:txBody>
      </p:sp>
      <p:sp>
        <p:nvSpPr>
          <p:cNvPr id="4" name="TextBox 1"/>
          <p:cNvSpPr txBox="1">
            <a:spLocks noChangeArrowheads="1"/>
          </p:cNvSpPr>
          <p:nvPr/>
        </p:nvSpPr>
        <p:spPr bwMode="auto">
          <a:xfrm>
            <a:off x="182562" y="19573"/>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ChangeArrowheads="1"/>
          </p:cNvSpPr>
          <p:nvPr/>
        </p:nvSpPr>
        <p:spPr bwMode="auto">
          <a:xfrm>
            <a:off x="165100" y="762000"/>
            <a:ext cx="118618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latin typeface="+mn-lt"/>
              </a:rPr>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latin typeface="+mn-lt"/>
              </a:rPr>
              <a:t> output options (continued):</a:t>
            </a:r>
          </a:p>
          <a:p>
            <a:pPr marL="0" lvl="1" eaLnBrk="1" hangingPunct="1">
              <a:lnSpc>
                <a:spcPct val="100000"/>
              </a:lnSpc>
              <a:spcBef>
                <a:spcPct val="0"/>
              </a:spcBef>
              <a:buFontTx/>
              <a:buNone/>
            </a:pPr>
            <a:endParaRPr lang="en-US" altLang="en-US" sz="14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4) If you don't want any output, use ’#’ to comment out the header (or just delete those lines):</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'tavg1_1D_lfs_Nt'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'tavg1_2D_lnd_Nx'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'tavg1_2D_lfs_Nx'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5) If you want ’</a:t>
            </a:r>
            <a:r>
              <a:rPr lang="en-US" altLang="en-US" sz="1600" dirty="0" err="1">
                <a:latin typeface="+mn-lt"/>
                <a:cs typeface="Courier New" panose="02070309020205020404" pitchFamily="49" charset="0"/>
              </a:rPr>
              <a:t>lnd</a:t>
            </a:r>
            <a:r>
              <a:rPr lang="en-US" altLang="en-US" sz="1600" dirty="0">
                <a:latin typeface="+mn-lt"/>
                <a:cs typeface="Courier New" panose="02070309020205020404" pitchFamily="49" charset="0"/>
              </a:rPr>
              <a:t>’ output but not ‘</a:t>
            </a:r>
            <a:r>
              <a:rPr lang="en-US" altLang="en-US" sz="1600" dirty="0" err="1">
                <a:latin typeface="+mn-lt"/>
                <a:cs typeface="Courier New" panose="02070309020205020404" pitchFamily="49" charset="0"/>
              </a:rPr>
              <a:t>lfs</a:t>
            </a:r>
            <a:r>
              <a:rPr lang="en-US" altLang="en-US" sz="1600" dirty="0">
                <a:latin typeface="+mn-lt"/>
                <a:cs typeface="Courier New" panose="02070309020205020404" pitchFamily="49" charset="0"/>
              </a:rPr>
              <a:t>’, comment out ‘</a:t>
            </a:r>
            <a:r>
              <a:rPr lang="en-US" altLang="en-US" sz="1600" dirty="0" err="1">
                <a:latin typeface="+mn-lt"/>
                <a:cs typeface="Courier New" panose="02070309020205020404" pitchFamily="49" charset="0"/>
              </a:rPr>
              <a:t>lfs</a:t>
            </a:r>
            <a:r>
              <a:rPr lang="en-US" altLang="en-US" sz="1600" dirty="0">
                <a:latin typeface="+mn-lt"/>
                <a:cs typeface="Courier New" panose="02070309020205020404" pitchFamily="49" charset="0"/>
              </a:rPr>
              <a:t>’ (or just delete the line):</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'tavg1_1D_lfs_Nt'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p:txBody>
      </p:sp>
      <p:sp>
        <p:nvSpPr>
          <p:cNvPr id="4" name="TextBox 1"/>
          <p:cNvSpPr txBox="1">
            <a:spLocks noChangeArrowheads="1"/>
          </p:cNvSpPr>
          <p:nvPr/>
        </p:nvSpPr>
        <p:spPr bwMode="auto">
          <a:xfrm>
            <a:off x="200025"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auto">
          <a:xfrm>
            <a:off x="165100" y="733425"/>
            <a:ext cx="11861800"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latin typeface="+mn-lt"/>
              </a:rPr>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latin typeface="+mn-lt"/>
              </a:rPr>
              <a:t> output options (continued):</a:t>
            </a:r>
          </a:p>
          <a:p>
            <a:pPr marL="0" lvl="1" eaLnBrk="1" hangingPunct="1">
              <a:lnSpc>
                <a:spcPct val="100000"/>
              </a:lnSpc>
              <a:spcBef>
                <a:spcPct val="0"/>
              </a:spcBef>
              <a:buFontTx/>
              <a:buNone/>
            </a:pPr>
            <a:endParaRPr lang="en-US" altLang="en-US" sz="12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6) If you just want to write out a few variables, simply comment out what you do not want in the output.  Note that the double colon sign (::) separates lists and should not be touched. E.g., the list below only writes out only </a:t>
            </a:r>
            <a:r>
              <a:rPr lang="en-US" altLang="en-US" sz="1600" dirty="0" err="1">
                <a:latin typeface="Courier New" panose="02070309020205020404" pitchFamily="49" charset="0"/>
                <a:cs typeface="Courier New" panose="02070309020205020404" pitchFamily="49" charset="0"/>
              </a:rPr>
              <a:t>Tair</a:t>
            </a:r>
            <a:r>
              <a:rPr lang="en-US" altLang="en-US" sz="1600" dirty="0">
                <a:latin typeface="+mn-lt"/>
                <a:cs typeface="Courier New" panose="02070309020205020404" pitchFamily="49" charset="0"/>
              </a:rPr>
              <a:t> and </a:t>
            </a:r>
            <a:r>
              <a:rPr lang="en-US" altLang="en-US" sz="1600" dirty="0" err="1">
                <a:latin typeface="Courier New" panose="02070309020205020404" pitchFamily="49" charset="0"/>
                <a:cs typeface="Courier New" panose="02070309020205020404" pitchFamily="49" charset="0"/>
              </a:rPr>
              <a:t>RainfSnowf</a:t>
            </a:r>
            <a:r>
              <a:rPr lang="en-US" altLang="en-US" sz="1600" dirty="0">
                <a:latin typeface="+mn-lt"/>
                <a:cs typeface="Courier New" panose="02070309020205020404" pitchFamily="49" charset="0"/>
              </a:rPr>
              <a:t> in the tile-space ‘</a:t>
            </a:r>
            <a:r>
              <a:rPr lang="en-US" altLang="en-US" sz="1600" dirty="0" err="1">
                <a:latin typeface="Courier New" panose="02070309020205020404" pitchFamily="49" charset="0"/>
                <a:cs typeface="Courier New" panose="02070309020205020404" pitchFamily="49" charset="0"/>
              </a:rPr>
              <a:t>lfs</a:t>
            </a:r>
            <a:r>
              <a:rPr lang="en-US" altLang="en-US" sz="1600" dirty="0">
                <a:latin typeface="+mn-lt"/>
                <a:cs typeface="Courier New" panose="02070309020205020404" pitchFamily="49" charset="0"/>
              </a:rPr>
              <a:t>’ Collection:</a:t>
            </a:r>
          </a:p>
          <a:p>
            <a:pPr marL="0" lvl="1" eaLnBrk="1" hangingPunct="1">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tavg1_1D_lfs_Nt.template:  '%y4%m2%d2_%h2%n2z.bin',</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tavg1_1D_lfs_Nt.archive:   '%c/Y%y4',</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tavg1_1D_lfs_Nt.mode:      'time-averaged',</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tavg1_1D_lfs_Nt.frequency:  240000,</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tavg1_1D_lfs_Nt.ref_time:   000000,</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tavg1_1D_lfs_Nt.fields:    '</a:t>
            </a:r>
            <a:r>
              <a:rPr lang="en-US" altLang="en-US" sz="1200" dirty="0" err="1">
                <a:latin typeface="Courier New" panose="02070309020205020404" pitchFamily="49" charset="0"/>
                <a:cs typeface="Courier New" panose="02070309020205020404" pitchFamily="49" charset="0"/>
              </a:rPr>
              <a:t>Tair</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Qair</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LWdown</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SWdown</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'Wind'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Psurf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Rainf_C</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Rainf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Snowf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RainfSnowf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SWnet</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RefH</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'CATDEF'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'RZEXC'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'SRFEXC'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'WESNN1'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'WESNN2'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'WESNN3'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'HLWUP'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4" name="TextBox 1"/>
          <p:cNvSpPr txBox="1">
            <a:spLocks noChangeArrowheads="1"/>
          </p:cNvSpPr>
          <p:nvPr/>
        </p:nvSpPr>
        <p:spPr bwMode="auto">
          <a:xfrm>
            <a:off x="200025" y="19885"/>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auto">
          <a:xfrm>
            <a:off x="165100" y="762000"/>
            <a:ext cx="11861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latin typeface="+mn-lt"/>
              </a:rPr>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latin typeface="+mn-lt"/>
              </a:rPr>
              <a:t> output options (continued):</a:t>
            </a:r>
          </a:p>
          <a:p>
            <a:pPr marL="0" lvl="1" eaLnBrk="1" hangingPunct="1">
              <a:lnSpc>
                <a:spcPct val="100000"/>
              </a:lnSpc>
              <a:spcBef>
                <a:spcPct val="0"/>
              </a:spcBef>
              <a:buFontTx/>
              <a:buNone/>
            </a:pPr>
            <a:endParaRPr lang="en-US" altLang="en-US" sz="12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7) Mode can be ‘time-averaged’ or 'instantaneous’ (snapshot).</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8) You can choose the reference time.</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9) For ‘2D’ Collections, you can change the resolution (e.g., 720x361, 360x181, 576x361, …).  (Note that 2D does not work for EASE grids.)</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10) Do NOT change the file name extension.  It should always be 'bin' for tile-space and 'nc4' for 2D output. </a:t>
            </a:r>
          </a:p>
        </p:txBody>
      </p:sp>
      <p:sp>
        <p:nvSpPr>
          <p:cNvPr id="4" name="TextBox 1"/>
          <p:cNvSpPr txBox="1">
            <a:spLocks noChangeArrowheads="1"/>
          </p:cNvSpPr>
          <p:nvPr/>
        </p:nvSpPr>
        <p:spPr bwMode="auto">
          <a:xfrm>
            <a:off x="200025"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8014291" y="1429385"/>
            <a:ext cx="4157662" cy="403187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solidFill>
                  <a:srgbClr val="FF0000"/>
                </a:solidFill>
                <a:latin typeface="+mn-lt"/>
                <a:cs typeface="Courier New" panose="02070309020205020404" pitchFamily="49" charset="0"/>
              </a:rPr>
              <a:t>Note:</a:t>
            </a:r>
          </a:p>
          <a:p>
            <a:pPr eaLnBrk="1" hangingPunct="1">
              <a:lnSpc>
                <a:spcPct val="100000"/>
              </a:lnSpc>
              <a:spcBef>
                <a:spcPct val="0"/>
              </a:spcBef>
              <a:buFontTx/>
              <a:buNone/>
            </a:pPr>
            <a:endParaRPr lang="en-US" altLang="en-US" sz="1600" dirty="0">
              <a:latin typeface="+mn-lt"/>
              <a:cs typeface="Courier New" panose="02070309020205020404" pitchFamily="49" charset="0"/>
            </a:endParaRPr>
          </a:p>
          <a:p>
            <a:pPr eaLnBrk="1" hangingPunct="1">
              <a:lnSpc>
                <a:spcPct val="100000"/>
              </a:lnSpc>
              <a:spcBef>
                <a:spcPct val="0"/>
              </a:spcBef>
              <a:buFontTx/>
              <a:buNone/>
            </a:pPr>
            <a:r>
              <a:rPr lang="en-US" altLang="en-US" sz="1600" dirty="0">
                <a:latin typeface="+mn-lt"/>
                <a:cs typeface="Courier New" panose="02070309020205020404" pitchFamily="49" charset="0"/>
              </a:rPr>
              <a:t>1) This file combines the default values and values specified in </a:t>
            </a:r>
            <a:r>
              <a:rPr lang="en-US" altLang="en-US" sz="1600" dirty="0" err="1">
                <a:latin typeface="Courier New" panose="02070309020205020404" pitchFamily="49" charset="0"/>
                <a:cs typeface="Courier New" panose="02070309020205020404" pitchFamily="49" charset="0"/>
              </a:rPr>
              <a:t>YOUR_exeinp.txt</a:t>
            </a:r>
            <a:r>
              <a:rPr lang="en-US" altLang="en-US" sz="1600" dirty="0">
                <a:latin typeface="+mn-lt"/>
                <a:cs typeface="Courier New" panose="02070309020205020404" pitchFamily="49" charset="0"/>
              </a:rPr>
              <a:t>.</a:t>
            </a:r>
          </a:p>
          <a:p>
            <a:pPr eaLnBrk="1" hangingPunct="1">
              <a:lnSpc>
                <a:spcPct val="100000"/>
              </a:lnSpc>
              <a:spcBef>
                <a:spcPct val="0"/>
              </a:spcBef>
              <a:buFontTx/>
              <a:buNone/>
            </a:pPr>
            <a:endParaRPr lang="en-US" altLang="en-US" sz="1600" dirty="0">
              <a:latin typeface="+mn-lt"/>
              <a:cs typeface="Courier New" panose="02070309020205020404" pitchFamily="49" charset="0"/>
            </a:endParaRPr>
          </a:p>
          <a:p>
            <a:pPr eaLnBrk="1" hangingPunct="1">
              <a:lnSpc>
                <a:spcPct val="100000"/>
              </a:lnSpc>
              <a:spcBef>
                <a:spcPct val="0"/>
              </a:spcBef>
              <a:buFontTx/>
              <a:buNone/>
            </a:pPr>
            <a:r>
              <a:rPr lang="en-US" altLang="en-US" sz="1600" dirty="0">
                <a:latin typeface="+mn-lt"/>
                <a:cs typeface="Courier New" panose="02070309020205020404" pitchFamily="49" charset="0"/>
              </a:rPr>
              <a:t>2) </a:t>
            </a:r>
            <a:r>
              <a:rPr lang="en-US" altLang="en-US" sz="1600" b="1" dirty="0">
                <a:solidFill>
                  <a:srgbClr val="FF0000"/>
                </a:solidFill>
                <a:latin typeface="+mn-lt"/>
                <a:cs typeface="Courier New" panose="02070309020205020404" pitchFamily="49" charset="0"/>
              </a:rPr>
              <a:t>Users are discouraged from editing </a:t>
            </a:r>
            <a:r>
              <a:rPr lang="en-US" altLang="en-US" sz="1600" b="1" dirty="0" err="1">
                <a:solidFill>
                  <a:srgbClr val="FF0000"/>
                </a:solidFill>
                <a:latin typeface="+mn-lt"/>
                <a:cs typeface="Courier New" panose="02070309020205020404" pitchFamily="49" charset="0"/>
              </a:rPr>
              <a:t>LDAS.rc</a:t>
            </a:r>
            <a:r>
              <a:rPr lang="en-US" altLang="en-US" sz="1600" b="1" dirty="0">
                <a:solidFill>
                  <a:srgbClr val="FF0000"/>
                </a:solidFill>
                <a:latin typeface="+mn-lt"/>
                <a:cs typeface="Courier New" panose="02070309020205020404" pitchFamily="49" charset="0"/>
              </a:rPr>
              <a:t>.</a:t>
            </a:r>
            <a:r>
              <a:rPr lang="en-US" altLang="en-US" sz="1600" dirty="0">
                <a:latin typeface="+mn-lt"/>
                <a:cs typeface="Courier New" panose="02070309020205020404" pitchFamily="49" charset="0"/>
              </a:rPr>
              <a:t> However, it is safe to just change the </a:t>
            </a:r>
            <a:r>
              <a:rPr lang="en-US" altLang="en-US" sz="1600" dirty="0" err="1">
                <a:latin typeface="+mn-lt"/>
                <a:cs typeface="Courier New" panose="02070309020205020404" pitchFamily="49" charset="0"/>
              </a:rPr>
              <a:t>met_tag</a:t>
            </a:r>
            <a:r>
              <a:rPr lang="en-US" altLang="en-US" sz="1600" dirty="0">
                <a:latin typeface="+mn-lt"/>
                <a:cs typeface="Courier New" panose="02070309020205020404" pitchFamily="49" charset="0"/>
              </a:rPr>
              <a:t> and </a:t>
            </a:r>
            <a:r>
              <a:rPr lang="en-US" altLang="en-US" sz="1600" dirty="0" err="1">
                <a:latin typeface="+mn-lt"/>
                <a:cs typeface="Courier New" panose="02070309020205020404" pitchFamily="49" charset="0"/>
              </a:rPr>
              <a:t>met_path</a:t>
            </a:r>
            <a:r>
              <a:rPr lang="en-US" altLang="en-US" sz="1600" dirty="0">
                <a:latin typeface="+mn-lt"/>
                <a:cs typeface="Courier New" panose="02070309020205020404" pitchFamily="49" charset="0"/>
              </a:rPr>
              <a:t>. The </a:t>
            </a:r>
            <a:r>
              <a:rPr lang="en-US" altLang="en-US" sz="1600" dirty="0" err="1">
                <a:latin typeface="Courier New" panose="02070309020205020404" pitchFamily="49" charset="0"/>
                <a:cs typeface="Courier New" panose="02070309020205020404" pitchFamily="49" charset="0"/>
              </a:rPr>
              <a:t>met_path</a:t>
            </a:r>
            <a:r>
              <a:rPr lang="en-US" altLang="en-US" sz="1600" dirty="0">
                <a:latin typeface="+mn-lt"/>
                <a:cs typeface="Courier New" panose="02070309020205020404" pitchFamily="49" charset="0"/>
              </a:rPr>
              <a:t> is a link. So users need to change the link in the directory </a:t>
            </a:r>
            <a:r>
              <a:rPr lang="en-US" altLang="en-US" sz="1600" dirty="0">
                <a:latin typeface="Courier New" panose="02070309020205020404" pitchFamily="49" charset="0"/>
                <a:cs typeface="Courier New" panose="02070309020205020404" pitchFamily="49" charset="0"/>
              </a:rPr>
              <a:t>../input/</a:t>
            </a:r>
            <a:r>
              <a:rPr lang="en-US" altLang="en-US" sz="1600" dirty="0" err="1">
                <a:latin typeface="Courier New" panose="02070309020205020404" pitchFamily="49" charset="0"/>
                <a:cs typeface="Courier New" panose="02070309020205020404" pitchFamily="49" charset="0"/>
              </a:rPr>
              <a:t>met_forcing</a:t>
            </a:r>
            <a:r>
              <a:rPr lang="en-US" altLang="en-US" sz="1600" dirty="0">
                <a:latin typeface="+mn-lt"/>
                <a:cs typeface="Courier New" panose="02070309020205020404" pitchFamily="49" charset="0"/>
              </a:rPr>
              <a:t> too.</a:t>
            </a:r>
          </a:p>
          <a:p>
            <a:pPr eaLnBrk="1" hangingPunct="1">
              <a:lnSpc>
                <a:spcPct val="100000"/>
              </a:lnSpc>
              <a:spcBef>
                <a:spcPct val="0"/>
              </a:spcBef>
              <a:buFontTx/>
              <a:buNone/>
            </a:pPr>
            <a:endParaRPr lang="en-US" altLang="en-US" sz="1600" dirty="0">
              <a:latin typeface="+mn-lt"/>
              <a:cs typeface="Courier New" panose="02070309020205020404" pitchFamily="49" charset="0"/>
            </a:endParaRPr>
          </a:p>
          <a:p>
            <a:pPr eaLnBrk="1" hangingPunct="1">
              <a:lnSpc>
                <a:spcPct val="100000"/>
              </a:lnSpc>
              <a:spcBef>
                <a:spcPct val="0"/>
              </a:spcBef>
              <a:buFontTx/>
              <a:buNone/>
            </a:pPr>
            <a:r>
              <a:rPr lang="en-US" altLang="en-US" sz="1600" dirty="0">
                <a:latin typeface="+mn-lt"/>
                <a:cs typeface="Courier New" panose="02070309020205020404" pitchFamily="49" charset="0"/>
              </a:rPr>
              <a:t>3) For explanation of the parameters, use the </a:t>
            </a:r>
            <a:r>
              <a:rPr lang="en-US" altLang="en-US" sz="1600" dirty="0" err="1">
                <a:latin typeface="Courier New" panose="02070309020205020404" pitchFamily="49" charset="0"/>
                <a:cs typeface="Courier New" panose="02070309020205020404" pitchFamily="49" charset="0"/>
              </a:rPr>
              <a:t>ldas_setup</a:t>
            </a:r>
            <a:r>
              <a:rPr lang="en-US" altLang="en-US" sz="1600" dirty="0">
                <a:latin typeface="+mn-lt"/>
                <a:cs typeface="Courier New" panose="02070309020205020404" pitchFamily="49" charset="0"/>
              </a:rPr>
              <a:t> command under </a:t>
            </a:r>
            <a:r>
              <a:rPr lang="en-US" altLang="en-US" sz="1600" dirty="0">
                <a:latin typeface="Courier New" panose="02070309020205020404" pitchFamily="49" charset="0"/>
                <a:cs typeface="Courier New" panose="02070309020205020404" pitchFamily="49" charset="0"/>
              </a:rPr>
              <a:t>Linux/bin</a:t>
            </a:r>
            <a:r>
              <a:rPr lang="en-US" altLang="en-US" sz="1600" dirty="0">
                <a:latin typeface="+mn-lt"/>
                <a:cs typeface="Courier New" panose="02070309020205020404" pitchFamily="49" charset="0"/>
              </a:rPr>
              <a:t> or </a:t>
            </a:r>
            <a:r>
              <a:rPr lang="en-US" altLang="en-US" sz="1600" dirty="0">
                <a:latin typeface="Courier New" panose="02070309020205020404" pitchFamily="49" charset="0"/>
                <a:cs typeface="Courier New" panose="02070309020205020404" pitchFamily="49" charset="0"/>
              </a:rPr>
              <a:t>Application/</a:t>
            </a:r>
            <a:r>
              <a:rPr lang="en-US" altLang="en-US" sz="1600" dirty="0" err="1">
                <a:latin typeface="Courier New" panose="02070309020205020404" pitchFamily="49" charset="0"/>
                <a:cs typeface="Courier New" panose="02070309020205020404" pitchFamily="49" charset="0"/>
              </a:rPr>
              <a:t>LDAS_App</a:t>
            </a:r>
            <a:r>
              <a:rPr lang="en-US" altLang="en-US" sz="1600" dirty="0">
                <a:latin typeface="+mn-lt"/>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i="1" dirty="0">
                <a:solidFill>
                  <a:srgbClr val="008000"/>
                </a:solidFill>
                <a:latin typeface="Courier New" panose="02070309020205020404" pitchFamily="49" charset="0"/>
                <a:cs typeface="Courier New" panose="02070309020205020404" pitchFamily="49" charset="0"/>
              </a:rPr>
              <a:t>./</a:t>
            </a:r>
            <a:r>
              <a:rPr lang="en-US" altLang="en-US" sz="1600" i="1" dirty="0" err="1">
                <a:solidFill>
                  <a:srgbClr val="008000"/>
                </a:solidFill>
                <a:latin typeface="Courier New" panose="02070309020205020404" pitchFamily="49" charset="0"/>
                <a:cs typeface="Courier New" panose="02070309020205020404" pitchFamily="49" charset="0"/>
              </a:rPr>
              <a:t>ldas_setup</a:t>
            </a:r>
            <a:r>
              <a:rPr lang="en-US" altLang="en-US" sz="1600" i="1" dirty="0">
                <a:solidFill>
                  <a:srgbClr val="008000"/>
                </a:solidFill>
                <a:latin typeface="Courier New" panose="02070309020205020404" pitchFamily="49" charset="0"/>
                <a:cs typeface="Courier New" panose="02070309020205020404" pitchFamily="49" charset="0"/>
              </a:rPr>
              <a:t> sample –-</a:t>
            </a:r>
            <a:r>
              <a:rPr lang="en-US" altLang="en-US" sz="1600" i="1" dirty="0" err="1">
                <a:solidFill>
                  <a:srgbClr val="008000"/>
                </a:solidFill>
                <a:latin typeface="Courier New" panose="02070309020205020404" pitchFamily="49" charset="0"/>
                <a:cs typeface="Courier New" panose="02070309020205020404" pitchFamily="49" charset="0"/>
              </a:rPr>
              <a:t>exeinp</a:t>
            </a:r>
            <a:endParaRPr lang="en-US" altLang="en-US" sz="1600" i="1" dirty="0">
              <a:solidFill>
                <a:srgbClr val="008000"/>
              </a:solidFill>
              <a:latin typeface="Courier New" panose="02070309020205020404" pitchFamily="49" charset="0"/>
              <a:cs typeface="Courier New" panose="02070309020205020404" pitchFamily="49" charset="0"/>
            </a:endParaRPr>
          </a:p>
        </p:txBody>
      </p:sp>
      <p:sp>
        <p:nvSpPr>
          <p:cNvPr id="28676" name="TextBox 1"/>
          <p:cNvSpPr txBox="1">
            <a:spLocks noChangeArrowheads="1"/>
          </p:cNvSpPr>
          <p:nvPr/>
        </p:nvSpPr>
        <p:spPr bwMode="auto">
          <a:xfrm>
            <a:off x="763588" y="660141"/>
            <a:ext cx="3826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dirty="0" err="1">
                <a:latin typeface="Courier New" panose="02070309020205020404" pitchFamily="49" charset="0"/>
                <a:cs typeface="Courier New" panose="02070309020205020404" pitchFamily="49" charset="0"/>
              </a:rPr>
              <a:t>LDAS.rc</a:t>
            </a:r>
            <a:r>
              <a:rPr lang="en-US" altLang="en-US" dirty="0">
                <a:latin typeface="+mn-lt"/>
                <a:cs typeface="Courier New" panose="02070309020205020404" pitchFamily="49" charset="0"/>
              </a:rPr>
              <a:t>   </a:t>
            </a:r>
            <a:r>
              <a:rPr lang="en-US" altLang="en-US" sz="2000" dirty="0">
                <a:latin typeface="+mn-lt"/>
                <a:cs typeface="Courier New" panose="02070309020205020404" pitchFamily="49" charset="0"/>
              </a:rPr>
              <a:t>(incomplete)</a:t>
            </a:r>
          </a:p>
        </p:txBody>
      </p:sp>
      <p:sp>
        <p:nvSpPr>
          <p:cNvPr id="28677" name="TextBox 4"/>
          <p:cNvSpPr txBox="1">
            <a:spLocks noChangeArrowheads="1"/>
          </p:cNvSpPr>
          <p:nvPr/>
        </p:nvSpPr>
        <p:spPr bwMode="auto">
          <a:xfrm>
            <a:off x="763588" y="1183361"/>
            <a:ext cx="7250703"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CATCHMENT_OFFLINE: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DYCORE:                             none</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LM: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FIRST_ENS_ID: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Z0_FORMULATION:                     </a:t>
            </a:r>
            <a:r>
              <a:rPr lang="is-IS" altLang="en-US" sz="1200" dirty="0" smtClean="0">
                <a:latin typeface="Courier New" panose="02070309020205020404" pitchFamily="49" charset="0"/>
                <a:cs typeface="Courier New" panose="02070309020205020404" pitchFamily="49" charset="0"/>
              </a:rPr>
              <a:t>4</a:t>
            </a:r>
            <a:endParaRPr lang="is-IS" altLang="en-US" sz="12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CHOOSEMOSFC: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PERTURBATIONS: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LDAS_logit:                         YES</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MAPL_ENABLE_BOOTSTRAP:              YES</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AEROSOL_DEPOSITION: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LAND_ASSIM:                         NO</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SURFLAY:                            50.0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MET_HINTERP: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LAND_PARAMS:                        NRv7.2</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MET_TAG:                            M2COR_cross</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MET_PATH:                           ../input/met_forcing/MERRA2_land_forcing</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FORCE_DTSTEP:                       3600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GRIDNAME:                           SMAP-EASEv2-M36</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RESOLUTION:                         SMAP_EASEv2_M36</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LSM_CHOICE: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NX:                                 28</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NY: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IMS_FILE:                           IMS.rc</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CATCH_INTERNAL_RESTART_FILE:        ../input/restart/catch_internal_rst</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CATCH_INTERNAL_RESTART_TYPE:        pnc4</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VEGDYN_INTERNAL_RESTART_FILE:       ../input/restart/vegdyn_internal_rst</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VEGDYN_INTERNAL_RESTART_TYPE:       binary</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CATCH_INTERNAL_CHECKPOINT_FILE:     catch_internal_checkpoint</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CATCH_INTERNAL_CHECKPOINT_TYPE:     pnc4</a:t>
            </a:r>
          </a:p>
        </p:txBody>
      </p:sp>
      <p:sp>
        <p:nvSpPr>
          <p:cNvPr id="6" name="TextBox 1"/>
          <p:cNvSpPr txBox="1">
            <a:spLocks noChangeArrowheads="1"/>
          </p:cNvSpPr>
          <p:nvPr/>
        </p:nvSpPr>
        <p:spPr bwMode="auto">
          <a:xfrm>
            <a:off x="182562" y="8026"/>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81" y="1668078"/>
            <a:ext cx="6684264" cy="4985980"/>
          </a:xfrm>
          <a:prstGeom prst="rect">
            <a:avLst/>
          </a:prstGeom>
          <a:ln w="19050">
            <a:solidFill>
              <a:schemeClr val="tx1"/>
            </a:solidFill>
          </a:ln>
        </p:spPr>
        <p:txBody>
          <a:bodyPr wrap="square">
            <a:spAutoFit/>
          </a:bodyPr>
          <a:lstStyle/>
          <a:p>
            <a:pPr eaLnBrk="1" fontAlgn="auto" hangingPunct="1">
              <a:spcBef>
                <a:spcPts val="0"/>
              </a:spcBef>
              <a:spcAft>
                <a:spcPts val="0"/>
              </a:spcAft>
              <a:defRPr/>
            </a:pPr>
            <a:r>
              <a:rPr lang="en-US" b="1" dirty="0">
                <a:latin typeface="+mn-lt"/>
                <a:cs typeface="Courier New" pitchFamily="49" charset="0"/>
              </a:rPr>
              <a:t>How does </a:t>
            </a:r>
            <a:r>
              <a:rPr lang="en-US" b="1" dirty="0" err="1">
                <a:latin typeface="+mn-lt"/>
                <a:cs typeface="Courier New" pitchFamily="49" charset="0"/>
              </a:rPr>
              <a:t>lenkf.j</a:t>
            </a:r>
            <a:r>
              <a:rPr lang="en-US" b="1" dirty="0">
                <a:latin typeface="+mn-lt"/>
                <a:cs typeface="Courier New" pitchFamily="49" charset="0"/>
              </a:rPr>
              <a:t> work?</a:t>
            </a:r>
          </a:p>
          <a:p>
            <a:pPr eaLnBrk="1" fontAlgn="auto" hangingPunct="1">
              <a:spcBef>
                <a:spcPts val="0"/>
              </a:spcBef>
              <a:spcAft>
                <a:spcPts val="0"/>
              </a:spcAft>
              <a:defRPr/>
            </a:pPr>
            <a:endParaRPr lang="en-US" sz="1600" dirty="0">
              <a:latin typeface="Courier New" pitchFamily="49" charset="0"/>
              <a:cs typeface="Courier New" pitchFamily="49" charset="0"/>
            </a:endParaRPr>
          </a:p>
          <a:p>
            <a:pPr eaLnBrk="1" fontAlgn="auto" hangingPunct="1">
              <a:spcBef>
                <a:spcPts val="0"/>
              </a:spcBef>
              <a:spcAft>
                <a:spcPts val="0"/>
              </a:spcAft>
              <a:defRPr/>
            </a:pPr>
            <a:r>
              <a:rPr lang="en-US" sz="1600" dirty="0">
                <a:latin typeface="Courier New" pitchFamily="49" charset="0"/>
                <a:cs typeface="Courier New" pitchFamily="49" charset="0"/>
              </a:rPr>
              <a:t>TSTEPS_PER_SGMT = JOB_SGMT (</a:t>
            </a:r>
            <a:r>
              <a:rPr lang="en-US" sz="1600" dirty="0">
                <a:latin typeface="+mn-lt"/>
                <a:cs typeface="Courier New" pitchFamily="49" charset="0"/>
              </a:rPr>
              <a:t>in seconds</a:t>
            </a:r>
            <a:r>
              <a:rPr lang="en-US" sz="1600" dirty="0">
                <a:latin typeface="Courier New" pitchFamily="49" charset="0"/>
                <a:cs typeface="Courier New" pitchFamily="49" charset="0"/>
              </a:rPr>
              <a:t>) / HEARTBEAT_DT</a:t>
            </a:r>
          </a:p>
          <a:p>
            <a:pPr eaLnBrk="1" fontAlgn="auto" hangingPunct="1">
              <a:spcBef>
                <a:spcPts val="0"/>
              </a:spcBef>
              <a:spcAft>
                <a:spcPts val="0"/>
              </a:spcAft>
              <a:defRPr/>
            </a:pPr>
            <a:endParaRPr lang="en-US" sz="1600" dirty="0">
              <a:latin typeface="Courier New" pitchFamily="49" charset="0"/>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The begin date is in </a:t>
            </a:r>
            <a:r>
              <a:rPr lang="en-US" dirty="0" err="1">
                <a:latin typeface="Courier New" panose="02070309020205020404" pitchFamily="49" charset="0"/>
                <a:cs typeface="Courier New" panose="02070309020205020404" pitchFamily="49" charset="0"/>
              </a:rPr>
              <a:t>cap_restart</a:t>
            </a:r>
            <a:r>
              <a:rPr lang="en-US" dirty="0">
                <a:latin typeface="+mn-lt"/>
                <a:cs typeface="Courier New" panose="02070309020205020404" pitchFamily="49" charset="0"/>
              </a:rPr>
              <a:t>.</a:t>
            </a:r>
          </a:p>
          <a:p>
            <a:pPr marL="342900" indent="-342900" eaLnBrk="1" fontAlgn="auto" hangingPunct="1">
              <a:spcBef>
                <a:spcPts val="0"/>
              </a:spcBef>
              <a:spcAft>
                <a:spcPts val="0"/>
              </a:spcAft>
              <a:buFontTx/>
              <a:buAutoNum type="arabicParenR"/>
              <a:defRPr/>
            </a:pPr>
            <a:endParaRPr lang="en-US" dirty="0">
              <a:latin typeface="+mn-lt"/>
              <a:cs typeface="Courier New" panose="02070309020205020404" pitchFamily="49" charset="0"/>
            </a:endParaRPr>
          </a:p>
          <a:p>
            <a:pPr marL="342900" indent="-342900" eaLnBrk="1" fontAlgn="auto" hangingPunct="1">
              <a:spcBef>
                <a:spcPts val="0"/>
              </a:spcBef>
              <a:spcAft>
                <a:spcPts val="0"/>
              </a:spcAft>
              <a:buFontTx/>
              <a:buAutoNum type="arabicParenR"/>
              <a:defRPr/>
            </a:pPr>
            <a:r>
              <a:rPr lang="en-US" dirty="0">
                <a:latin typeface="Courier New" panose="02070309020205020404" pitchFamily="49" charset="0"/>
                <a:cs typeface="Courier New" panose="02070309020205020404" pitchFamily="49" charset="0"/>
              </a:rPr>
              <a:t>JOB_SGMT</a:t>
            </a:r>
            <a:r>
              <a:rPr lang="en-US" dirty="0">
                <a:latin typeface="+mn-lt"/>
                <a:cs typeface="Courier New" pitchFamily="49" charset="0"/>
              </a:rPr>
              <a:t> is the time period to output checkpoints or restart files.</a:t>
            </a:r>
          </a:p>
          <a:p>
            <a:pPr marL="342900" indent="-342900" eaLnBrk="1" fontAlgn="auto" hangingPunct="1">
              <a:spcBef>
                <a:spcPts val="0"/>
              </a:spcBef>
              <a:spcAft>
                <a:spcPts val="0"/>
              </a:spcAft>
              <a:buFontTx/>
              <a:buAutoNum type="arabicParenR"/>
              <a:defRPr/>
            </a:pPr>
            <a:endParaRPr lang="en-US" dirty="0">
              <a:latin typeface="+mn-lt"/>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a:t>
            </a:r>
            <a:r>
              <a:rPr lang="en-US" dirty="0">
                <a:latin typeface="Courier New" panose="02070309020205020404" pitchFamily="49" charset="0"/>
                <a:cs typeface="Courier New" panose="02070309020205020404" pitchFamily="49" charset="0"/>
              </a:rPr>
              <a:t>NUM_SGMT*JOB_SGTMT</a:t>
            </a:r>
            <a:r>
              <a:rPr lang="en-US" dirty="0">
                <a:latin typeface="+mn-lt"/>
                <a:cs typeface="Courier New" pitchFamily="49" charset="0"/>
              </a:rPr>
              <a:t>) is the simulation time period for which execution fits within the wall time limit (12 hours at NCCS).</a:t>
            </a:r>
          </a:p>
          <a:p>
            <a:pPr marL="342900" indent="-342900" eaLnBrk="1" fontAlgn="auto" hangingPunct="1">
              <a:spcBef>
                <a:spcPts val="0"/>
              </a:spcBef>
              <a:spcAft>
                <a:spcPts val="0"/>
              </a:spcAft>
              <a:buFontTx/>
              <a:buAutoNum type="arabicParenR"/>
              <a:defRPr/>
            </a:pPr>
            <a:endParaRPr lang="en-US" dirty="0">
              <a:latin typeface="+mn-lt"/>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For each </a:t>
            </a:r>
            <a:r>
              <a:rPr lang="en-US" dirty="0">
                <a:latin typeface="Courier New" panose="02070309020205020404" pitchFamily="49" charset="0"/>
                <a:cs typeface="Courier New" panose="02070309020205020404" pitchFamily="49" charset="0"/>
              </a:rPr>
              <a:t>JOB_SGTMT</a:t>
            </a:r>
            <a:r>
              <a:rPr lang="en-US" dirty="0">
                <a:latin typeface="+mn-lt"/>
                <a:cs typeface="Courier New" pitchFamily="49" charset="0"/>
              </a:rPr>
              <a:t> time, </a:t>
            </a:r>
            <a:r>
              <a:rPr lang="en-US" dirty="0" err="1">
                <a:latin typeface="+mn-lt"/>
                <a:cs typeface="Courier New" pitchFamily="49" charset="0"/>
              </a:rPr>
              <a:t>GEOSldas</a:t>
            </a:r>
            <a:r>
              <a:rPr lang="en-US" dirty="0">
                <a:latin typeface="+mn-lt"/>
                <a:cs typeface="Courier New" pitchFamily="49" charset="0"/>
              </a:rPr>
              <a:t> advances </a:t>
            </a:r>
            <a:r>
              <a:rPr lang="en-US" dirty="0" err="1">
                <a:latin typeface="Courier New" panose="02070309020205020404" pitchFamily="49" charset="0"/>
                <a:cs typeface="Courier New" panose="02070309020205020404" pitchFamily="49" charset="0"/>
              </a:rPr>
              <a:t>cap_restart</a:t>
            </a:r>
            <a:r>
              <a:rPr lang="en-US" dirty="0">
                <a:latin typeface="+mn-lt"/>
                <a:cs typeface="Courier New" pitchFamily="49" charset="0"/>
              </a:rPr>
              <a:t>, re-links the restart file and post-processes the outputs, i.e., transforms binary to nc4, concatenates into daily files, etc.</a:t>
            </a:r>
          </a:p>
          <a:p>
            <a:pPr marL="342900" indent="-342900" eaLnBrk="1" fontAlgn="auto" hangingPunct="1">
              <a:spcBef>
                <a:spcPts val="0"/>
              </a:spcBef>
              <a:spcAft>
                <a:spcPts val="0"/>
              </a:spcAft>
              <a:buFontTx/>
              <a:buAutoNum type="arabicParenR"/>
              <a:defRPr/>
            </a:pPr>
            <a:endParaRPr lang="en-US" dirty="0">
              <a:latin typeface="+mn-lt"/>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After (</a:t>
            </a:r>
            <a:r>
              <a:rPr lang="en-US" dirty="0">
                <a:latin typeface="Courier New" panose="02070309020205020404" pitchFamily="49" charset="0"/>
                <a:cs typeface="Courier New" panose="02070309020205020404" pitchFamily="49" charset="0"/>
              </a:rPr>
              <a:t>NUM_SGMT*JOB_SGTMT</a:t>
            </a:r>
            <a:r>
              <a:rPr lang="en-US" dirty="0">
                <a:latin typeface="+mn-lt"/>
                <a:cs typeface="Courier New" pitchFamily="49" charset="0"/>
              </a:rPr>
              <a:t>), </a:t>
            </a:r>
            <a:r>
              <a:rPr lang="en-US" dirty="0" err="1">
                <a:latin typeface="Courier New" panose="02070309020205020404" pitchFamily="49" charset="0"/>
                <a:cs typeface="Courier New" panose="02070309020205020404" pitchFamily="49" charset="0"/>
              </a:rPr>
              <a:t>lenkf.j</a:t>
            </a:r>
            <a:r>
              <a:rPr lang="en-US" dirty="0">
                <a:latin typeface="+mn-lt"/>
                <a:cs typeface="Courier New" pitchFamily="49" charset="0"/>
              </a:rPr>
              <a:t> re-submits itself and repeats from step 1 until the </a:t>
            </a:r>
            <a:r>
              <a:rPr lang="en-US" dirty="0">
                <a:latin typeface="Courier New" panose="02070309020205020404" pitchFamily="49" charset="0"/>
                <a:cs typeface="Courier New" panose="02070309020205020404" pitchFamily="49" charset="0"/>
              </a:rPr>
              <a:t>END_DATE</a:t>
            </a:r>
            <a:r>
              <a:rPr lang="en-US" dirty="0">
                <a:latin typeface="+mn-lt"/>
                <a:cs typeface="Courier New" panose="02070309020205020404" pitchFamily="49" charset="0"/>
              </a:rPr>
              <a:t>.</a:t>
            </a:r>
            <a:endParaRPr lang="en-US" sz="1600" dirty="0">
              <a:latin typeface="+mn-lt"/>
              <a:cs typeface="Courier New" pitchFamily="49" charset="0"/>
            </a:endParaRPr>
          </a:p>
        </p:txBody>
      </p:sp>
      <p:sp>
        <p:nvSpPr>
          <p:cNvPr id="29700" name="TextBox 1"/>
          <p:cNvSpPr txBox="1">
            <a:spLocks noChangeArrowheads="1"/>
          </p:cNvSpPr>
          <p:nvPr/>
        </p:nvSpPr>
        <p:spPr bwMode="auto">
          <a:xfrm>
            <a:off x="91281" y="633984"/>
            <a:ext cx="117319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dirty="0">
                <a:latin typeface="+mn-lt"/>
                <a:ea typeface="Courier New" charset="0"/>
                <a:cs typeface="Courier New" charset="0"/>
              </a:rPr>
              <a:t>Execute the following command:   </a:t>
            </a:r>
            <a:r>
              <a:rPr lang="en-US" altLang="en-US" sz="2000" dirty="0">
                <a:latin typeface="Courier New" charset="0"/>
                <a:ea typeface="Courier New" charset="0"/>
                <a:cs typeface="Courier New" charset="0"/>
              </a:rPr>
              <a:t>YOUR_EXPDIR/EXP_ID/run/</a:t>
            </a:r>
            <a:r>
              <a:rPr lang="en-US" altLang="en-US" sz="2000" dirty="0" err="1">
                <a:latin typeface="Courier New" charset="0"/>
                <a:ea typeface="Courier New" charset="0"/>
                <a:cs typeface="Courier New" charset="0"/>
              </a:rPr>
              <a:t>sbatch</a:t>
            </a:r>
            <a:r>
              <a:rPr lang="en-US" altLang="en-US" sz="2000" dirty="0">
                <a:latin typeface="Courier New" charset="0"/>
                <a:ea typeface="Courier New" charset="0"/>
                <a:cs typeface="Courier New" charset="0"/>
              </a:rPr>
              <a:t> </a:t>
            </a:r>
            <a:r>
              <a:rPr lang="en-US" altLang="en-US" sz="2000" dirty="0" err="1">
                <a:latin typeface="Courier New" charset="0"/>
                <a:ea typeface="Courier New" charset="0"/>
                <a:cs typeface="Courier New" charset="0"/>
              </a:rPr>
              <a:t>lenkf.j</a:t>
            </a:r>
            <a:endParaRPr lang="en-US" altLang="en-US" sz="2000" dirty="0">
              <a:latin typeface="Courier New" charset="0"/>
              <a:ea typeface="Courier New" charset="0"/>
              <a:cs typeface="Courier New" charset="0"/>
            </a:endParaRPr>
          </a:p>
          <a:p>
            <a:pPr marL="749300" indent="-749300" eaLnBrk="1" hangingPunct="1">
              <a:lnSpc>
                <a:spcPct val="100000"/>
              </a:lnSpc>
              <a:spcBef>
                <a:spcPct val="0"/>
              </a:spcBef>
              <a:buFontTx/>
              <a:buNone/>
            </a:pPr>
            <a:r>
              <a:rPr lang="en-US" altLang="en-US" sz="1800" dirty="0">
                <a:latin typeface="+mn-lt"/>
                <a:ea typeface="Courier New" charset="0"/>
                <a:cs typeface="Courier New" charset="0"/>
              </a:rPr>
              <a:t>	Note that </a:t>
            </a:r>
            <a:r>
              <a:rPr lang="en-US" altLang="en-US" sz="1800" dirty="0" err="1">
                <a:latin typeface="Courier New" panose="02070309020205020404" pitchFamily="49" charset="0"/>
                <a:ea typeface="Courier New" charset="0"/>
                <a:cs typeface="Courier New" panose="02070309020205020404" pitchFamily="49" charset="0"/>
              </a:rPr>
              <a:t>lenkf.j</a:t>
            </a:r>
            <a:r>
              <a:rPr lang="en-US" altLang="en-US" sz="1800" dirty="0">
                <a:latin typeface="+mn-lt"/>
                <a:ea typeface="Courier New" charset="0"/>
                <a:cs typeface="Courier New" charset="0"/>
              </a:rPr>
              <a:t> itself is executable.  Users can launch it directly using the command </a:t>
            </a:r>
            <a:r>
              <a:rPr lang="en-US" altLang="en-US" sz="1800" dirty="0">
                <a:latin typeface="Courier New" panose="02070309020205020404" pitchFamily="49" charset="0"/>
                <a:ea typeface="Courier New" charset="0"/>
                <a:cs typeface="Courier New" panose="02070309020205020404" pitchFamily="49" charset="0"/>
              </a:rPr>
              <a:t>./</a:t>
            </a:r>
            <a:r>
              <a:rPr lang="en-US" altLang="en-US" sz="1800" dirty="0" err="1">
                <a:latin typeface="Courier New" panose="02070309020205020404" pitchFamily="49" charset="0"/>
                <a:ea typeface="Courier New" charset="0"/>
                <a:cs typeface="Courier New" panose="02070309020205020404" pitchFamily="49" charset="0"/>
              </a:rPr>
              <a:t>lenkf.j</a:t>
            </a:r>
            <a:r>
              <a:rPr lang="en-US" altLang="en-US" sz="1800" dirty="0">
                <a:latin typeface="+mn-lt"/>
                <a:ea typeface="Courier New" charset="0"/>
                <a:cs typeface="Courier New" charset="0"/>
              </a:rPr>
              <a:t> in interactive mode (see debugger instructions below on how to get compute nodes using </a:t>
            </a:r>
            <a:r>
              <a:rPr lang="en-US" altLang="en-US" sz="1800" dirty="0" err="1">
                <a:latin typeface="+mn-lt"/>
                <a:ea typeface="Courier New" charset="0"/>
                <a:cs typeface="Courier New" charset="0"/>
              </a:rPr>
              <a:t>xalloc</a:t>
            </a:r>
            <a:r>
              <a:rPr lang="en-US" altLang="en-US" sz="1800" dirty="0">
                <a:latin typeface="+mn-lt"/>
                <a:ea typeface="Courier New" charset="0"/>
                <a:cs typeface="Courier New" charset="0"/>
              </a:rPr>
              <a:t>).</a:t>
            </a:r>
            <a:endParaRPr lang="en-US" sz="1800" dirty="0">
              <a:latin typeface="+mn-lt"/>
              <a:ea typeface="Courier New" charset="0"/>
              <a:cs typeface="Courier New" charset="0"/>
            </a:endParaRPr>
          </a:p>
        </p:txBody>
      </p:sp>
      <p:sp>
        <p:nvSpPr>
          <p:cNvPr id="29701" name="TextBox 4"/>
          <p:cNvSpPr txBox="1">
            <a:spLocks noChangeArrowheads="1"/>
          </p:cNvSpPr>
          <p:nvPr/>
        </p:nvSpPr>
        <p:spPr bwMode="auto">
          <a:xfrm>
            <a:off x="6885272" y="1668078"/>
            <a:ext cx="5105717"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solidFill>
                  <a:srgbClr val="FF0000"/>
                </a:solidFill>
              </a:rPr>
              <a:t>Q &amp; A :</a:t>
            </a:r>
            <a:endParaRPr lang="en-US" altLang="en-US" sz="1600" b="1" i="1" dirty="0">
              <a:solidFill>
                <a:srgbClr val="FF0000"/>
              </a:solidFill>
            </a:endParaRPr>
          </a:p>
          <a:p>
            <a:pPr eaLnBrk="1" hangingPunct="1">
              <a:lnSpc>
                <a:spcPct val="100000"/>
              </a:lnSpc>
              <a:spcBef>
                <a:spcPct val="0"/>
              </a:spcBef>
              <a:buFontTx/>
              <a:buNone/>
            </a:pPr>
            <a:r>
              <a:rPr lang="en-US" altLang="en-US" sz="1600" dirty="0"/>
              <a:t> </a:t>
            </a:r>
          </a:p>
          <a:p>
            <a:pPr eaLnBrk="1" hangingPunct="1">
              <a:lnSpc>
                <a:spcPct val="100000"/>
              </a:lnSpc>
              <a:spcBef>
                <a:spcPct val="0"/>
              </a:spcBef>
              <a:buFontTx/>
              <a:buNone/>
            </a:pPr>
            <a:r>
              <a:rPr lang="en-US" altLang="en-US" sz="1600" b="1" i="1" dirty="0"/>
              <a:t>What if an NCCS downtime or some other reason kills my job before the simulation is complete?</a:t>
            </a:r>
          </a:p>
          <a:p>
            <a:pPr eaLnBrk="1" hangingPunct="1">
              <a:lnSpc>
                <a:spcPct val="100000"/>
              </a:lnSpc>
              <a:spcBef>
                <a:spcPct val="0"/>
              </a:spcBef>
              <a:buFontTx/>
              <a:buNone/>
            </a:pPr>
            <a:endParaRPr lang="en-US" altLang="en-US" sz="1600" b="1" dirty="0"/>
          </a:p>
          <a:p>
            <a:pPr eaLnBrk="1" hangingPunct="1">
              <a:lnSpc>
                <a:spcPct val="100000"/>
              </a:lnSpc>
              <a:spcBef>
                <a:spcPct val="0"/>
              </a:spcBef>
              <a:buNone/>
            </a:pPr>
            <a:r>
              <a:rPr lang="en-US" altLang="en-US" sz="1600" dirty="0">
                <a:latin typeface="+mn-lt"/>
                <a:cs typeface="Courier New" panose="02070309020205020404" pitchFamily="49" charset="0"/>
              </a:rPr>
              <a:t>Go to </a:t>
            </a:r>
            <a:r>
              <a:rPr lang="en-US" altLang="en-US" sz="1600" dirty="0">
                <a:latin typeface="Courier New" panose="02070309020205020404" pitchFamily="49" charset="0"/>
                <a:cs typeface="Courier New" panose="02070309020205020404" pitchFamily="49" charset="0"/>
              </a:rPr>
              <a:t>YOUR_EXPDIR/EXP_ID/run/ </a:t>
            </a:r>
            <a:r>
              <a:rPr lang="en-US" altLang="en-US" sz="1600" dirty="0">
                <a:latin typeface="+mn-lt"/>
                <a:cs typeface="Courier New" panose="02070309020205020404" pitchFamily="49" charset="0"/>
              </a:rPr>
              <a:t>and verify that</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cap_restart</a:t>
            </a:r>
            <a:r>
              <a:rPr lang="en-US" altLang="en-US" sz="1600" dirty="0">
                <a:latin typeface="Courier New" panose="02070309020205020404" pitchFamily="49" charset="0"/>
                <a:cs typeface="Courier New" panose="02070309020205020404" pitchFamily="49" charset="0"/>
              </a:rPr>
              <a:t> </a:t>
            </a:r>
            <a:r>
              <a:rPr lang="en-US" altLang="en-US" sz="1600" dirty="0">
                <a:latin typeface="+mn-lt"/>
                <a:cs typeface="Courier New" panose="02070309020205020404" pitchFamily="49" charset="0"/>
              </a:rPr>
              <a:t>matches the time stamp in the link </a:t>
            </a:r>
            <a:r>
              <a:rPr lang="en-US" altLang="en-US" sz="1600" dirty="0">
                <a:latin typeface="Courier New" panose="02070309020205020404" pitchFamily="49" charset="0"/>
                <a:cs typeface="Courier New" panose="02070309020205020404" pitchFamily="49" charset="0"/>
              </a:rPr>
              <a:t>../</a:t>
            </a:r>
            <a:r>
              <a:rPr lang="en-US" altLang="en-US" sz="1600" dirty="0">
                <a:latin typeface="Courier New" charset="0"/>
                <a:ea typeface="Courier New" charset="0"/>
                <a:cs typeface="Courier New" charset="0"/>
              </a:rPr>
              <a:t>input/restart/</a:t>
            </a:r>
            <a:r>
              <a:rPr lang="en-US" sz="1600" dirty="0" err="1">
                <a:latin typeface="Courier New" charset="0"/>
                <a:ea typeface="Courier New" charset="0"/>
                <a:cs typeface="Courier New" charset="0"/>
              </a:rPr>
              <a:t>catch_internal_rst</a:t>
            </a:r>
            <a:r>
              <a:rPr lang="en-US" altLang="en-US" sz="1600" dirty="0">
                <a:latin typeface="+mn-lt"/>
                <a:cs typeface="Courier New" panose="02070309020205020404" pitchFamily="49" charset="0"/>
              </a:rPr>
              <a:t>, then run </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sbatch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lenkf.j</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dirty="0">
              <a:solidFill>
                <a:srgbClr val="FF0000"/>
              </a:solidFill>
            </a:endParaRPr>
          </a:p>
          <a:p>
            <a:pPr eaLnBrk="1" hangingPunct="1">
              <a:lnSpc>
                <a:spcPct val="100000"/>
              </a:lnSpc>
              <a:spcBef>
                <a:spcPct val="0"/>
              </a:spcBef>
              <a:buFontTx/>
              <a:buNone/>
            </a:pPr>
            <a:r>
              <a:rPr lang="en-US" altLang="en-US" sz="1600" b="1" dirty="0"/>
              <a:t>What if I decide to extend the simulation beyond the initially set END_DATE?</a:t>
            </a:r>
          </a:p>
          <a:p>
            <a:pPr eaLnBrk="1" hangingPunct="1">
              <a:lnSpc>
                <a:spcPct val="100000"/>
              </a:lnSpc>
              <a:spcBef>
                <a:spcPct val="0"/>
              </a:spcBef>
              <a:buFontTx/>
              <a:buNone/>
            </a:pPr>
            <a:endParaRPr lang="en-US" altLang="en-US" sz="1600" b="1" dirty="0"/>
          </a:p>
          <a:p>
            <a:pPr eaLnBrk="1" hangingPunct="1">
              <a:lnSpc>
                <a:spcPct val="100000"/>
              </a:lnSpc>
              <a:spcBef>
                <a:spcPct val="0"/>
              </a:spcBef>
              <a:buFontTx/>
              <a:buNone/>
            </a:pPr>
            <a:r>
              <a:rPr lang="en-US" altLang="en-US" sz="1600" dirty="0">
                <a:latin typeface="+mn-lt"/>
                <a:cs typeface="Courier New" panose="02070309020205020404" pitchFamily="49" charset="0"/>
              </a:rPr>
              <a:t>Go to </a:t>
            </a:r>
            <a:r>
              <a:rPr lang="en-US" altLang="en-US" sz="1600" dirty="0">
                <a:latin typeface="Courier New" panose="02070309020205020404" pitchFamily="49" charset="0"/>
                <a:cs typeface="Courier New" panose="02070309020205020404" pitchFamily="49" charset="0"/>
              </a:rPr>
              <a:t>YOUR_EXPDIR/EXP_ID/run</a:t>
            </a:r>
            <a:r>
              <a:rPr lang="en-US" altLang="en-US" sz="1600" dirty="0">
                <a:latin typeface="+mn-lt"/>
                <a:cs typeface="Courier New" panose="02070309020205020404" pitchFamily="49" charset="0"/>
              </a:rPr>
              <a:t>, change </a:t>
            </a:r>
            <a:r>
              <a:rPr lang="en-US" altLang="en-US" sz="1600" dirty="0">
                <a:latin typeface="Courier New" panose="02070309020205020404" pitchFamily="49" charset="0"/>
                <a:cs typeface="Courier New" panose="02070309020205020404" pitchFamily="49" charset="0"/>
              </a:rPr>
              <a:t>END_DATE</a:t>
            </a:r>
            <a:r>
              <a:rPr lang="en-US" altLang="en-US" sz="1600" dirty="0">
                <a:latin typeface="+mn-lt"/>
                <a:cs typeface="Courier New" panose="02070309020205020404" pitchFamily="49" charset="0"/>
              </a:rPr>
              <a:t> in </a:t>
            </a:r>
            <a:r>
              <a:rPr lang="en-US" altLang="en-US" sz="1600" dirty="0" err="1">
                <a:latin typeface="Courier New" panose="02070309020205020404" pitchFamily="49" charset="0"/>
                <a:cs typeface="Courier New" panose="02070309020205020404" pitchFamily="49" charset="0"/>
              </a:rPr>
              <a:t>CAP.rc</a:t>
            </a:r>
            <a:r>
              <a:rPr lang="en-US" altLang="en-US" sz="1600" dirty="0">
                <a:latin typeface="+mn-lt"/>
                <a:cs typeface="Courier New" panose="02070309020205020404" pitchFamily="49" charset="0"/>
              </a:rPr>
              <a:t> and run “</a:t>
            </a:r>
            <a:r>
              <a:rPr lang="en-US" altLang="en-US" sz="1600" dirty="0" err="1">
                <a:latin typeface="Courier New" panose="02070309020205020404" pitchFamily="49" charset="0"/>
                <a:cs typeface="Courier New" panose="02070309020205020404" pitchFamily="49" charset="0"/>
              </a:rPr>
              <a:t>sbatch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lenkf.j</a:t>
            </a:r>
            <a:r>
              <a:rPr lang="en-US" altLang="en-US" sz="1600" dirty="0">
                <a:latin typeface="+mn-lt"/>
                <a:cs typeface="Courier New" panose="02070309020205020404" pitchFamily="49" charset="0"/>
              </a:rPr>
              <a:t>”</a:t>
            </a:r>
          </a:p>
          <a:p>
            <a:pPr eaLnBrk="1" hangingPunct="1">
              <a:lnSpc>
                <a:spcPct val="100000"/>
              </a:lnSpc>
              <a:spcBef>
                <a:spcPct val="0"/>
              </a:spcBef>
              <a:buFontTx/>
              <a:buNone/>
            </a:pPr>
            <a:endParaRPr lang="en-US" altLang="en-US" sz="1600" i="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b="1" dirty="0">
                <a:latin typeface="+mn-lt"/>
                <a:cs typeface="Courier New" panose="02070309020205020404" pitchFamily="49" charset="0"/>
              </a:rPr>
              <a:t>Can I change the </a:t>
            </a:r>
            <a:r>
              <a:rPr lang="en-US" altLang="en-US" sz="1600" b="1" dirty="0" err="1">
                <a:latin typeface="+mn-lt"/>
                <a:cs typeface="Courier New" panose="02070309020205020404" pitchFamily="49" charset="0"/>
              </a:rPr>
              <a:t>ntasks</a:t>
            </a:r>
            <a:r>
              <a:rPr lang="en-US" altLang="en-US" sz="1600" b="1" dirty="0">
                <a:latin typeface="+mn-lt"/>
                <a:cs typeface="Courier New" panose="02070309020205020404" pitchFamily="49" charset="0"/>
              </a:rPr>
              <a:t> after </a:t>
            </a:r>
            <a:r>
              <a:rPr lang="en-US" altLang="en-US" sz="1600" b="1" dirty="0" err="1">
                <a:latin typeface="+mn-lt"/>
                <a:cs typeface="Courier New" panose="02070309020205020404" pitchFamily="49" charset="0"/>
              </a:rPr>
              <a:t>ldas_setup</a:t>
            </a:r>
            <a:r>
              <a:rPr lang="en-US" altLang="en-US" sz="1600" b="1" dirty="0">
                <a:latin typeface="+mj-lt"/>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i="1" dirty="0">
                <a:latin typeface="+mn-lt"/>
                <a:cs typeface="Courier New" panose="02070309020205020404" pitchFamily="49" charset="0"/>
              </a:rPr>
              <a:t>Yes. Change the following line in </a:t>
            </a:r>
            <a:r>
              <a:rPr lang="en-US" altLang="en-US" sz="1600" i="1" dirty="0" err="1">
                <a:latin typeface="Courier New" panose="02070309020205020404" pitchFamily="49" charset="0"/>
                <a:cs typeface="Courier New" panose="02070309020205020404" pitchFamily="49" charset="0"/>
              </a:rPr>
              <a:t>lenkf.j</a:t>
            </a:r>
            <a:endParaRPr lang="en-US" altLang="en-US" sz="1600" i="1"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sz="1600" dirty="0"/>
              <a:t>#SBATCH --</a:t>
            </a:r>
            <a:r>
              <a:rPr lang="en-US" sz="1600" dirty="0" err="1"/>
              <a:t>ntasks</a:t>
            </a:r>
            <a:r>
              <a:rPr lang="en-US" sz="1600" dirty="0"/>
              <a:t>=xxx</a:t>
            </a:r>
          </a:p>
        </p:txBody>
      </p:sp>
      <p:sp>
        <p:nvSpPr>
          <p:cNvPr id="6" name="TextBox 1"/>
          <p:cNvSpPr txBox="1">
            <a:spLocks noChangeArrowheads="1"/>
          </p:cNvSpPr>
          <p:nvPr/>
        </p:nvSpPr>
        <p:spPr bwMode="auto">
          <a:xfrm>
            <a:off x="182562"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2.f) Run </a:t>
            </a:r>
            <a:r>
              <a:rPr lang="en-US" altLang="en-US" sz="2800" dirty="0" err="1"/>
              <a:t>GEOSldas</a:t>
            </a:r>
            <a:endParaRPr lang="en-US"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42192490"/>
              </p:ext>
            </p:extLst>
          </p:nvPr>
        </p:nvGraphicFramePr>
        <p:xfrm>
          <a:off x="516706" y="4241154"/>
          <a:ext cx="11136174" cy="2159021"/>
        </p:xfrm>
        <a:graphic>
          <a:graphicData uri="http://schemas.openxmlformats.org/drawingml/2006/table">
            <a:tbl>
              <a:tblPr firstRow="1" bandRow="1">
                <a:tableStyleId>{5C22544A-7EE6-4342-B048-85BDC9FD1C3A}</a:tableStyleId>
              </a:tblPr>
              <a:tblGrid>
                <a:gridCol w="896458">
                  <a:extLst>
                    <a:ext uri="{9D8B030D-6E8A-4147-A177-3AD203B41FA5}">
                      <a16:colId xmlns:a16="http://schemas.microsoft.com/office/drawing/2014/main" xmlns="" val="20000"/>
                    </a:ext>
                  </a:extLst>
                </a:gridCol>
                <a:gridCol w="1816924">
                  <a:extLst>
                    <a:ext uri="{9D8B030D-6E8A-4147-A177-3AD203B41FA5}">
                      <a16:colId xmlns:a16="http://schemas.microsoft.com/office/drawing/2014/main" xmlns="" val="20001"/>
                    </a:ext>
                  </a:extLst>
                </a:gridCol>
                <a:gridCol w="1353787">
                  <a:extLst>
                    <a:ext uri="{9D8B030D-6E8A-4147-A177-3AD203B41FA5}">
                      <a16:colId xmlns:a16="http://schemas.microsoft.com/office/drawing/2014/main" xmlns="" val="20002"/>
                    </a:ext>
                  </a:extLst>
                </a:gridCol>
                <a:gridCol w="1104406">
                  <a:extLst>
                    <a:ext uri="{9D8B030D-6E8A-4147-A177-3AD203B41FA5}">
                      <a16:colId xmlns:a16="http://schemas.microsoft.com/office/drawing/2014/main" xmlns="" val="20003"/>
                    </a:ext>
                  </a:extLst>
                </a:gridCol>
                <a:gridCol w="5964599">
                  <a:extLst>
                    <a:ext uri="{9D8B030D-6E8A-4147-A177-3AD203B41FA5}">
                      <a16:colId xmlns:a16="http://schemas.microsoft.com/office/drawing/2014/main" xmlns="" val="20004"/>
                    </a:ext>
                  </a:extLst>
                </a:gridCol>
              </a:tblGrid>
              <a:tr h="513101">
                <a:tc>
                  <a:txBody>
                    <a:bodyPr/>
                    <a:lstStyle/>
                    <a:p>
                      <a:r>
                        <a:rPr lang="en-US" sz="1600" dirty="0"/>
                        <a:t>EXP</a:t>
                      </a:r>
                      <a:r>
                        <a:rPr lang="en-US" sz="1600" baseline="0" dirty="0"/>
                        <a:t> ID</a:t>
                      </a:r>
                      <a:endParaRPr lang="en-US" sz="1600" dirty="0"/>
                    </a:p>
                  </a:txBody>
                  <a:tcPr/>
                </a:tc>
                <a:tc>
                  <a:txBody>
                    <a:bodyPr/>
                    <a:lstStyle/>
                    <a:p>
                      <a:r>
                        <a:rPr lang="en-US" sz="1600" dirty="0"/>
                        <a:t>JOB_SGMT</a:t>
                      </a:r>
                      <a:r>
                        <a:rPr lang="en-US" sz="1600" baseline="0" dirty="0"/>
                        <a:t> </a:t>
                      </a:r>
                      <a:endParaRPr lang="en-US" sz="1600" dirty="0"/>
                    </a:p>
                  </a:txBody>
                  <a:tcPr/>
                </a:tc>
                <a:tc>
                  <a:txBody>
                    <a:bodyPr/>
                    <a:lstStyle/>
                    <a:p>
                      <a:r>
                        <a:rPr lang="en-US" sz="1600" dirty="0"/>
                        <a:t>NUM_SGMT</a:t>
                      </a:r>
                    </a:p>
                  </a:txBody>
                  <a:tcPr/>
                </a:tc>
                <a:tc>
                  <a:txBody>
                    <a:bodyPr/>
                    <a:lstStyle/>
                    <a:p>
                      <a:r>
                        <a:rPr lang="en-US" sz="1600" dirty="0"/>
                        <a:t>Wall time </a:t>
                      </a:r>
                      <a:endParaRPr lang="en-US" sz="1600" baseline="0" dirty="0"/>
                    </a:p>
                  </a:txBody>
                  <a:tcPr/>
                </a:tc>
                <a:tc>
                  <a:txBody>
                    <a:bodyPr/>
                    <a:lstStyle/>
                    <a:p>
                      <a:r>
                        <a:rPr lang="en-US" sz="1600" dirty="0"/>
                        <a:t>Description</a:t>
                      </a:r>
                    </a:p>
                  </a:txBody>
                  <a:tcPr/>
                </a:tc>
                <a:extLst>
                  <a:ext uri="{0D108BD9-81ED-4DB2-BD59-A6C34878D82A}">
                    <a16:rowId xmlns:a16="http://schemas.microsoft.com/office/drawing/2014/main" xmlns="" val="10000"/>
                  </a:ext>
                </a:extLst>
              </a:tr>
              <a:tr h="663358">
                <a:tc>
                  <a:txBody>
                    <a:bodyPr/>
                    <a:lstStyle/>
                    <a:p>
                      <a:r>
                        <a:rPr lang="de-DE" sz="1600" kern="1200" dirty="0" err="1">
                          <a:solidFill>
                            <a:schemeClr val="dk1"/>
                          </a:solidFill>
                          <a:effectLst/>
                          <a:latin typeface="+mn-lt"/>
                          <a:ea typeface="+mn-ea"/>
                          <a:cs typeface="+mn-cs"/>
                        </a:rPr>
                        <a:t>Exp_A</a:t>
                      </a:r>
                      <a:endParaRPr lang="de-DE" sz="1600" kern="1200" dirty="0">
                        <a:solidFill>
                          <a:schemeClr val="dk1"/>
                        </a:solidFill>
                        <a:effectLst/>
                        <a:latin typeface="+mn-lt"/>
                        <a:ea typeface="+mn-ea"/>
                        <a:cs typeface="+mn-cs"/>
                      </a:endParaRPr>
                    </a:p>
                    <a:p>
                      <a:endParaRPr lang="de-DE" sz="1600" kern="1200" dirty="0">
                        <a:solidFill>
                          <a:schemeClr val="dk1"/>
                        </a:solidFill>
                        <a:effectLst/>
                        <a:latin typeface="+mn-lt"/>
                        <a:ea typeface="+mn-ea"/>
                        <a:cs typeface="+mn-cs"/>
                      </a:endParaRPr>
                    </a:p>
                  </a:txBody>
                  <a:tcPr/>
                </a:tc>
                <a:tc>
                  <a:txBody>
                    <a:bodyPr/>
                    <a:lstStyle/>
                    <a:p>
                      <a:r>
                        <a:rPr lang="de-DE" sz="1600" kern="1200" dirty="0">
                          <a:solidFill>
                            <a:schemeClr val="dk1"/>
                          </a:solidFill>
                          <a:effectLst/>
                          <a:latin typeface="+mn-lt"/>
                          <a:ea typeface="+mn-ea"/>
                          <a:cs typeface="+mn-cs"/>
                        </a:rPr>
                        <a:t>00000100 000000</a:t>
                      </a:r>
                    </a:p>
                    <a:p>
                      <a:r>
                        <a:rPr lang="de-DE" sz="1600" kern="1200" dirty="0">
                          <a:solidFill>
                            <a:schemeClr val="dk1"/>
                          </a:solidFill>
                          <a:effectLst/>
                          <a:latin typeface="+mn-lt"/>
                          <a:ea typeface="+mn-ea"/>
                          <a:cs typeface="+mn-cs"/>
                        </a:rPr>
                        <a:t>(</a:t>
                      </a:r>
                      <a:r>
                        <a:rPr lang="de-DE" sz="1600" kern="1200" dirty="0" err="1">
                          <a:solidFill>
                            <a:schemeClr val="dk1"/>
                          </a:solidFill>
                          <a:effectLst/>
                          <a:latin typeface="+mn-lt"/>
                          <a:ea typeface="+mn-ea"/>
                          <a:cs typeface="+mn-cs"/>
                        </a:rPr>
                        <a:t>monthly</a:t>
                      </a:r>
                      <a:r>
                        <a:rPr lang="de-DE" sz="1600" kern="1200" baseline="0" dirty="0">
                          <a:solidFill>
                            <a:schemeClr val="dk1"/>
                          </a:solidFill>
                          <a:effectLst/>
                          <a:latin typeface="+mn-lt"/>
                          <a:ea typeface="+mn-ea"/>
                          <a:cs typeface="+mn-cs"/>
                        </a:rPr>
                        <a:t> </a:t>
                      </a:r>
                      <a:r>
                        <a:rPr lang="de-DE" sz="1600" kern="1200" baseline="0" dirty="0" err="1">
                          <a:solidFill>
                            <a:schemeClr val="dk1"/>
                          </a:solidFill>
                          <a:effectLst/>
                          <a:latin typeface="+mn-lt"/>
                          <a:ea typeface="+mn-ea"/>
                          <a:cs typeface="+mn-cs"/>
                        </a:rPr>
                        <a:t>restarts</a:t>
                      </a:r>
                      <a:r>
                        <a:rPr lang="de-DE" sz="1600" kern="1200" baseline="0" dirty="0">
                          <a:solidFill>
                            <a:schemeClr val="dk1"/>
                          </a:solidFill>
                          <a:effectLst/>
                          <a:latin typeface="+mn-lt"/>
                          <a:ea typeface="+mn-ea"/>
                          <a:cs typeface="+mn-cs"/>
                        </a:rPr>
                        <a:t>)</a:t>
                      </a:r>
                      <a:endParaRPr lang="de-DE" sz="1600" kern="1200" dirty="0">
                        <a:solidFill>
                          <a:schemeClr val="dk1"/>
                        </a:solidFill>
                        <a:effectLst/>
                        <a:latin typeface="+mn-lt"/>
                        <a:ea typeface="+mn-ea"/>
                        <a:cs typeface="+mn-cs"/>
                      </a:endParaRPr>
                    </a:p>
                  </a:txBody>
                  <a:tcPr/>
                </a:tc>
                <a:tc>
                  <a:txBody>
                    <a:bodyPr/>
                    <a:lstStyle/>
                    <a:p>
                      <a:r>
                        <a:rPr lang="de-DE" sz="1600" kern="1200" dirty="0">
                          <a:solidFill>
                            <a:schemeClr val="dk1"/>
                          </a:solidFill>
                          <a:effectLst/>
                          <a:latin typeface="+mn-lt"/>
                          <a:ea typeface="+mn-ea"/>
                          <a:cs typeface="+mn-cs"/>
                        </a:rPr>
                        <a:t>1</a:t>
                      </a:r>
                    </a:p>
                  </a:txBody>
                  <a:tcPr/>
                </a:tc>
                <a:tc>
                  <a:txBody>
                    <a:bodyPr/>
                    <a:lstStyle/>
                    <a:p>
                      <a:r>
                        <a:rPr lang="en-US" sz="1600" dirty="0"/>
                        <a:t>7m 25s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cs typeface="Courier New" pitchFamily="49" charset="0"/>
                        </a:rPr>
                        <a:t>The</a:t>
                      </a:r>
                      <a:r>
                        <a:rPr lang="en-US" sz="1600" baseline="0" dirty="0">
                          <a:latin typeface="+mn-lt"/>
                          <a:cs typeface="Courier New" pitchFamily="49" charset="0"/>
                        </a:rPr>
                        <a:t> longer</a:t>
                      </a:r>
                      <a:r>
                        <a:rPr lang="en-US" sz="1600" dirty="0">
                          <a:latin typeface="+mn-lt"/>
                          <a:cs typeface="Courier New" pitchFamily="49" charset="0"/>
                        </a:rPr>
                        <a:t> </a:t>
                      </a:r>
                      <a:r>
                        <a:rPr lang="en-US" sz="1600" dirty="0">
                          <a:latin typeface="Courier New" panose="02070309020205020404" pitchFamily="49" charset="0"/>
                          <a:cs typeface="Courier New" panose="02070309020205020404" pitchFamily="49" charset="0"/>
                        </a:rPr>
                        <a:t>JOB_SGMT</a:t>
                      </a:r>
                      <a:r>
                        <a:rPr lang="en-US" sz="1600" dirty="0">
                          <a:latin typeface="+mn-lt"/>
                          <a:cs typeface="Courier New" pitchFamily="49" charset="0"/>
                        </a:rPr>
                        <a:t> is more</a:t>
                      </a:r>
                      <a:r>
                        <a:rPr lang="en-US" sz="1600" baseline="0" dirty="0">
                          <a:latin typeface="+mn-lt"/>
                          <a:cs typeface="Courier New" pitchFamily="49" charset="0"/>
                        </a:rPr>
                        <a:t> efficient</a:t>
                      </a:r>
                      <a:r>
                        <a:rPr lang="en-US" sz="1600" dirty="0">
                          <a:latin typeface="+mn-lt"/>
                          <a:cs typeface="Courier New" pitchFamily="49" charset="0"/>
                        </a:rPr>
                        <a:t>.  But the job will have to restart from the</a:t>
                      </a:r>
                      <a:r>
                        <a:rPr lang="en-US" sz="1600" baseline="0" dirty="0">
                          <a:latin typeface="+mn-lt"/>
                          <a:cs typeface="Courier New" pitchFamily="49" charset="0"/>
                        </a:rPr>
                        <a:t> beginning of the month if </a:t>
                      </a:r>
                      <a:r>
                        <a:rPr lang="en-US" sz="1600" dirty="0">
                          <a:latin typeface="+mn-lt"/>
                          <a:cs typeface="Courier New" pitchFamily="49" charset="0"/>
                        </a:rPr>
                        <a:t>it is interrupted for any reason. </a:t>
                      </a:r>
                    </a:p>
                  </a:txBody>
                  <a:tcPr/>
                </a:tc>
                <a:extLst>
                  <a:ext uri="{0D108BD9-81ED-4DB2-BD59-A6C34878D82A}">
                    <a16:rowId xmlns:a16="http://schemas.microsoft.com/office/drawing/2014/main" xmlns="" val="10001"/>
                  </a:ext>
                </a:extLst>
              </a:tr>
              <a:tr h="774418">
                <a:tc>
                  <a:txBody>
                    <a:bodyPr/>
                    <a:lstStyle/>
                    <a:p>
                      <a:r>
                        <a:rPr lang="de-DE" sz="1600" kern="1200" dirty="0" err="1">
                          <a:solidFill>
                            <a:schemeClr val="dk1"/>
                          </a:solidFill>
                          <a:effectLst/>
                          <a:latin typeface="+mn-lt"/>
                          <a:ea typeface="+mn-ea"/>
                          <a:cs typeface="+mn-cs"/>
                        </a:rPr>
                        <a:t>Exp_B</a:t>
                      </a:r>
                      <a:endParaRPr lang="de-DE" sz="1600" kern="1200" dirty="0">
                        <a:solidFill>
                          <a:schemeClr val="dk1"/>
                        </a:solidFill>
                        <a:effectLst/>
                        <a:latin typeface="+mn-lt"/>
                        <a:ea typeface="+mn-ea"/>
                        <a:cs typeface="+mn-cs"/>
                      </a:endParaRPr>
                    </a:p>
                  </a:txBody>
                  <a:tcPr/>
                </a:tc>
                <a:tc>
                  <a:txBody>
                    <a:bodyPr/>
                    <a:lstStyle/>
                    <a:p>
                      <a:r>
                        <a:rPr lang="de-DE" sz="1600" kern="1200" dirty="0">
                          <a:solidFill>
                            <a:schemeClr val="dk1"/>
                          </a:solidFill>
                          <a:effectLst/>
                          <a:latin typeface="+mn-lt"/>
                          <a:ea typeface="+mn-ea"/>
                          <a:cs typeface="+mn-cs"/>
                        </a:rPr>
                        <a:t>00000001 000000</a:t>
                      </a:r>
                    </a:p>
                    <a:p>
                      <a:r>
                        <a:rPr lang="de-DE" sz="1600" kern="1200" dirty="0">
                          <a:solidFill>
                            <a:schemeClr val="dk1"/>
                          </a:solidFill>
                          <a:effectLst/>
                          <a:latin typeface="+mn-lt"/>
                          <a:ea typeface="+mn-ea"/>
                          <a:cs typeface="+mn-cs"/>
                        </a:rPr>
                        <a:t>(</a:t>
                      </a:r>
                      <a:r>
                        <a:rPr lang="de-DE" sz="1600" kern="1200" dirty="0" err="1">
                          <a:solidFill>
                            <a:schemeClr val="dk1"/>
                          </a:solidFill>
                          <a:effectLst/>
                          <a:latin typeface="+mn-lt"/>
                          <a:ea typeface="+mn-ea"/>
                          <a:cs typeface="+mn-cs"/>
                        </a:rPr>
                        <a:t>daily</a:t>
                      </a:r>
                      <a:r>
                        <a:rPr lang="de-DE" sz="1600" kern="1200" dirty="0">
                          <a:solidFill>
                            <a:schemeClr val="dk1"/>
                          </a:solidFill>
                          <a:effectLst/>
                          <a:latin typeface="+mn-lt"/>
                          <a:ea typeface="+mn-ea"/>
                          <a:cs typeface="+mn-cs"/>
                        </a:rPr>
                        <a:t> </a:t>
                      </a:r>
                      <a:r>
                        <a:rPr lang="de-DE" sz="1600" kern="1200" dirty="0" err="1">
                          <a:solidFill>
                            <a:schemeClr val="dk1"/>
                          </a:solidFill>
                          <a:effectLst/>
                          <a:latin typeface="+mn-lt"/>
                          <a:ea typeface="+mn-ea"/>
                          <a:cs typeface="+mn-cs"/>
                        </a:rPr>
                        <a:t>restarts</a:t>
                      </a:r>
                      <a:r>
                        <a:rPr lang="de-DE" sz="1600" kern="1200" dirty="0">
                          <a:solidFill>
                            <a:schemeClr val="dk1"/>
                          </a:solidFill>
                          <a:effectLst/>
                          <a:latin typeface="+mn-lt"/>
                          <a:ea typeface="+mn-ea"/>
                          <a:cs typeface="+mn-cs"/>
                        </a:rPr>
                        <a:t>)</a:t>
                      </a:r>
                    </a:p>
                  </a:txBody>
                  <a:tcPr/>
                </a:tc>
                <a:tc>
                  <a:txBody>
                    <a:bodyPr/>
                    <a:lstStyle/>
                    <a:p>
                      <a:r>
                        <a:rPr lang="de-DE" sz="1600" kern="1200" dirty="0">
                          <a:solidFill>
                            <a:schemeClr val="dk1"/>
                          </a:solidFill>
                          <a:effectLst/>
                          <a:latin typeface="+mn-lt"/>
                          <a:ea typeface="+mn-ea"/>
                          <a:cs typeface="+mn-cs"/>
                        </a:rPr>
                        <a:t>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15m 17s</a:t>
                      </a:r>
                    </a:p>
                    <a:p>
                      <a:endParaRPr lang="en-US" sz="1600" dirty="0"/>
                    </a:p>
                  </a:txBody>
                  <a:tcPr/>
                </a:tc>
                <a:tc>
                  <a:txBody>
                    <a:bodyPr/>
                    <a:lstStyle/>
                    <a:p>
                      <a:r>
                        <a:rPr lang="en-US" sz="1600" dirty="0">
                          <a:latin typeface="+mn-lt"/>
                          <a:cs typeface="Courier New" pitchFamily="49" charset="0"/>
                        </a:rPr>
                        <a:t>Small</a:t>
                      </a:r>
                      <a:r>
                        <a:rPr lang="en-US" sz="1600" baseline="0" dirty="0">
                          <a:latin typeface="+mn-lt"/>
                          <a:cs typeface="Courier New" pitchFamily="49" charset="0"/>
                        </a:rPr>
                        <a:t> values for</a:t>
                      </a:r>
                      <a:r>
                        <a:rPr lang="en-US" sz="1600" dirty="0">
                          <a:latin typeface="+mn-lt"/>
                          <a:cs typeface="Courier New" pitchFamily="49" charset="0"/>
                        </a:rPr>
                        <a:t> </a:t>
                      </a:r>
                      <a:r>
                        <a:rPr lang="en-US" sz="1600" dirty="0">
                          <a:latin typeface="Courier New" panose="02070309020205020404" pitchFamily="49" charset="0"/>
                          <a:cs typeface="Courier New" panose="02070309020205020404" pitchFamily="49" charset="0"/>
                        </a:rPr>
                        <a:t>JOB_SGMT</a:t>
                      </a:r>
                      <a:r>
                        <a:rPr lang="en-US" sz="1600" dirty="0">
                          <a:latin typeface="+mn-lt"/>
                          <a:cs typeface="Courier New" pitchFamily="49" charset="0"/>
                        </a:rPr>
                        <a:t> are inefficient because of the overhead needed to frequently restart the </a:t>
                      </a:r>
                      <a:r>
                        <a:rPr lang="en-US" sz="1600" dirty="0" err="1">
                          <a:latin typeface="+mn-lt"/>
                          <a:cs typeface="Courier New" pitchFamily="49" charset="0"/>
                        </a:rPr>
                        <a:t>GEOSldas</a:t>
                      </a:r>
                      <a:r>
                        <a:rPr lang="en-US" sz="1600" baseline="0" dirty="0">
                          <a:latin typeface="+mn-lt"/>
                          <a:cs typeface="Courier New" pitchFamily="49" charset="0"/>
                        </a:rPr>
                        <a:t> executable</a:t>
                      </a:r>
                      <a:r>
                        <a:rPr lang="en-US" sz="1600" dirty="0">
                          <a:latin typeface="+mn-lt"/>
                          <a:cs typeface="Courier New" pitchFamily="49" charset="0"/>
                        </a:rPr>
                        <a:t>.  Storage may also be an issue if man</a:t>
                      </a:r>
                      <a:r>
                        <a:rPr lang="en-US" sz="1600" baseline="0" dirty="0">
                          <a:latin typeface="+mn-lt"/>
                          <a:cs typeface="Courier New" pitchFamily="49" charset="0"/>
                        </a:rPr>
                        <a:t>y restarts are written.  </a:t>
                      </a:r>
                      <a:endParaRPr lang="en-US" sz="1600" dirty="0">
                        <a:latin typeface="+mn-lt"/>
                      </a:endParaRPr>
                    </a:p>
                  </a:txBody>
                  <a:tcPr/>
                </a:tc>
                <a:extLst>
                  <a:ext uri="{0D108BD9-81ED-4DB2-BD59-A6C34878D82A}">
                    <a16:rowId xmlns:a16="http://schemas.microsoft.com/office/drawing/2014/main" xmlns="" val="10002"/>
                  </a:ext>
                </a:extLst>
              </a:tr>
            </a:tbl>
          </a:graphicData>
        </a:graphic>
      </p:graphicFrame>
      <p:sp>
        <p:nvSpPr>
          <p:cNvPr id="5" name="TextBox 4"/>
          <p:cNvSpPr txBox="1"/>
          <p:nvPr/>
        </p:nvSpPr>
        <p:spPr>
          <a:xfrm>
            <a:off x="516706" y="920113"/>
            <a:ext cx="10663516" cy="2862322"/>
          </a:xfrm>
          <a:prstGeom prst="rect">
            <a:avLst/>
          </a:prstGeom>
          <a:noFill/>
        </p:spPr>
        <p:txBody>
          <a:bodyPr wrap="square" rtlCol="0">
            <a:spAutoFit/>
          </a:bodyPr>
          <a:lstStyle/>
          <a:p>
            <a:r>
              <a:rPr lang="en-US" dirty="0">
                <a:latin typeface="+mn-lt"/>
              </a:rPr>
              <a:t>How are </a:t>
            </a:r>
            <a:r>
              <a:rPr lang="en-US" dirty="0">
                <a:latin typeface="Courier New" panose="02070309020205020404" pitchFamily="49" charset="0"/>
                <a:cs typeface="Courier New" panose="02070309020205020404" pitchFamily="49" charset="0"/>
              </a:rPr>
              <a:t>JOB_SGMT</a:t>
            </a:r>
            <a:r>
              <a:rPr lang="en-US" dirty="0">
                <a:latin typeface="+mn-lt"/>
              </a:rPr>
              <a:t> and </a:t>
            </a:r>
            <a:r>
              <a:rPr lang="en-US" dirty="0">
                <a:latin typeface="Courier New" panose="02070309020205020404" pitchFamily="49" charset="0"/>
                <a:cs typeface="Courier New" panose="02070309020205020404" pitchFamily="49" charset="0"/>
              </a:rPr>
              <a:t>NUM_SGMT</a:t>
            </a:r>
            <a:r>
              <a:rPr lang="en-US" dirty="0">
                <a:latin typeface="+mn-lt"/>
                <a:cs typeface="Courier New" panose="02070309020205020404" pitchFamily="49" charset="0"/>
              </a:rPr>
              <a:t> </a:t>
            </a:r>
            <a:r>
              <a:rPr lang="en-US" dirty="0">
                <a:latin typeface="+mn-lt"/>
              </a:rPr>
              <a:t>set to make the run efficient?  </a:t>
            </a:r>
          </a:p>
          <a:p>
            <a:r>
              <a:rPr lang="en-US" dirty="0">
                <a:latin typeface="+mn-lt"/>
              </a:rPr>
              <a:t>The table below lists an example for a Catchment simulation on the M36 global domain with two default HISTORY collections of daily output using 56 processors.</a:t>
            </a:r>
          </a:p>
          <a:p>
            <a:r>
              <a:rPr lang="en-US" dirty="0">
                <a:latin typeface="+mn-lt"/>
              </a:rPr>
              <a:t>The two experiments are identical except that </a:t>
            </a:r>
            <a:r>
              <a:rPr lang="en-US" dirty="0" err="1">
                <a:latin typeface="+mn-lt"/>
              </a:rPr>
              <a:t>Exp_A</a:t>
            </a:r>
            <a:r>
              <a:rPr lang="en-US" dirty="0">
                <a:latin typeface="+mn-lt"/>
              </a:rPr>
              <a:t> writes monthly restarts, and </a:t>
            </a:r>
            <a:r>
              <a:rPr lang="en-US" dirty="0" err="1">
                <a:latin typeface="+mn-lt"/>
              </a:rPr>
              <a:t>Exp_B</a:t>
            </a:r>
            <a:r>
              <a:rPr lang="en-US" dirty="0">
                <a:latin typeface="+mn-lt"/>
              </a:rPr>
              <a:t> writes daily restarts.</a:t>
            </a:r>
          </a:p>
          <a:p>
            <a:r>
              <a:rPr lang="en-US" dirty="0">
                <a:latin typeface="+mn-lt"/>
              </a:rPr>
              <a:t>The results illustrate that it is not efficient to write many restarts within a single 12-hour NCCS job window.  The job runs most efficiently when </a:t>
            </a:r>
            <a:r>
              <a:rPr lang="en-US" dirty="0">
                <a:latin typeface="Courier New" panose="02070309020205020404" pitchFamily="49" charset="0"/>
                <a:cs typeface="Courier New" panose="02070309020205020404" pitchFamily="49" charset="0"/>
              </a:rPr>
              <a:t>NUM_SGMT</a:t>
            </a:r>
            <a:r>
              <a:rPr lang="en-US" dirty="0">
                <a:latin typeface="+mn-lt"/>
              </a:rPr>
              <a:t>=1 and </a:t>
            </a:r>
            <a:r>
              <a:rPr lang="en-US" dirty="0">
                <a:latin typeface="Courier New" panose="02070309020205020404" pitchFamily="49" charset="0"/>
                <a:cs typeface="Courier New" panose="02070309020205020404" pitchFamily="49" charset="0"/>
              </a:rPr>
              <a:t>JOB_SGMT</a:t>
            </a:r>
            <a:r>
              <a:rPr lang="en-US" dirty="0">
                <a:latin typeface="+mn-lt"/>
              </a:rPr>
              <a:t> is such that one </a:t>
            </a:r>
            <a:r>
              <a:rPr lang="en-US" dirty="0" err="1">
                <a:latin typeface="+mn-lt"/>
              </a:rPr>
              <a:t>GEOSldas.x</a:t>
            </a:r>
            <a:r>
              <a:rPr lang="en-US" dirty="0">
                <a:latin typeface="+mn-lt"/>
              </a:rPr>
              <a:t> job (for the period </a:t>
            </a:r>
            <a:r>
              <a:rPr lang="en-US" dirty="0">
                <a:latin typeface="Courier New" panose="02070309020205020404" pitchFamily="49" charset="0"/>
                <a:cs typeface="Courier New" panose="02070309020205020404" pitchFamily="49" charset="0"/>
              </a:rPr>
              <a:t>NUM_SGMT*JOB_SGMT</a:t>
            </a:r>
            <a:r>
              <a:rPr lang="en-US" dirty="0">
                <a:latin typeface="+mn-lt"/>
              </a:rPr>
              <a:t>) finishes within 12 hours of wall time.</a:t>
            </a:r>
          </a:p>
          <a:p>
            <a:r>
              <a:rPr lang="en-US" dirty="0">
                <a:latin typeface="+mn-lt"/>
              </a:rPr>
              <a:t>Note that restarts (especially the carbon restarts needed for </a:t>
            </a:r>
            <a:r>
              <a:rPr lang="en-US" dirty="0" err="1">
                <a:latin typeface="+mn-lt"/>
              </a:rPr>
              <a:t>CatchmentCN</a:t>
            </a:r>
            <a:r>
              <a:rPr lang="en-US" dirty="0">
                <a:latin typeface="+mn-lt"/>
              </a:rPr>
              <a:t>) are large files.</a:t>
            </a:r>
          </a:p>
          <a:p>
            <a:r>
              <a:rPr lang="en-US" dirty="0">
                <a:latin typeface="+mn-lt"/>
              </a:rPr>
              <a:t>If only some restart variables are needed for later analysis, users should create a custom file collection using the </a:t>
            </a:r>
            <a:r>
              <a:rPr lang="en-US" dirty="0" err="1">
                <a:latin typeface="Courier New" panose="02070309020205020404" pitchFamily="49" charset="0"/>
                <a:cs typeface="Courier New" panose="02070309020205020404" pitchFamily="49" charset="0"/>
              </a:rPr>
              <a:t>HISTORY.rc</a:t>
            </a:r>
            <a:r>
              <a:rPr lang="en-US" dirty="0">
                <a:latin typeface="+mn-lt"/>
              </a:rPr>
              <a:t> functionality.</a:t>
            </a:r>
          </a:p>
        </p:txBody>
      </p:sp>
      <p:sp>
        <p:nvSpPr>
          <p:cNvPr id="6" name="TextBox 1"/>
          <p:cNvSpPr txBox="1">
            <a:spLocks noChangeArrowheads="1"/>
          </p:cNvSpPr>
          <p:nvPr/>
        </p:nvSpPr>
        <p:spPr bwMode="auto">
          <a:xfrm>
            <a:off x="182562"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2.f) Run </a:t>
            </a:r>
            <a:r>
              <a:rPr lang="en-US" altLang="en-US" sz="2800" dirty="0" err="1"/>
              <a:t>GEOSldas</a:t>
            </a:r>
            <a:endParaRPr lang="en-US" altLang="en-US" sz="2800" dirty="0"/>
          </a:p>
        </p:txBody>
      </p:sp>
    </p:spTree>
    <p:extLst>
      <p:ext uri="{BB962C8B-B14F-4D97-AF65-F5344CB8AC3E}">
        <p14:creationId xmlns:p14="http://schemas.microsoft.com/office/powerpoint/2010/main" val="206702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1212850" y="0"/>
            <a:ext cx="9766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b="1" dirty="0"/>
              <a:t>1. Summary of </a:t>
            </a:r>
            <a:r>
              <a:rPr lang="en-US" altLang="en-US" b="1" dirty="0" err="1"/>
              <a:t>GEOSldas</a:t>
            </a:r>
            <a:endParaRPr lang="en-US" altLang="en-US" dirty="0"/>
          </a:p>
        </p:txBody>
      </p:sp>
      <p:sp>
        <p:nvSpPr>
          <p:cNvPr id="5123" name="TextBox 2"/>
          <p:cNvSpPr txBox="1">
            <a:spLocks noChangeArrowheads="1"/>
          </p:cNvSpPr>
          <p:nvPr/>
        </p:nvSpPr>
        <p:spPr bwMode="auto">
          <a:xfrm>
            <a:off x="992187" y="762000"/>
            <a:ext cx="10207625"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dirty="0"/>
              <a:t>“</a:t>
            </a:r>
            <a:r>
              <a:rPr lang="en-US" altLang="en-US" sz="2400" dirty="0" err="1"/>
              <a:t>GEOSldas</a:t>
            </a:r>
            <a:r>
              <a:rPr lang="en-US" altLang="en-US" sz="2400" dirty="0"/>
              <a:t>” is the software of the stand-alone land modeling and assimilation components of the Goddard Earth Observing System (GEOS) model.  </a:t>
            </a:r>
            <a:r>
              <a:rPr lang="en-US" altLang="en-US" sz="2400" dirty="0" err="1"/>
              <a:t>GEOSldas</a:t>
            </a:r>
            <a:r>
              <a:rPr lang="en-US" altLang="en-US" sz="2400" dirty="0"/>
              <a:t> is a fully ESMF-compliant successor of the legacy “</a:t>
            </a:r>
            <a:r>
              <a:rPr lang="en-US" altLang="en-US" sz="2400" dirty="0" err="1"/>
              <a:t>LDASsa</a:t>
            </a:r>
            <a:r>
              <a:rPr lang="en-US" altLang="en-US" sz="2400" dirty="0"/>
              <a:t>” software suite and supports </a:t>
            </a:r>
            <a:r>
              <a:rPr lang="en-US" altLang="en-US" sz="2400" dirty="0" err="1"/>
              <a:t>discretizations</a:t>
            </a:r>
            <a:r>
              <a:rPr lang="en-US" altLang="en-US" sz="2400" dirty="0"/>
              <a:t> (tiles) on the </a:t>
            </a:r>
            <a:r>
              <a:rPr lang="en-US" altLang="en-US" sz="2400" dirty="0" err="1"/>
              <a:t>lat</a:t>
            </a:r>
            <a:r>
              <a:rPr lang="en-US" altLang="en-US" sz="2400" dirty="0"/>
              <a:t>/</a:t>
            </a:r>
            <a:r>
              <a:rPr lang="en-US" altLang="en-US" sz="2400" dirty="0" err="1"/>
              <a:t>lon</a:t>
            </a:r>
            <a:r>
              <a:rPr lang="en-US" altLang="en-US" sz="2400" dirty="0"/>
              <a:t>, EASE, and cube-sphere grids. </a:t>
            </a:r>
          </a:p>
          <a:p>
            <a:pPr eaLnBrk="1" hangingPunct="1">
              <a:lnSpc>
                <a:spcPct val="100000"/>
              </a:lnSpc>
              <a:spcBef>
                <a:spcPct val="0"/>
              </a:spcBef>
              <a:buFontTx/>
              <a:buNone/>
            </a:pPr>
            <a:endParaRPr lang="en-US" altLang="en-US" sz="2400" dirty="0"/>
          </a:p>
          <a:p>
            <a:pPr eaLnBrk="1" hangingPunct="1">
              <a:lnSpc>
                <a:spcPct val="100000"/>
              </a:lnSpc>
              <a:spcBef>
                <a:spcPct val="0"/>
              </a:spcBef>
              <a:buFontTx/>
              <a:buNone/>
            </a:pPr>
            <a:r>
              <a:rPr lang="en-US" altLang="en-US" sz="2400" dirty="0"/>
              <a:t>In late 2019, </a:t>
            </a:r>
            <a:r>
              <a:rPr lang="en-US" altLang="en-US" sz="2400" dirty="0" err="1"/>
              <a:t>GEOSldas</a:t>
            </a:r>
            <a:r>
              <a:rPr lang="en-US" altLang="en-US" sz="2400" dirty="0"/>
              <a:t> version control transitioned from CVS to Git. The Git tag </a:t>
            </a:r>
            <a:r>
              <a:rPr lang="en-US" altLang="en-US" sz="2400" b="1" dirty="0"/>
              <a:t>v17.8.0 </a:t>
            </a:r>
            <a:r>
              <a:rPr lang="en-US" altLang="en-US" sz="2400" dirty="0"/>
              <a:t> is the close scientific equivalent the </a:t>
            </a:r>
            <a:r>
              <a:rPr lang="en-US" altLang="en-US" sz="2400" dirty="0" err="1"/>
              <a:t>LDASsa</a:t>
            </a:r>
            <a:r>
              <a:rPr lang="en-US" altLang="en-US" sz="2400" dirty="0"/>
              <a:t> CVS tag </a:t>
            </a:r>
            <a:r>
              <a:rPr lang="en-US" altLang="en-US" sz="2400" b="1" dirty="0"/>
              <a:t>LDASsa_m3-16_6_p2 </a:t>
            </a:r>
            <a:r>
              <a:rPr lang="en-US" altLang="en-US" sz="2400" dirty="0">
                <a:cs typeface="Courier New" panose="02070309020205020404" pitchFamily="49" charset="0"/>
              </a:rPr>
              <a:t>(used to generate the Version 4 SMAP L4_SM product),</a:t>
            </a:r>
            <a:endParaRPr lang="en-US" altLang="en-US" sz="2400" dirty="0"/>
          </a:p>
          <a:p>
            <a:pPr eaLnBrk="1" hangingPunct="1">
              <a:lnSpc>
                <a:spcPct val="100000"/>
              </a:lnSpc>
              <a:spcBef>
                <a:spcPct val="0"/>
              </a:spcBef>
              <a:buFontTx/>
              <a:buNone/>
            </a:pPr>
            <a:endParaRPr lang="en-US" altLang="en-US" sz="2400" dirty="0"/>
          </a:p>
          <a:p>
            <a:pPr eaLnBrk="1" hangingPunct="1">
              <a:lnSpc>
                <a:spcPct val="100000"/>
              </a:lnSpc>
              <a:spcBef>
                <a:spcPct val="0"/>
              </a:spcBef>
              <a:buNone/>
            </a:pPr>
            <a:r>
              <a:rPr lang="en-US" altLang="en-US" sz="2400" dirty="0"/>
              <a:t>It </a:t>
            </a:r>
            <a:r>
              <a:rPr lang="en-US" altLang="en-US" sz="2400" dirty="0">
                <a:cs typeface="Courier New" panose="02070309020205020404" pitchFamily="49" charset="0"/>
              </a:rPr>
              <a:t>includes model components for Catchment and </a:t>
            </a:r>
            <a:r>
              <a:rPr lang="en-US" altLang="en-US" sz="2400" dirty="0" err="1">
                <a:cs typeface="Courier New" panose="02070309020205020404" pitchFamily="49" charset="0"/>
              </a:rPr>
              <a:t>CatchmentCN</a:t>
            </a:r>
            <a:r>
              <a:rPr lang="en-US" altLang="en-US" sz="2400" dirty="0">
                <a:cs typeface="Courier New" panose="02070309020205020404" pitchFamily="49" charset="0"/>
              </a:rPr>
              <a:t>.  It also includes assimilation components for Catchment.</a:t>
            </a:r>
          </a:p>
          <a:p>
            <a:pPr eaLnBrk="1" hangingPunct="1">
              <a:lnSpc>
                <a:spcPct val="100000"/>
              </a:lnSpc>
              <a:spcBef>
                <a:spcPct val="0"/>
              </a:spcBef>
              <a:buFontTx/>
              <a:buNone/>
            </a:pPr>
            <a:endParaRPr lang="en-US" altLang="en-US" sz="2400" dirty="0"/>
          </a:p>
          <a:p>
            <a:pPr eaLnBrk="1" hangingPunct="1">
              <a:lnSpc>
                <a:spcPct val="100000"/>
              </a:lnSpc>
              <a:spcBef>
                <a:spcPct val="0"/>
              </a:spcBef>
              <a:buFontTx/>
              <a:buNone/>
            </a:pPr>
            <a:r>
              <a:rPr lang="en-US" altLang="en-US" sz="2400" dirty="0"/>
              <a:t>History of previous CVS tags: 		</a:t>
            </a:r>
            <a:r>
              <a:rPr lang="en-US" altLang="en-US" sz="2400" b="1" dirty="0">
                <a:latin typeface="Courier New" panose="02070309020205020404" pitchFamily="49" charset="0"/>
                <a:cs typeface="Courier New" panose="02070309020205020404" pitchFamily="49" charset="0"/>
              </a:rPr>
              <a:t>GEOSldas_m4-17_7</a:t>
            </a:r>
            <a:r>
              <a:rPr lang="en-US" altLang="en-US" sz="2400" dirty="0"/>
              <a:t> </a:t>
            </a:r>
          </a:p>
          <a:p>
            <a:pPr eaLnBrk="1" hangingPunct="1">
              <a:lnSpc>
                <a:spcPct val="100000"/>
              </a:lnSpc>
              <a:spcBef>
                <a:spcPct val="0"/>
              </a:spcBef>
              <a:buFontTx/>
              <a:buNone/>
            </a:pPr>
            <a:r>
              <a:rPr lang="en-US" altLang="en-US" sz="2400" b="1" dirty="0">
                <a:latin typeface="Courier New" panose="02070309020205020404" pitchFamily="49" charset="0"/>
                <a:cs typeface="Courier New" panose="02070309020205020404" pitchFamily="49" charset="0"/>
              </a:rPr>
              <a:t>					GEOSldas_m4-17_6</a:t>
            </a:r>
            <a:r>
              <a:rPr lang="en-US" altLang="en-US" sz="2400" dirty="0"/>
              <a:t> </a:t>
            </a:r>
          </a:p>
          <a:p>
            <a:pPr eaLnBrk="1" hangingPunct="1">
              <a:lnSpc>
                <a:spcPct val="100000"/>
              </a:lnSpc>
              <a:spcBef>
                <a:spcPct val="0"/>
              </a:spcBef>
              <a:buFontTx/>
              <a:buNone/>
            </a:pPr>
            <a:r>
              <a:rPr lang="en-US" altLang="en-US" sz="2400" b="1" dirty="0">
                <a:latin typeface="Courier New" panose="02070309020205020404" pitchFamily="49" charset="0"/>
                <a:cs typeface="Courier New" panose="02070309020205020404" pitchFamily="49" charset="0"/>
              </a:rPr>
              <a:t>					GEOSldas_m4-17_0</a:t>
            </a:r>
            <a:endParaRPr lang="en-US" altLang="en-US" sz="2400" dirty="0"/>
          </a:p>
          <a:p>
            <a:pPr eaLnBrk="1" hangingPunct="1">
              <a:lnSpc>
                <a:spcPct val="100000"/>
              </a:lnSpc>
              <a:spcBef>
                <a:spcPct val="0"/>
              </a:spcBef>
              <a:buNone/>
            </a:pPr>
            <a:endParaRPr lang="en-US"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0" y="0"/>
            <a:ext cx="121919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2.g) Use graphic debugger tools</a:t>
            </a:r>
          </a:p>
        </p:txBody>
      </p:sp>
      <p:sp>
        <p:nvSpPr>
          <p:cNvPr id="28677" name="TextBox 4"/>
          <p:cNvSpPr txBox="1">
            <a:spLocks noChangeArrowheads="1"/>
          </p:cNvSpPr>
          <p:nvPr/>
        </p:nvSpPr>
        <p:spPr bwMode="auto">
          <a:xfrm>
            <a:off x="430084" y="875764"/>
            <a:ext cx="11331829"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eaLnBrk="1" hangingPunct="1">
              <a:lnSpc>
                <a:spcPct val="100000"/>
              </a:lnSpc>
              <a:spcBef>
                <a:spcPct val="0"/>
              </a:spcBef>
              <a:buFont typeface="+mj-lt"/>
              <a:buAutoNum type="arabicPeriod"/>
            </a:pPr>
            <a:r>
              <a:rPr lang="is-IS" altLang="en-US" sz="2000" dirty="0">
                <a:latin typeface="+mn-lt"/>
                <a:cs typeface="Courier New" panose="02070309020205020404" pitchFamily="49" charset="0"/>
              </a:rPr>
              <a:t>To use debugging applications (e.g., Totalview and DDT), GEOSldas should be compiled with the </a:t>
            </a:r>
            <a:r>
              <a:rPr lang="is-IS" altLang="en-US" sz="2000" dirty="0">
                <a:latin typeface="Courier New" panose="02070309020205020404" pitchFamily="49" charset="0"/>
                <a:cs typeface="Courier New" panose="02070309020205020404" pitchFamily="49" charset="0"/>
              </a:rPr>
              <a:t>BOPT=g</a:t>
            </a:r>
            <a:r>
              <a:rPr lang="is-IS" altLang="en-US" sz="2000" dirty="0">
                <a:latin typeface="+mn-lt"/>
                <a:cs typeface="Courier New" panose="02070309020205020404" pitchFamily="49" charset="0"/>
              </a:rPr>
              <a:t> option, i.e., </a:t>
            </a:r>
            <a:r>
              <a:rPr lang="is-IS" altLang="en-US" sz="2000" i="1" dirty="0">
                <a:latin typeface="+mn-lt"/>
                <a:cs typeface="Courier New" panose="02070309020205020404" pitchFamily="49" charset="0"/>
              </a:rPr>
              <a:t>   </a:t>
            </a:r>
          </a:p>
          <a:p>
            <a:pPr lvl="1" eaLnBrk="1" hangingPunct="1">
              <a:lnSpc>
                <a:spcPct val="100000"/>
              </a:lnSpc>
              <a:spcBef>
                <a:spcPct val="0"/>
              </a:spcBef>
              <a:buNone/>
            </a:pPr>
            <a:r>
              <a:rPr lang="is-IS" altLang="en-US" sz="1800" i="1" dirty="0">
                <a:latin typeface="Courier New" panose="02070309020205020404" pitchFamily="49" charset="0"/>
                <a:cs typeface="Courier New" panose="02070309020205020404" pitchFamily="49" charset="0"/>
              </a:rPr>
              <a:t>	make install BOPT=g</a:t>
            </a:r>
          </a:p>
          <a:p>
            <a:pPr lvl="1" eaLnBrk="1" hangingPunct="1">
              <a:lnSpc>
                <a:spcPct val="100000"/>
              </a:lnSpc>
              <a:spcBef>
                <a:spcPct val="0"/>
              </a:spcBef>
              <a:buNone/>
            </a:pPr>
            <a:r>
              <a:rPr lang="is-IS" altLang="en-US" sz="2000" dirty="0">
                <a:latin typeface="+mn-lt"/>
                <a:ea typeface="Courier New" charset="0"/>
                <a:cs typeface="Courier New" charset="0"/>
              </a:rPr>
              <a:t>Don’t forget to make clean first.</a:t>
            </a:r>
          </a:p>
          <a:p>
            <a:pPr lvl="1" eaLnBrk="1" hangingPunct="1">
              <a:lnSpc>
                <a:spcPct val="100000"/>
              </a:lnSpc>
              <a:spcBef>
                <a:spcPct val="0"/>
              </a:spcBef>
              <a:buNone/>
            </a:pPr>
            <a:r>
              <a:rPr lang="is-IS" altLang="en-US" sz="2000" dirty="0">
                <a:latin typeface="+mn-lt"/>
                <a:ea typeface="Courier New" charset="0"/>
                <a:cs typeface="Courier New" charset="0"/>
              </a:rPr>
              <a:t>Parallel_build can also build with bdubbign flags, build in </a:t>
            </a:r>
            <a:r>
              <a:rPr lang="en-US" sz="2000" dirty="0"/>
              <a:t>build-Debug/ and install into install-Debug/: </a:t>
            </a:r>
            <a:endParaRPr lang="is-IS" altLang="en-US" sz="2000" dirty="0">
              <a:latin typeface="+mn-lt"/>
              <a:ea typeface="Courier New" charset="0"/>
              <a:cs typeface="Courier New" charset="0"/>
            </a:endParaRPr>
          </a:p>
          <a:p>
            <a:pPr lvl="1" eaLnBrk="1" hangingPunct="1">
              <a:lnSpc>
                <a:spcPct val="100000"/>
              </a:lnSpc>
              <a:spcBef>
                <a:spcPct val="0"/>
              </a:spcBef>
              <a:buNone/>
            </a:pPr>
            <a:r>
              <a:rPr lang="is-IS" altLang="en-US" sz="2000" dirty="0">
                <a:latin typeface="Courier New" pitchFamily="49" charset="0"/>
                <a:ea typeface="Courier New" charset="0"/>
                <a:cs typeface="Courier New" pitchFamily="49" charset="0"/>
              </a:rPr>
              <a:t>parallel_build.csh -debug</a:t>
            </a:r>
          </a:p>
          <a:p>
            <a:pPr lvl="1" eaLnBrk="1" hangingPunct="1">
              <a:lnSpc>
                <a:spcPct val="100000"/>
              </a:lnSpc>
              <a:spcBef>
                <a:spcPct val="0"/>
              </a:spcBef>
              <a:buNone/>
            </a:pPr>
            <a:endParaRPr lang="is-IS" alt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Get an interactive job using the following command:</a:t>
            </a:r>
          </a:p>
          <a:p>
            <a:pPr marL="461963" lvl="1" indent="0" eaLnBrk="1" hangingPunct="1">
              <a:lnSpc>
                <a:spcPct val="100000"/>
              </a:lnSpc>
              <a:spcBef>
                <a:spcPct val="0"/>
              </a:spcBef>
              <a:buNone/>
            </a:pPr>
            <a:r>
              <a:rPr lang="en-US" sz="1800" i="1" dirty="0">
                <a:latin typeface="Courier New" charset="0"/>
                <a:ea typeface="Courier New" charset="0"/>
                <a:cs typeface="Courier New" charset="0"/>
              </a:rPr>
              <a:t>	</a:t>
            </a:r>
            <a:r>
              <a:rPr lang="en-US" sz="1800" i="1" dirty="0" err="1">
                <a:latin typeface="Courier New" charset="0"/>
                <a:ea typeface="Courier New" charset="0"/>
                <a:cs typeface="Courier New" charset="0"/>
              </a:rPr>
              <a:t>xalloc</a:t>
            </a:r>
            <a:r>
              <a:rPr lang="en-US" sz="1800" i="1" dirty="0">
                <a:latin typeface="Courier New" charset="0"/>
                <a:ea typeface="Courier New" charset="0"/>
                <a:cs typeface="Courier New" charset="0"/>
              </a:rPr>
              <a:t> --</a:t>
            </a:r>
            <a:r>
              <a:rPr lang="en-US" sz="1800" i="1" dirty="0" err="1">
                <a:latin typeface="Courier New" charset="0"/>
                <a:ea typeface="Courier New" charset="0"/>
                <a:cs typeface="Courier New" charset="0"/>
              </a:rPr>
              <a:t>ntasks</a:t>
            </a:r>
            <a:r>
              <a:rPr lang="en-US" sz="1800" i="1" dirty="0">
                <a:latin typeface="Courier New" charset="0"/>
                <a:ea typeface="Courier New" charset="0"/>
                <a:cs typeface="Courier New" charset="0"/>
              </a:rPr>
              <a:t>=56 --time=01:00:00 --account=g0610 –-constraint=</a:t>
            </a:r>
            <a:r>
              <a:rPr lang="en-US" sz="1800" i="1" dirty="0" err="1">
                <a:latin typeface="Courier New" charset="0"/>
                <a:ea typeface="Courier New" charset="0"/>
                <a:cs typeface="Courier New" charset="0"/>
              </a:rPr>
              <a:t>hasw</a:t>
            </a:r>
            <a:endParaRPr lang="en-US" sz="1800" i="1" dirty="0">
              <a:latin typeface="Courier New" charset="0"/>
              <a:ea typeface="Courier New" charset="0"/>
              <a:cs typeface="Courier New" charset="0"/>
            </a:endParaRPr>
          </a:p>
          <a:p>
            <a:pPr marL="461963" lvl="1" indent="0" eaLnBrk="1" hangingPunct="1">
              <a:lnSpc>
                <a:spcPct val="100000"/>
              </a:lnSpc>
              <a:spcBef>
                <a:spcPct val="0"/>
              </a:spcBef>
              <a:buNone/>
            </a:pPr>
            <a:r>
              <a:rPr lang="en-US" sz="2000" dirty="0">
                <a:latin typeface="+mn-lt"/>
                <a:ea typeface="Courier New" charset="0"/>
                <a:cs typeface="Courier New" charset="0"/>
              </a:rPr>
              <a:t>Users should use their own account and choose </a:t>
            </a:r>
            <a:r>
              <a:rPr lang="en-US" sz="2000" dirty="0" err="1">
                <a:latin typeface="+mn-lt"/>
                <a:ea typeface="Courier New" charset="0"/>
                <a:cs typeface="Courier New" charset="0"/>
              </a:rPr>
              <a:t>ntasks</a:t>
            </a:r>
            <a:r>
              <a:rPr lang="en-US" sz="2000" dirty="0">
                <a:latin typeface="+mn-lt"/>
                <a:ea typeface="Courier New" charset="0"/>
                <a:cs typeface="Courier New" charset="0"/>
              </a:rPr>
              <a:t> and time.</a:t>
            </a:r>
          </a:p>
          <a:p>
            <a:pPr marL="457200" indent="-457200" eaLnBrk="1" hangingPunct="1">
              <a:lnSpc>
                <a:spcPct val="100000"/>
              </a:lnSpc>
              <a:spcBef>
                <a:spcPct val="0"/>
              </a:spcBef>
              <a:buFont typeface="+mj-lt"/>
              <a:buAutoNum type="arabicPeriod"/>
            </a:pPr>
            <a:endParaRPr 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Users can launch “</a:t>
            </a:r>
            <a:r>
              <a:rPr lang="en-US" sz="2000" dirty="0" err="1">
                <a:latin typeface="Courier New" panose="02070309020205020404" pitchFamily="49" charset="0"/>
                <a:ea typeface="Courier New" charset="0"/>
                <a:cs typeface="Courier New" panose="02070309020205020404" pitchFamily="49" charset="0"/>
              </a:rPr>
              <a:t>lenkf.j</a:t>
            </a:r>
            <a:r>
              <a:rPr lang="en-US" sz="2000" dirty="0">
                <a:latin typeface="Courier New" panose="02070309020205020404" pitchFamily="49" charset="0"/>
                <a:ea typeface="Courier New" charset="0"/>
                <a:cs typeface="Courier New" panose="02070309020205020404" pitchFamily="49" charset="0"/>
              </a:rPr>
              <a:t> 1” for</a:t>
            </a:r>
            <a:r>
              <a:rPr lang="en-US" sz="2000" dirty="0">
                <a:latin typeface="+mn-lt"/>
                <a:ea typeface="Courier New" charset="0"/>
                <a:cs typeface="Courier New" charset="0"/>
              </a:rPr>
              <a:t> </a:t>
            </a:r>
            <a:r>
              <a:rPr lang="en-US" sz="2000" dirty="0" err="1">
                <a:latin typeface="+mn-lt"/>
                <a:ea typeface="Courier New" charset="0"/>
                <a:cs typeface="Courier New" charset="0"/>
              </a:rPr>
              <a:t>Totalview</a:t>
            </a:r>
            <a:r>
              <a:rPr lang="en-US" sz="2000" dirty="0">
                <a:latin typeface="+mn-lt"/>
                <a:ea typeface="Courier New" charset="0"/>
                <a:cs typeface="Courier New" charset="0"/>
              </a:rPr>
              <a:t>  or “</a:t>
            </a:r>
            <a:r>
              <a:rPr lang="en-US" sz="2000" dirty="0" err="1">
                <a:latin typeface="Courier New" panose="02070309020205020404" pitchFamily="49" charset="0"/>
                <a:ea typeface="Courier New" charset="0"/>
                <a:cs typeface="Courier New" panose="02070309020205020404" pitchFamily="49" charset="0"/>
              </a:rPr>
              <a:t>lenkf.j</a:t>
            </a:r>
            <a:r>
              <a:rPr lang="en-US" sz="2000" dirty="0">
                <a:latin typeface="Courier New" panose="02070309020205020404" pitchFamily="49" charset="0"/>
                <a:ea typeface="Courier New" charset="0"/>
                <a:cs typeface="Courier New" panose="02070309020205020404" pitchFamily="49" charset="0"/>
              </a:rPr>
              <a:t> 2” for</a:t>
            </a:r>
            <a:r>
              <a:rPr lang="en-US" sz="2000" dirty="0">
                <a:latin typeface="+mn-lt"/>
                <a:ea typeface="Courier New" charset="0"/>
                <a:cs typeface="Courier New" charset="0"/>
              </a:rPr>
              <a:t> DDT  to debug the program interactively. </a:t>
            </a:r>
          </a:p>
          <a:p>
            <a:pPr marL="457200" indent="-457200" eaLnBrk="1" hangingPunct="1">
              <a:lnSpc>
                <a:spcPct val="100000"/>
              </a:lnSpc>
              <a:spcBef>
                <a:spcPct val="0"/>
              </a:spcBef>
              <a:buFont typeface="+mj-lt"/>
              <a:buAutoNum type="arabicPeriod"/>
            </a:pPr>
            <a:endParaRPr 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Once launched, configure the run (</a:t>
            </a:r>
            <a:r>
              <a:rPr lang="en-US" sz="2000" dirty="0" err="1">
                <a:latin typeface="+mn-lt"/>
                <a:ea typeface="Courier New" charset="0"/>
                <a:cs typeface="Courier New" charset="0"/>
              </a:rPr>
              <a:t>GEOSldas</a:t>
            </a:r>
            <a:r>
              <a:rPr lang="en-US" sz="2000" dirty="0">
                <a:latin typeface="+mn-lt"/>
                <a:ea typeface="Courier New" charset="0"/>
                <a:cs typeface="Courier New" charset="0"/>
              </a:rPr>
              <a:t> uses </a:t>
            </a:r>
            <a:r>
              <a:rPr lang="en-US" sz="2000" dirty="0" err="1">
                <a:latin typeface="+mn-lt"/>
                <a:ea typeface="Courier New" charset="0"/>
                <a:cs typeface="Courier New" charset="0"/>
              </a:rPr>
              <a:t>OpenMPI</a:t>
            </a:r>
            <a:r>
              <a:rPr lang="en-US" sz="2000" dirty="0">
                <a:latin typeface="+mn-lt"/>
                <a:ea typeface="Courier New" charset="0"/>
                <a:cs typeface="Courier New" charset="0"/>
              </a:rPr>
              <a:t> implementation), set breakpoints and start debugging.</a:t>
            </a:r>
          </a:p>
          <a:p>
            <a:pPr marL="457200" indent="-457200" eaLnBrk="1" hangingPunct="1">
              <a:lnSpc>
                <a:spcPct val="100000"/>
              </a:lnSpc>
              <a:spcBef>
                <a:spcPct val="0"/>
              </a:spcBef>
              <a:buFont typeface="+mj-lt"/>
              <a:buAutoNum type="arabicPeriod"/>
            </a:pPr>
            <a:endParaRPr 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Note: Debuggers may run out of licenses if too many processors are used ( 28 processors are recommended).</a:t>
            </a:r>
          </a:p>
        </p:txBody>
      </p:sp>
    </p:spTree>
    <p:extLst>
      <p:ext uri="{BB962C8B-B14F-4D97-AF65-F5344CB8AC3E}">
        <p14:creationId xmlns:p14="http://schemas.microsoft.com/office/powerpoint/2010/main" val="1678002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0" y="0"/>
            <a:ext cx="121919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2.h) Documentation and utilities for post-processing</a:t>
            </a:r>
          </a:p>
        </p:txBody>
      </p:sp>
      <p:sp>
        <p:nvSpPr>
          <p:cNvPr id="28677" name="TextBox 4"/>
          <p:cNvSpPr txBox="1">
            <a:spLocks noChangeArrowheads="1"/>
          </p:cNvSpPr>
          <p:nvPr/>
        </p:nvSpPr>
        <p:spPr bwMode="auto">
          <a:xfrm>
            <a:off x="701675" y="1495424"/>
            <a:ext cx="10285412"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sz="2000" dirty="0">
                <a:latin typeface="+mn-lt"/>
                <a:ea typeface="Courier New" charset="0"/>
                <a:cs typeface="Courier New" charset="0"/>
              </a:rPr>
              <a:t>Documentation is in:</a:t>
            </a: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src</a:t>
            </a:r>
            <a:r>
              <a:rPr lang="en-US" sz="2000" dirty="0">
                <a:latin typeface="Courier New" charset="0"/>
                <a:ea typeface="Courier New" charset="0"/>
                <a:cs typeface="Courier New" charset="0"/>
              </a:rPr>
              <a:t>/Applications/</a:t>
            </a:r>
            <a:r>
              <a:rPr lang="en-US" sz="2000" dirty="0" err="1">
                <a:latin typeface="Courier New" charset="0"/>
                <a:ea typeface="Courier New" charset="0"/>
                <a:cs typeface="Courier New" charset="0"/>
              </a:rPr>
              <a:t>LDAS_App</a:t>
            </a:r>
            <a:r>
              <a:rPr lang="en-US" sz="2000" dirty="0">
                <a:latin typeface="Courier New" charset="0"/>
                <a:ea typeface="Courier New" charset="0"/>
                <a:cs typeface="Courier New" charset="0"/>
              </a:rPr>
              <a:t>/doc</a:t>
            </a:r>
          </a:p>
          <a:p>
            <a:pPr eaLnBrk="1" hangingPunct="1">
              <a:lnSpc>
                <a:spcPct val="100000"/>
              </a:lnSpc>
              <a:spcBef>
                <a:spcPct val="0"/>
              </a:spcBef>
              <a:buNone/>
            </a:pPr>
            <a:endParaRPr lang="en-US" sz="2000" dirty="0">
              <a:latin typeface="Courier New" charset="0"/>
              <a:ea typeface="Courier New" charset="0"/>
              <a:cs typeface="Courier New" charset="0"/>
            </a:endParaRPr>
          </a:p>
          <a:p>
            <a:pPr eaLnBrk="1" hangingPunct="1">
              <a:lnSpc>
                <a:spcPct val="100000"/>
              </a:lnSpc>
              <a:spcBef>
                <a:spcPct val="0"/>
              </a:spcBef>
              <a:buNone/>
            </a:pPr>
            <a:r>
              <a:rPr lang="en-US" sz="2000" dirty="0">
                <a:latin typeface="+mn-lt"/>
                <a:ea typeface="Courier New" charset="0"/>
                <a:cs typeface="Courier New" charset="0"/>
              </a:rPr>
              <a:t>Documentation includes this tutorial and README files.</a:t>
            </a: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r>
              <a:rPr lang="en-US" sz="2000" dirty="0">
                <a:latin typeface="+mn-lt"/>
                <a:ea typeface="Courier New" charset="0"/>
                <a:cs typeface="Courier New" charset="0"/>
              </a:rPr>
              <a:t>Utilities for post-processing are in:</a:t>
            </a:r>
          </a:p>
          <a:p>
            <a:pPr eaLnBrk="1" hangingPunct="1">
              <a:lnSpc>
                <a:spcPct val="100000"/>
              </a:lnSpc>
              <a:spcBef>
                <a:spcPct val="0"/>
              </a:spcBef>
              <a:buNone/>
            </a:pPr>
            <a:endParaRPr lang="en-US" sz="2000" dirty="0">
              <a:latin typeface="Courier New" charset="0"/>
              <a:ea typeface="Courier New" charset="0"/>
              <a:cs typeface="Courier New" charset="0"/>
            </a:endParaRPr>
          </a:p>
          <a:p>
            <a:pPr eaLnBrk="1" hangingPunct="1">
              <a:lnSpc>
                <a:spcPct val="100000"/>
              </a:lnSpc>
              <a:spcBef>
                <a:spcPct val="0"/>
              </a:spcBef>
              <a:buNone/>
            </a:pP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src</a:t>
            </a:r>
            <a:r>
              <a:rPr lang="en-US" sz="2000" dirty="0">
                <a:latin typeface="Courier New" charset="0"/>
                <a:ea typeface="Courier New" charset="0"/>
                <a:cs typeface="Courier New" charset="0"/>
              </a:rPr>
              <a:t>/Applications/</a:t>
            </a:r>
            <a:r>
              <a:rPr lang="en-US" sz="2000" dirty="0" err="1">
                <a:latin typeface="Courier New" charset="0"/>
                <a:ea typeface="Courier New" charset="0"/>
                <a:cs typeface="Courier New" charset="0"/>
              </a:rPr>
              <a:t>LDAS_App</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util</a:t>
            </a:r>
            <a:endParaRPr lang="en-US" sz="2000" dirty="0">
              <a:latin typeface="Courier New" charset="0"/>
              <a:ea typeface="Courier New" charset="0"/>
              <a:cs typeface="Courier New" charset="0"/>
            </a:endParaRP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r>
              <a:rPr lang="en-US" sz="2000" dirty="0">
                <a:latin typeface="+mn-lt"/>
                <a:ea typeface="Courier New" charset="0"/>
                <a:cs typeface="Courier New" charset="0"/>
              </a:rPr>
              <a:t>For now, this directory includes select </a:t>
            </a:r>
            <a:r>
              <a:rPr lang="en-US" sz="2000" dirty="0" err="1">
                <a:latin typeface="+mn-lt"/>
                <a:ea typeface="Courier New" charset="0"/>
                <a:cs typeface="Courier New" charset="0"/>
              </a:rPr>
              <a:t>matlab</a:t>
            </a:r>
            <a:r>
              <a:rPr lang="en-US" sz="2000" dirty="0">
                <a:latin typeface="+mn-lt"/>
                <a:ea typeface="Courier New" charset="0"/>
                <a:cs typeface="Courier New" charset="0"/>
              </a:rPr>
              <a:t> scripts that were inherited from </a:t>
            </a:r>
            <a:r>
              <a:rPr lang="en-US" sz="2000" dirty="0" err="1">
                <a:latin typeface="+mn-lt"/>
                <a:ea typeface="Courier New" charset="0"/>
                <a:cs typeface="Courier New" charset="0"/>
              </a:rPr>
              <a:t>LDASsa</a:t>
            </a:r>
            <a:r>
              <a:rPr lang="en-US" sz="2000" dirty="0">
                <a:latin typeface="+mn-lt"/>
                <a:ea typeface="Courier New" charset="0"/>
                <a:cs typeface="Courier New" charset="0"/>
              </a:rPr>
              <a:t>.  Users are encouraged to submit useful scripts to be added into this directory.</a:t>
            </a:r>
          </a:p>
        </p:txBody>
      </p:sp>
    </p:spTree>
    <p:extLst>
      <p:ext uri="{BB962C8B-B14F-4D97-AF65-F5344CB8AC3E}">
        <p14:creationId xmlns:p14="http://schemas.microsoft.com/office/powerpoint/2010/main" val="189582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1"/>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
        <p:nvSpPr>
          <p:cNvPr id="2" name="TextBox 1"/>
          <p:cNvSpPr txBox="1"/>
          <p:nvPr/>
        </p:nvSpPr>
        <p:spPr>
          <a:xfrm>
            <a:off x="639271" y="762000"/>
            <a:ext cx="10913454" cy="4093428"/>
          </a:xfrm>
          <a:prstGeom prst="rect">
            <a:avLst/>
          </a:prstGeom>
          <a:noFill/>
        </p:spPr>
        <p:txBody>
          <a:bodyPr wrap="square" rtlCol="0">
            <a:spAutoFit/>
          </a:bodyPr>
          <a:lstStyle/>
          <a:p>
            <a:pPr>
              <a:spcAft>
                <a:spcPts val="600"/>
              </a:spcAft>
            </a:pPr>
            <a:r>
              <a:rPr lang="en-US" sz="2000" b="1" dirty="0">
                <a:latin typeface="+mn-lt"/>
              </a:rPr>
              <a:t>Catchment model version</a:t>
            </a:r>
            <a:r>
              <a:rPr lang="en-US" sz="2000" b="1">
                <a:latin typeface="+mn-lt"/>
              </a:rPr>
              <a:t>: </a:t>
            </a:r>
            <a:endParaRPr lang="en-US" sz="2000" b="1" dirty="0">
              <a:latin typeface="+mn-lt"/>
            </a:endParaRPr>
          </a:p>
          <a:p>
            <a:pPr>
              <a:spcAft>
                <a:spcPts val="600"/>
              </a:spcAft>
            </a:pPr>
            <a:r>
              <a:rPr lang="en-US" sz="2000" dirty="0">
                <a:latin typeface="+mn-lt"/>
              </a:rPr>
              <a:t>Beginning with </a:t>
            </a:r>
            <a:r>
              <a:rPr lang="en-US" sz="2000" dirty="0">
                <a:latin typeface="+mn-lt"/>
                <a:cs typeface="Courier New" panose="02070309020205020404" pitchFamily="49" charset="0"/>
              </a:rPr>
              <a:t>GEOSldas_m4-17_7</a:t>
            </a:r>
            <a:r>
              <a:rPr lang="en-US" sz="2000" dirty="0">
                <a:latin typeface="+mn-lt"/>
              </a:rPr>
              <a:t>,  the Catchment model version can be selected through the </a:t>
            </a:r>
            <a:r>
              <a:rPr lang="en-US" sz="2000" dirty="0">
                <a:latin typeface="Courier New" panose="02070309020205020404" pitchFamily="49" charset="0"/>
                <a:cs typeface="Courier New" panose="02070309020205020404" pitchFamily="49" charset="0"/>
              </a:rPr>
              <a:t>LAND_PARAMS</a:t>
            </a:r>
            <a:r>
              <a:rPr lang="en-US" sz="2000" dirty="0">
                <a:latin typeface="+mn-lt"/>
              </a:rPr>
              <a:t> input parameter. Current options are:</a:t>
            </a:r>
          </a:p>
          <a:p>
            <a:pPr>
              <a:spcAft>
                <a:spcPts val="600"/>
              </a:spcAft>
            </a:pPr>
            <a:endParaRPr lang="en-US" sz="2000" dirty="0">
              <a:latin typeface="+mn-lt"/>
            </a:endParaRPr>
          </a:p>
          <a:p>
            <a:pPr marL="742950" lvl="1" indent="-285750">
              <a:spcAft>
                <a:spcPts val="600"/>
              </a:spcAft>
              <a:buFont typeface="Arial" pitchFamily="34" charset="0"/>
              <a:buChar char="•"/>
            </a:pPr>
            <a:r>
              <a:rPr lang="en-US" sz="2000" dirty="0">
                <a:latin typeface="+mn-lt"/>
              </a:rPr>
              <a:t>Icarus      : Current DEFAULT for the Icarus AGCM (Scientifically close to MERRA-2)</a:t>
            </a:r>
          </a:p>
          <a:p>
            <a:pPr marL="742950" lvl="1" indent="-285750">
              <a:spcAft>
                <a:spcPts val="600"/>
              </a:spcAft>
              <a:buFont typeface="Arial" pitchFamily="34" charset="0"/>
              <a:buChar char="•"/>
            </a:pPr>
            <a:r>
              <a:rPr lang="en-US" sz="2000" dirty="0">
                <a:latin typeface="+mn-lt"/>
              </a:rPr>
              <a:t>V24_C05 : DEFAULT for GEOSldas_m4-17_0</a:t>
            </a:r>
          </a:p>
          <a:p>
            <a:pPr marL="742950" lvl="1" indent="-285750">
              <a:spcAft>
                <a:spcPts val="600"/>
              </a:spcAft>
              <a:buFont typeface="Arial" pitchFamily="34" charset="0"/>
              <a:buChar char="•"/>
            </a:pPr>
            <a:r>
              <a:rPr lang="en-US" sz="2000" dirty="0">
                <a:latin typeface="+mn-lt"/>
              </a:rPr>
              <a:t>NRv7.2    : Current DEFAULT since GEOSldas_m4-17_6</a:t>
            </a:r>
          </a:p>
          <a:p>
            <a:pPr>
              <a:spcAft>
                <a:spcPts val="600"/>
              </a:spcAft>
            </a:pPr>
            <a:endParaRPr lang="en-US" sz="2000" dirty="0">
              <a:latin typeface="+mn-lt"/>
            </a:endParaRPr>
          </a:p>
          <a:p>
            <a:pPr>
              <a:spcAft>
                <a:spcPts val="600"/>
              </a:spcAft>
            </a:pPr>
            <a:r>
              <a:rPr lang="en-US" sz="2000" dirty="0">
                <a:latin typeface="+mn-lt"/>
              </a:rPr>
              <a:t>The “SMAP NRv7.2” version of the Catchment model is the current default. The “Icarus” option is similar but not identical to the MERRA-2 version of the Catchment model.</a:t>
            </a:r>
          </a:p>
          <a:p>
            <a:pPr>
              <a:spcAft>
                <a:spcPts val="600"/>
              </a:spcAft>
            </a:pPr>
            <a:endParaRPr lang="en-US" sz="2000" dirty="0">
              <a:solidFill>
                <a:srgbClr val="FF0000"/>
              </a:solidFill>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4040" y="774192"/>
            <a:ext cx="11183919" cy="6232475"/>
          </a:xfrm>
          <a:prstGeom prst="rect">
            <a:avLst/>
          </a:prstGeom>
          <a:noFill/>
        </p:spPr>
        <p:txBody>
          <a:bodyPr wrap="square" rtlCol="0">
            <a:spAutoFit/>
          </a:bodyPr>
          <a:lstStyle/>
          <a:p>
            <a:pPr>
              <a:spcAft>
                <a:spcPts val="600"/>
              </a:spcAft>
            </a:pPr>
            <a:r>
              <a:rPr lang="en-US" sz="2000" b="1" dirty="0">
                <a:latin typeface="+mn-lt"/>
              </a:rPr>
              <a:t>Boundary conditions (</a:t>
            </a:r>
            <a:r>
              <a:rPr lang="en-US" sz="2000" b="1" dirty="0" err="1">
                <a:latin typeface="+mn-lt"/>
              </a:rPr>
              <a:t>bcs</a:t>
            </a:r>
            <a:r>
              <a:rPr lang="en-US" sz="2000" b="1" dirty="0">
                <a:latin typeface="+mn-lt"/>
              </a:rPr>
              <a:t>):</a:t>
            </a:r>
          </a:p>
          <a:p>
            <a:pPr>
              <a:spcAft>
                <a:spcPts val="600"/>
              </a:spcAft>
            </a:pPr>
            <a:r>
              <a:rPr lang="en-US" sz="2000" dirty="0">
                <a:latin typeface="+mn-lt"/>
              </a:rPr>
              <a:t>There are new </a:t>
            </a:r>
            <a:r>
              <a:rPr lang="en-US" sz="2000" dirty="0" err="1">
                <a:latin typeface="+mn-lt"/>
              </a:rPr>
              <a:t>bcs</a:t>
            </a:r>
            <a:r>
              <a:rPr lang="en-US" sz="2000" dirty="0">
                <a:latin typeface="+mn-lt"/>
              </a:rPr>
              <a:t> to go with the “NRv7.2” version of the Catchment model (see subsequent slides).</a:t>
            </a:r>
          </a:p>
          <a:p>
            <a:pPr eaLnBrk="1" fontAlgn="auto" hangingPunct="1">
              <a:spcBef>
                <a:spcPts val="0"/>
              </a:spcBef>
              <a:spcAft>
                <a:spcPts val="0"/>
              </a:spcAft>
            </a:pPr>
            <a:r>
              <a:rPr lang="en-US" sz="1400" spc="-1" dirty="0" smtClean="0">
                <a:solidFill>
                  <a:srgbClr val="000000"/>
                </a:solidFill>
                <a:uFill>
                  <a:solidFill>
                    <a:srgbClr val="FFFFFF"/>
                  </a:solidFill>
                </a:uFill>
                <a:latin typeface="Courier New"/>
              </a:rPr>
              <a:t>	</a:t>
            </a:r>
            <a:r>
              <a:rPr lang="en-US" sz="1400" spc="-1" dirty="0">
                <a:solidFill>
                  <a:srgbClr val="000000"/>
                </a:solidFill>
                <a:uFill>
                  <a:solidFill>
                    <a:srgbClr val="FFFFFF"/>
                  </a:solidFill>
                </a:uFill>
                <a:latin typeface="Courier New"/>
              </a:rPr>
              <a:t>/</a:t>
            </a:r>
            <a:r>
              <a:rPr lang="en-US" sz="1400" spc="-1" dirty="0" smtClean="0">
                <a:solidFill>
                  <a:srgbClr val="000000"/>
                </a:solidFill>
                <a:uFill>
                  <a:solidFill>
                    <a:srgbClr val="FFFFFF"/>
                  </a:solidFill>
                </a:uFill>
                <a:latin typeface="Courier New"/>
              </a:rPr>
              <a:t>discover/</a:t>
            </a:r>
            <a:r>
              <a:rPr lang="en-US" sz="1400" spc="-1" dirty="0" err="1" smtClean="0">
                <a:solidFill>
                  <a:srgbClr val="000000"/>
                </a:solidFill>
                <a:uFill>
                  <a:solidFill>
                    <a:srgbClr val="FFFFFF"/>
                  </a:solidFill>
                </a:uFill>
                <a:latin typeface="Courier New"/>
              </a:rPr>
              <a:t>nobackup</a:t>
            </a:r>
            <a:r>
              <a:rPr lang="en-US" sz="1400" spc="-1" dirty="0" smtClean="0">
                <a:solidFill>
                  <a:srgbClr val="000000"/>
                </a:solidFill>
                <a:uFill>
                  <a:solidFill>
                    <a:srgbClr val="FFFFFF"/>
                  </a:solidFill>
                </a:uFill>
                <a:latin typeface="Courier New"/>
              </a:rPr>
              <a:t>/</a:t>
            </a:r>
            <a:r>
              <a:rPr lang="en-US" sz="1400" spc="-1" dirty="0" err="1" smtClean="0">
                <a:solidFill>
                  <a:srgbClr val="000000"/>
                </a:solidFill>
                <a:uFill>
                  <a:solidFill>
                    <a:srgbClr val="FFFFFF"/>
                  </a:solidFill>
                </a:uFill>
                <a:latin typeface="Courier New"/>
              </a:rPr>
              <a:t>ltakacs</a:t>
            </a:r>
            <a:r>
              <a:rPr lang="en-US" sz="1400" spc="-1" dirty="0" smtClean="0">
                <a:solidFill>
                  <a:srgbClr val="000000"/>
                </a:solidFill>
                <a:uFill>
                  <a:solidFill>
                    <a:srgbClr val="FFFFFF"/>
                  </a:solidFill>
                </a:uFill>
                <a:latin typeface="Courier New"/>
              </a:rPr>
              <a:t>/</a:t>
            </a:r>
            <a:r>
              <a:rPr lang="en-US" sz="1400" spc="-1" dirty="0" err="1" smtClean="0">
                <a:solidFill>
                  <a:srgbClr val="000000"/>
                </a:solidFill>
                <a:uFill>
                  <a:solidFill>
                    <a:srgbClr val="FFFFFF"/>
                  </a:solidFill>
                </a:uFill>
                <a:latin typeface="Courier New"/>
              </a:rPr>
              <a:t>bcs</a:t>
            </a:r>
            <a:r>
              <a:rPr lang="en-US" sz="1400" spc="-1" dirty="0" smtClean="0">
                <a:solidFill>
                  <a:srgbClr val="000000"/>
                </a:solidFill>
                <a:uFill>
                  <a:solidFill>
                    <a:srgbClr val="FFFFFF"/>
                  </a:solidFill>
                </a:uFill>
                <a:latin typeface="Courier New"/>
              </a:rPr>
              <a:t>/Icarus-NLv3/</a:t>
            </a:r>
            <a:endParaRPr lang="en-US" sz="1400" spc="-1" dirty="0">
              <a:solidFill>
                <a:srgbClr val="000000"/>
              </a:solidFill>
              <a:uFill>
                <a:solidFill>
                  <a:srgbClr val="FFFFFF"/>
                </a:solidFill>
              </a:uFill>
              <a:latin typeface="Arial"/>
            </a:endParaRPr>
          </a:p>
          <a:p>
            <a:pPr lvl="0" eaLnBrk="1" fontAlgn="auto" hangingPunct="1">
              <a:spcBef>
                <a:spcPts val="0"/>
              </a:spcBef>
              <a:spcAft>
                <a:spcPts val="0"/>
              </a:spcAft>
            </a:pPr>
            <a:r>
              <a:rPr lang="en-US" sz="1400" spc="-1" dirty="0" smtClean="0">
                <a:solidFill>
                  <a:srgbClr val="000000"/>
                </a:solidFill>
                <a:uFill>
                  <a:solidFill>
                    <a:srgbClr val="FFFFFF"/>
                  </a:solidFill>
                </a:uFill>
                <a:latin typeface="Courier New"/>
              </a:rPr>
              <a:t>	/discover/</a:t>
            </a:r>
            <a:r>
              <a:rPr lang="en-US" sz="1400" spc="-1" dirty="0" err="1" smtClean="0">
                <a:solidFill>
                  <a:srgbClr val="000000"/>
                </a:solidFill>
                <a:uFill>
                  <a:solidFill>
                    <a:srgbClr val="FFFFFF"/>
                  </a:solidFill>
                </a:uFill>
                <a:latin typeface="Courier New"/>
              </a:rPr>
              <a:t>nobackup</a:t>
            </a:r>
            <a:r>
              <a:rPr lang="en-US" sz="1400" spc="-1" dirty="0" smtClean="0">
                <a:solidFill>
                  <a:srgbClr val="000000"/>
                </a:solidFill>
                <a:uFill>
                  <a:solidFill>
                    <a:srgbClr val="FFFFFF"/>
                  </a:solidFill>
                </a:uFill>
                <a:latin typeface="Courier New"/>
              </a:rPr>
              <a:t>/</a:t>
            </a:r>
            <a:r>
              <a:rPr lang="en-US" sz="1400" spc="-1" dirty="0" err="1" smtClean="0">
                <a:solidFill>
                  <a:srgbClr val="000000"/>
                </a:solidFill>
                <a:uFill>
                  <a:solidFill>
                    <a:srgbClr val="FFFFFF"/>
                  </a:solidFill>
                </a:uFill>
                <a:latin typeface="Courier New"/>
              </a:rPr>
              <a:t>ltakacs</a:t>
            </a:r>
            <a:r>
              <a:rPr lang="en-US" sz="1400" spc="-1" dirty="0" smtClean="0">
                <a:solidFill>
                  <a:srgbClr val="000000"/>
                </a:solidFill>
                <a:uFill>
                  <a:solidFill>
                    <a:srgbClr val="FFFFFF"/>
                  </a:solidFill>
                </a:uFill>
                <a:latin typeface="Courier New"/>
              </a:rPr>
              <a:t>/</a:t>
            </a:r>
            <a:r>
              <a:rPr lang="en-US" sz="1400" spc="-1" dirty="0" err="1" smtClean="0">
                <a:solidFill>
                  <a:srgbClr val="000000"/>
                </a:solidFill>
                <a:uFill>
                  <a:solidFill>
                    <a:srgbClr val="FFFFFF"/>
                  </a:solidFill>
                </a:uFill>
                <a:latin typeface="Courier New"/>
              </a:rPr>
              <a:t>bcs</a:t>
            </a:r>
            <a:r>
              <a:rPr lang="en-US" sz="1400" spc="-1" dirty="0" smtClean="0">
                <a:solidFill>
                  <a:srgbClr val="000000"/>
                </a:solidFill>
                <a:uFill>
                  <a:solidFill>
                    <a:srgbClr val="FFFFFF"/>
                  </a:solidFill>
                </a:uFill>
                <a:latin typeface="Courier New"/>
              </a:rPr>
              <a:t>/Icarus-NLv2/</a:t>
            </a:r>
            <a:endParaRPr lang="en-US" sz="1400" spc="-1" dirty="0" smtClean="0">
              <a:solidFill>
                <a:srgbClr val="000000"/>
              </a:solidFill>
              <a:uFill>
                <a:solidFill>
                  <a:srgbClr val="FFFFFF"/>
                </a:solidFill>
              </a:uFill>
              <a:latin typeface="Arial"/>
            </a:endParaRPr>
          </a:p>
          <a:p>
            <a:pPr eaLnBrk="1" fontAlgn="auto" hangingPunct="1">
              <a:spcBef>
                <a:spcPts val="0"/>
              </a:spcBef>
              <a:spcAft>
                <a:spcPts val="0"/>
              </a:spcAft>
            </a:pPr>
            <a:r>
              <a:rPr lang="en-US" sz="1400" spc="-1" dirty="0">
                <a:solidFill>
                  <a:srgbClr val="000000"/>
                </a:solidFill>
                <a:uFill>
                  <a:solidFill>
                    <a:srgbClr val="FFFFFF"/>
                  </a:solidFill>
                </a:uFill>
                <a:latin typeface="Courier New"/>
              </a:rPr>
              <a:t>	/discover/</a:t>
            </a:r>
            <a:r>
              <a:rPr lang="en-US" sz="1400" spc="-1" dirty="0" err="1">
                <a:solidFill>
                  <a:srgbClr val="000000"/>
                </a:solidFill>
                <a:uFill>
                  <a:solidFill>
                    <a:srgbClr val="FFFFFF"/>
                  </a:solidFill>
                </a:uFill>
                <a:latin typeface="Courier New"/>
              </a:rPr>
              <a:t>nobackup</a:t>
            </a:r>
            <a:r>
              <a:rPr lang="en-US" sz="1400" spc="-1" dirty="0">
                <a:solidFill>
                  <a:srgbClr val="000000"/>
                </a:solidFill>
                <a:uFill>
                  <a:solidFill>
                    <a:srgbClr val="FFFFFF"/>
                  </a:solidFill>
                </a:uFill>
                <a:latin typeface="Courier New"/>
              </a:rPr>
              <a:t>/</a:t>
            </a:r>
            <a:r>
              <a:rPr lang="en-US" sz="1400" spc="-1" dirty="0" err="1">
                <a:solidFill>
                  <a:srgbClr val="000000"/>
                </a:solidFill>
                <a:uFill>
                  <a:solidFill>
                    <a:srgbClr val="FFFFFF"/>
                  </a:solidFill>
                </a:uFill>
                <a:latin typeface="Courier New"/>
              </a:rPr>
              <a:t>ltakacs</a:t>
            </a:r>
            <a:r>
              <a:rPr lang="en-US" sz="1400" spc="-1" dirty="0">
                <a:solidFill>
                  <a:srgbClr val="000000"/>
                </a:solidFill>
                <a:uFill>
                  <a:solidFill>
                    <a:srgbClr val="FFFFFF"/>
                  </a:solidFill>
                </a:uFill>
                <a:latin typeface="Courier New"/>
              </a:rPr>
              <a:t>/</a:t>
            </a:r>
            <a:r>
              <a:rPr lang="en-US" sz="1400" spc="-1" dirty="0" err="1">
                <a:solidFill>
                  <a:srgbClr val="000000"/>
                </a:solidFill>
                <a:uFill>
                  <a:solidFill>
                    <a:srgbClr val="FFFFFF"/>
                  </a:solidFill>
                </a:uFill>
                <a:latin typeface="Courier New"/>
              </a:rPr>
              <a:t>bcs</a:t>
            </a:r>
            <a:r>
              <a:rPr lang="en-US" sz="1400" spc="-1" dirty="0">
                <a:solidFill>
                  <a:srgbClr val="000000"/>
                </a:solidFill>
                <a:uFill>
                  <a:solidFill>
                    <a:srgbClr val="FFFFFF"/>
                  </a:solidFill>
                </a:uFill>
                <a:latin typeface="Courier New"/>
              </a:rPr>
              <a:t>/Icarus-NL/</a:t>
            </a:r>
            <a:endParaRPr lang="en-US" sz="1400" spc="-1" dirty="0">
              <a:solidFill>
                <a:srgbClr val="000000"/>
              </a:solidFill>
              <a:uFill>
                <a:solidFill>
                  <a:srgbClr val="FFFFFF"/>
                </a:solidFill>
              </a:uFill>
              <a:latin typeface="Arial"/>
            </a:endParaRPr>
          </a:p>
          <a:p>
            <a:pPr lvl="0" eaLnBrk="1" fontAlgn="auto" hangingPunct="1">
              <a:spcBef>
                <a:spcPts val="0"/>
              </a:spcBef>
              <a:spcAft>
                <a:spcPts val="601"/>
              </a:spcAft>
            </a:pPr>
            <a:endParaRPr lang="en-US" sz="2000" spc="-1" dirty="0">
              <a:solidFill>
                <a:srgbClr val="000000"/>
              </a:solidFill>
              <a:uFill>
                <a:solidFill>
                  <a:srgbClr val="FFFFFF"/>
                </a:solidFill>
              </a:uFill>
              <a:latin typeface="Arial"/>
            </a:endParaRPr>
          </a:p>
          <a:p>
            <a:pPr lvl="0" eaLnBrk="1" fontAlgn="auto" hangingPunct="1">
              <a:spcBef>
                <a:spcPts val="0"/>
              </a:spcBef>
              <a:spcAft>
                <a:spcPts val="601"/>
              </a:spcAft>
            </a:pPr>
            <a:r>
              <a:rPr lang="en-US" sz="2000" spc="-1" dirty="0">
                <a:solidFill>
                  <a:srgbClr val="000000"/>
                </a:solidFill>
                <a:uFill>
                  <a:solidFill>
                    <a:srgbClr val="FFFFFF"/>
                  </a:solidFill>
                </a:uFill>
                <a:latin typeface="+mn-lt"/>
              </a:rPr>
              <a:t>The “NL” </a:t>
            </a:r>
            <a:r>
              <a:rPr lang="en-US" sz="2000" spc="-1" dirty="0" err="1">
                <a:solidFill>
                  <a:srgbClr val="000000"/>
                </a:solidFill>
                <a:uFill>
                  <a:solidFill>
                    <a:srgbClr val="FFFFFF"/>
                  </a:solidFill>
                </a:uFill>
                <a:latin typeface="+mn-lt"/>
              </a:rPr>
              <a:t>bcs</a:t>
            </a:r>
            <a:r>
              <a:rPr lang="en-US" sz="2000" spc="-1" dirty="0">
                <a:solidFill>
                  <a:srgbClr val="000000"/>
                </a:solidFill>
                <a:uFill>
                  <a:solidFill>
                    <a:srgbClr val="FFFFFF"/>
                  </a:solidFill>
                </a:uFill>
                <a:latin typeface="+mn-lt"/>
              </a:rPr>
              <a:t> were used for generating NRv7.2 output and are used in the Version 4 SMAP L4_SM system.  The “NLv2” </a:t>
            </a:r>
            <a:r>
              <a:rPr lang="en-US" sz="2000" spc="-1" dirty="0" err="1">
                <a:solidFill>
                  <a:srgbClr val="000000"/>
                </a:solidFill>
                <a:uFill>
                  <a:solidFill>
                    <a:srgbClr val="FFFFFF"/>
                  </a:solidFill>
                </a:uFill>
                <a:latin typeface="+mn-lt"/>
              </a:rPr>
              <a:t>bcs</a:t>
            </a:r>
            <a:r>
              <a:rPr lang="en-US" sz="2000" spc="-1" dirty="0">
                <a:solidFill>
                  <a:srgbClr val="000000"/>
                </a:solidFill>
                <a:uFill>
                  <a:solidFill>
                    <a:srgbClr val="FFFFFF"/>
                  </a:solidFill>
                </a:uFill>
                <a:latin typeface="+mn-lt"/>
              </a:rPr>
              <a:t> are used by default in GEOSldas_m4-17_7 and include a minor patch that addresses the spatial inter- and extrapolation of the vegetation greenness fraction and the vis/</a:t>
            </a:r>
            <a:r>
              <a:rPr lang="en-US" sz="2000" spc="-1" dirty="0" err="1">
                <a:solidFill>
                  <a:srgbClr val="000000"/>
                </a:solidFill>
                <a:uFill>
                  <a:solidFill>
                    <a:srgbClr val="FFFFFF"/>
                  </a:solidFill>
                </a:uFill>
                <a:latin typeface="+mn-lt"/>
              </a:rPr>
              <a:t>nir</a:t>
            </a:r>
            <a:r>
              <a:rPr lang="en-US" sz="2000" spc="-1" dirty="0">
                <a:solidFill>
                  <a:srgbClr val="000000"/>
                </a:solidFill>
                <a:uFill>
                  <a:solidFill>
                    <a:srgbClr val="FFFFFF"/>
                  </a:solidFill>
                </a:uFill>
                <a:latin typeface="+mn-lt"/>
              </a:rPr>
              <a:t> diffuse albedo parameters.  Specifically, in the “NL” version these parameters were poorly defined for tiles that are land in Globcover2009 but not land according to GLCCv2.0, for which the greenness and vis/</a:t>
            </a:r>
            <a:r>
              <a:rPr lang="en-US" sz="2000" spc="-1" dirty="0" err="1">
                <a:solidFill>
                  <a:srgbClr val="000000"/>
                </a:solidFill>
                <a:uFill>
                  <a:solidFill>
                    <a:srgbClr val="FFFFFF"/>
                  </a:solidFill>
                </a:uFill>
                <a:latin typeface="+mn-lt"/>
              </a:rPr>
              <a:t>nir</a:t>
            </a:r>
            <a:r>
              <a:rPr lang="en-US" sz="2000" spc="-1" dirty="0">
                <a:solidFill>
                  <a:srgbClr val="000000"/>
                </a:solidFill>
                <a:uFill>
                  <a:solidFill>
                    <a:srgbClr val="FFFFFF"/>
                  </a:solidFill>
                </a:uFill>
                <a:latin typeface="+mn-lt"/>
              </a:rPr>
              <a:t> diffuse parameters were available.  </a:t>
            </a:r>
          </a:p>
          <a:p>
            <a:pPr lvl="0" eaLnBrk="1" fontAlgn="auto" hangingPunct="1">
              <a:spcBef>
                <a:spcPts val="0"/>
              </a:spcBef>
              <a:spcAft>
                <a:spcPts val="601"/>
              </a:spcAft>
            </a:pPr>
            <a:endParaRPr lang="en-US" sz="2000" dirty="0">
              <a:latin typeface="+mn-lt"/>
            </a:endParaRPr>
          </a:p>
          <a:p>
            <a:pPr>
              <a:spcAft>
                <a:spcPts val="600"/>
              </a:spcAft>
            </a:pPr>
            <a:r>
              <a:rPr lang="en-US" sz="2000" dirty="0" err="1">
                <a:latin typeface="+mn-lt"/>
              </a:rPr>
              <a:t>GEOSldas</a:t>
            </a:r>
            <a:r>
              <a:rPr lang="en-US" sz="2000" dirty="0">
                <a:latin typeface="+mn-lt"/>
              </a:rPr>
              <a:t> can also be run with older versions of the </a:t>
            </a:r>
            <a:r>
              <a:rPr lang="en-US" sz="2000" dirty="0" err="1">
                <a:latin typeface="+mn-lt"/>
              </a:rPr>
              <a:t>bcs</a:t>
            </a:r>
            <a:r>
              <a:rPr lang="en-US" sz="2000" dirty="0">
                <a:latin typeface="+mn-lt"/>
              </a:rPr>
              <a:t>.  Note, however, that </a:t>
            </a:r>
            <a:r>
              <a:rPr lang="en-US" sz="2000" dirty="0" err="1">
                <a:latin typeface="+mn-lt"/>
              </a:rPr>
              <a:t>GEOSldas</a:t>
            </a:r>
            <a:r>
              <a:rPr lang="en-US" sz="2000" dirty="0">
                <a:latin typeface="+mn-lt"/>
              </a:rPr>
              <a:t> requires some </a:t>
            </a:r>
            <a:r>
              <a:rPr lang="en-US" sz="2000" dirty="0" err="1">
                <a:latin typeface="+mn-lt"/>
              </a:rPr>
              <a:t>bcs</a:t>
            </a:r>
            <a:r>
              <a:rPr lang="en-US" sz="2000" dirty="0">
                <a:latin typeface="+mn-lt"/>
              </a:rPr>
              <a:t> files (NDVI and </a:t>
            </a:r>
            <a:r>
              <a:rPr lang="en-US" sz="2000" dirty="0" err="1">
                <a:latin typeface="+mn-lt"/>
              </a:rPr>
              <a:t>vegdyn</a:t>
            </a:r>
            <a:r>
              <a:rPr lang="en-US" sz="2000" dirty="0">
                <a:latin typeface="+mn-lt"/>
              </a:rPr>
              <a:t>) that did not exist in earlier </a:t>
            </a:r>
            <a:r>
              <a:rPr lang="en-US" sz="2000" dirty="0" err="1">
                <a:latin typeface="+mn-lt"/>
              </a:rPr>
              <a:t>bcs</a:t>
            </a:r>
            <a:r>
              <a:rPr lang="en-US" sz="2000" dirty="0">
                <a:latin typeface="+mn-lt"/>
              </a:rPr>
              <a:t> versions.  The following </a:t>
            </a:r>
            <a:r>
              <a:rPr lang="en-US" sz="2000" dirty="0" err="1">
                <a:latin typeface="+mn-lt"/>
              </a:rPr>
              <a:t>bcs</a:t>
            </a:r>
            <a:r>
              <a:rPr lang="en-US" sz="2000" dirty="0">
                <a:latin typeface="+mn-lt"/>
              </a:rPr>
              <a:t>:</a:t>
            </a:r>
          </a:p>
          <a:p>
            <a:pPr eaLnBrk="1" fontAlgn="t" hangingPunct="1">
              <a:spcBef>
                <a:spcPts val="0"/>
              </a:spcBef>
              <a:spcAft>
                <a:spcPts val="0"/>
              </a:spcAft>
            </a:pPr>
            <a:r>
              <a:rPr lang="en-US" sz="1400" dirty="0">
                <a:solidFill>
                  <a:srgbClr val="000000"/>
                </a:solidFill>
                <a:latin typeface="Courier New" panose="02070309020205020404" pitchFamily="49" charset="0"/>
                <a:cs typeface="Courier New" panose="02070309020205020404" pitchFamily="49" charset="0"/>
              </a:rPr>
              <a:t>   /discover/</a:t>
            </a:r>
            <a:r>
              <a:rPr lang="en-US" sz="1400" dirty="0" err="1">
                <a:solidFill>
                  <a:srgbClr val="000000"/>
                </a:solidFill>
                <a:latin typeface="Courier New" panose="02070309020205020404" pitchFamily="49" charset="0"/>
                <a:cs typeface="Courier New" panose="02070309020205020404" pitchFamily="49" charset="0"/>
              </a:rPr>
              <a:t>nobackup</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ltakacs</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bcs</a:t>
            </a:r>
            <a:r>
              <a:rPr lang="en-US" sz="1400" dirty="0">
                <a:solidFill>
                  <a:srgbClr val="000000"/>
                </a:solidFill>
                <a:latin typeface="Courier New" panose="02070309020205020404" pitchFamily="49" charset="0"/>
                <a:cs typeface="Courier New" panose="02070309020205020404" pitchFamily="49" charset="0"/>
              </a:rPr>
              <a:t>/Ganymed-4_0/Ganymed-4_0_MERRA-2/</a:t>
            </a:r>
            <a:endParaRPr lang="en-US" sz="1400" dirty="0">
              <a:latin typeface="Courier New" panose="02070309020205020404" pitchFamily="49" charset="0"/>
              <a:cs typeface="Courier New" panose="02070309020205020404" pitchFamily="49" charset="0"/>
            </a:endParaRPr>
          </a:p>
          <a:p>
            <a:pPr>
              <a:spcAft>
                <a:spcPts val="0"/>
              </a:spcAft>
            </a:pPr>
            <a:r>
              <a:rPr lang="en-US" sz="1400" dirty="0">
                <a:latin typeface="Courier New" panose="02070309020205020404" pitchFamily="49" charset="0"/>
                <a:cs typeface="Courier New" panose="02070309020205020404" pitchFamily="49" charset="0"/>
              </a:rPr>
              <a:t>   /discover/</a:t>
            </a:r>
            <a:r>
              <a:rPr lang="en-US" sz="1400" dirty="0" err="1">
                <a:latin typeface="Courier New" panose="02070309020205020404" pitchFamily="49" charset="0"/>
                <a:cs typeface="Courier New" panose="02070309020205020404" pitchFamily="49" charset="0"/>
              </a:rPr>
              <a:t>nobackup</a:t>
            </a:r>
            <a:r>
              <a:rPr lang="en-US" sz="1400" dirty="0">
                <a:latin typeface="Courier New" panose="02070309020205020404" pitchFamily="49" charset="0"/>
                <a:cs typeface="Courier New" panose="02070309020205020404" pitchFamily="49" charset="0"/>
              </a:rPr>
              <a:t>/projects/</a:t>
            </a:r>
            <a:r>
              <a:rPr lang="en-US" sz="1400" dirty="0" err="1">
                <a:latin typeface="Courier New" panose="02070309020205020404" pitchFamily="49" charset="0"/>
                <a:cs typeface="Courier New" panose="02070309020205020404" pitchFamily="49" charset="0"/>
              </a:rPr>
              <a:t>gmao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ssd</a:t>
            </a:r>
            <a:r>
              <a:rPr lang="en-US" sz="1400" dirty="0">
                <a:latin typeface="Courier New" panose="02070309020205020404" pitchFamily="49" charset="0"/>
                <a:cs typeface="Courier New" panose="02070309020205020404" pitchFamily="49" charset="0"/>
              </a:rPr>
              <a:t>/land/</a:t>
            </a:r>
            <a:r>
              <a:rPr lang="en-US" sz="1400" dirty="0" err="1">
                <a:latin typeface="Courier New" panose="02070309020205020404" pitchFamily="49" charset="0"/>
                <a:cs typeface="Courier New" panose="02070309020205020404" pitchFamily="49" charset="0"/>
              </a:rPr>
              <a:t>l_data</a:t>
            </a:r>
            <a:r>
              <a:rPr lang="en-US" sz="1400" dirty="0">
                <a:latin typeface="Courier New" panose="02070309020205020404" pitchFamily="49" charset="0"/>
                <a:cs typeface="Courier New" panose="02070309020205020404" pitchFamily="49" charset="0"/>
              </a:rPr>
              <a:t>/geos5/</a:t>
            </a:r>
            <a:r>
              <a:rPr lang="en-US" sz="1400" dirty="0" err="1">
                <a:latin typeface="Courier New" panose="02070309020205020404" pitchFamily="49" charset="0"/>
                <a:cs typeface="Courier New" panose="02070309020205020404" pitchFamily="49" charset="0"/>
              </a:rPr>
              <a:t>bcs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CLSM_params</a:t>
            </a:r>
            <a:r>
              <a:rPr lang="en-US" sz="1400" dirty="0">
                <a:latin typeface="Courier New" panose="02070309020205020404" pitchFamily="49" charset="0"/>
                <a:cs typeface="Courier New" panose="02070309020205020404" pitchFamily="49" charset="0"/>
              </a:rPr>
              <a:t>/mkCatchParam_SMAP_L4SM_v001</a:t>
            </a:r>
          </a:p>
          <a:p>
            <a:pPr>
              <a:spcAft>
                <a:spcPts val="600"/>
              </a:spcAft>
            </a:pPr>
            <a:r>
              <a:rPr lang="en-US" sz="1400" dirty="0">
                <a:latin typeface="Courier New" panose="02070309020205020404" pitchFamily="49" charset="0"/>
                <a:cs typeface="Courier New" panose="02070309020205020404" pitchFamily="49" charset="0"/>
              </a:rPr>
              <a:t>   /discover/</a:t>
            </a:r>
            <a:r>
              <a:rPr lang="en-US" sz="1400" dirty="0" err="1">
                <a:latin typeface="Courier New" panose="02070309020205020404" pitchFamily="49" charset="0"/>
                <a:cs typeface="Courier New" panose="02070309020205020404" pitchFamily="49" charset="0"/>
              </a:rPr>
              <a:t>nobackup</a:t>
            </a:r>
            <a:r>
              <a:rPr lang="en-US" sz="1400" dirty="0">
                <a:latin typeface="Courier New" panose="02070309020205020404" pitchFamily="49" charset="0"/>
                <a:cs typeface="Courier New" panose="02070309020205020404" pitchFamily="49" charset="0"/>
              </a:rPr>
              <a:t>/projects/</a:t>
            </a:r>
            <a:r>
              <a:rPr lang="en-US" sz="1400" dirty="0" err="1">
                <a:latin typeface="Courier New" panose="02070309020205020404" pitchFamily="49" charset="0"/>
                <a:cs typeface="Courier New" panose="02070309020205020404" pitchFamily="49" charset="0"/>
              </a:rPr>
              <a:t>gmao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ssd</a:t>
            </a:r>
            <a:r>
              <a:rPr lang="en-US" sz="1400" dirty="0">
                <a:latin typeface="Courier New" panose="02070309020205020404" pitchFamily="49" charset="0"/>
                <a:cs typeface="Courier New" panose="02070309020205020404" pitchFamily="49" charset="0"/>
              </a:rPr>
              <a:t>/land/</a:t>
            </a:r>
            <a:r>
              <a:rPr lang="en-US" sz="1400" dirty="0" err="1">
                <a:latin typeface="Courier New" panose="02070309020205020404" pitchFamily="49" charset="0"/>
                <a:cs typeface="Courier New" panose="02070309020205020404" pitchFamily="49" charset="0"/>
              </a:rPr>
              <a:t>l_data</a:t>
            </a:r>
            <a:r>
              <a:rPr lang="en-US" sz="1400" dirty="0">
                <a:latin typeface="Courier New" panose="02070309020205020404" pitchFamily="49" charset="0"/>
                <a:cs typeface="Courier New" panose="02070309020205020404" pitchFamily="49" charset="0"/>
              </a:rPr>
              <a:t>/geos5/</a:t>
            </a:r>
            <a:r>
              <a:rPr lang="en-US" sz="1400" dirty="0" err="1">
                <a:latin typeface="Courier New" panose="02070309020205020404" pitchFamily="49" charset="0"/>
                <a:cs typeface="Courier New" panose="02070309020205020404" pitchFamily="49" charset="0"/>
              </a:rPr>
              <a:t>bcs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CLSM_params</a:t>
            </a:r>
            <a:r>
              <a:rPr lang="en-US" sz="1400" dirty="0">
                <a:latin typeface="Courier New" panose="02070309020205020404" pitchFamily="49" charset="0"/>
                <a:cs typeface="Courier New" panose="02070309020205020404" pitchFamily="49" charset="0"/>
              </a:rPr>
              <a:t>/mkCatchParam_SMAP_L4SM_v002 </a:t>
            </a:r>
          </a:p>
          <a:p>
            <a:pPr>
              <a:spcAft>
                <a:spcPts val="600"/>
              </a:spcAft>
            </a:pPr>
            <a:r>
              <a:rPr lang="en-US" sz="2000" dirty="0">
                <a:latin typeface="+mn-lt"/>
              </a:rPr>
              <a:t>were patched to work with </a:t>
            </a:r>
            <a:r>
              <a:rPr lang="en-US" sz="2000" dirty="0" err="1">
                <a:latin typeface="+mn-lt"/>
              </a:rPr>
              <a:t>GEOSldas</a:t>
            </a:r>
            <a:r>
              <a:rPr lang="en-US" sz="2000" dirty="0">
                <a:latin typeface="+mn-lt"/>
              </a:rPr>
              <a:t> (and still work with </a:t>
            </a:r>
            <a:r>
              <a:rPr lang="en-US" sz="2000" dirty="0" err="1">
                <a:latin typeface="+mn-lt"/>
              </a:rPr>
              <a:t>LDASsa</a:t>
            </a:r>
            <a:r>
              <a:rPr lang="en-US" sz="2000" dirty="0">
                <a:latin typeface="+mn-lt"/>
              </a:rPr>
              <a:t>).  Upon request, </a:t>
            </a:r>
            <a:r>
              <a:rPr lang="en-US" sz="2000" dirty="0" err="1">
                <a:latin typeface="+mn-lt"/>
              </a:rPr>
              <a:t>Sarith</a:t>
            </a:r>
            <a:r>
              <a:rPr lang="en-US" sz="2000" dirty="0">
                <a:latin typeface="+mn-lt"/>
              </a:rPr>
              <a:t> can patch old </a:t>
            </a:r>
            <a:r>
              <a:rPr lang="en-US" sz="2000" dirty="0" err="1">
                <a:latin typeface="+mn-lt"/>
              </a:rPr>
              <a:t>bcs</a:t>
            </a:r>
            <a:r>
              <a:rPr lang="en-US" sz="2000" dirty="0">
                <a:latin typeface="+mn-lt"/>
              </a:rPr>
              <a:t> directories. </a:t>
            </a:r>
          </a:p>
        </p:txBody>
      </p:sp>
      <p:sp>
        <p:nvSpPr>
          <p:cNvPr id="4" name="TextBox 1">
            <a:extLst>
              <a:ext uri="{FF2B5EF4-FFF2-40B4-BE49-F238E27FC236}">
                <a16:creationId xmlns:a16="http://schemas.microsoft.com/office/drawing/2014/main" xmlns="" id="{830FC3A9-D4AF-6C47-B748-91F5977224E9}"/>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extLst>
      <p:ext uri="{BB962C8B-B14F-4D97-AF65-F5344CB8AC3E}">
        <p14:creationId xmlns:p14="http://schemas.microsoft.com/office/powerpoint/2010/main" val="1694279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005105038"/>
              </p:ext>
            </p:extLst>
          </p:nvPr>
        </p:nvGraphicFramePr>
        <p:xfrm>
          <a:off x="1657172" y="1489418"/>
          <a:ext cx="8877654" cy="2686248"/>
        </p:xfrm>
        <a:graphic>
          <a:graphicData uri="http://schemas.openxmlformats.org/drawingml/2006/table">
            <a:tbl>
              <a:tblPr firstRow="1" bandRow="1">
                <a:tableStyleId>{5C22544A-7EE6-4342-B048-85BDC9FD1C3A}</a:tableStyleId>
              </a:tblPr>
              <a:tblGrid>
                <a:gridCol w="5357879">
                  <a:extLst>
                    <a:ext uri="{9D8B030D-6E8A-4147-A177-3AD203B41FA5}">
                      <a16:colId xmlns:a16="http://schemas.microsoft.com/office/drawing/2014/main" xmlns="" val="20000"/>
                    </a:ext>
                  </a:extLst>
                </a:gridCol>
                <a:gridCol w="1662115">
                  <a:extLst>
                    <a:ext uri="{9D8B030D-6E8A-4147-A177-3AD203B41FA5}">
                      <a16:colId xmlns:a16="http://schemas.microsoft.com/office/drawing/2014/main" xmlns="" val="20001"/>
                    </a:ext>
                  </a:extLst>
                </a:gridCol>
                <a:gridCol w="1857660">
                  <a:extLst>
                    <a:ext uri="{9D8B030D-6E8A-4147-A177-3AD203B41FA5}">
                      <a16:colId xmlns:a16="http://schemas.microsoft.com/office/drawing/2014/main" xmlns="" val="20002"/>
                    </a:ext>
                  </a:extLst>
                </a:gridCol>
              </a:tblGrid>
              <a:tr h="400178">
                <a:tc>
                  <a:txBody>
                    <a:bodyPr/>
                    <a:lstStyle/>
                    <a:p>
                      <a:pPr algn="ctr"/>
                      <a:endParaRPr lang="en-US" sz="2000" dirty="0"/>
                    </a:p>
                  </a:txBody>
                  <a:tcPr marT="45727" marB="45727"/>
                </a:tc>
                <a:tc>
                  <a:txBody>
                    <a:bodyPr/>
                    <a:lstStyle/>
                    <a:p>
                      <a:pPr algn="ctr"/>
                      <a:r>
                        <a:rPr lang="en-US" sz="2000" dirty="0" err="1"/>
                        <a:t>LDASsa</a:t>
                      </a:r>
                      <a:endParaRPr lang="en-US" sz="2000" dirty="0"/>
                    </a:p>
                  </a:txBody>
                  <a:tcPr marT="45727" marB="45727"/>
                </a:tc>
                <a:tc>
                  <a:txBody>
                    <a:bodyPr/>
                    <a:lstStyle/>
                    <a:p>
                      <a:pPr algn="ctr"/>
                      <a:r>
                        <a:rPr lang="en-US" sz="2000" dirty="0" err="1"/>
                        <a:t>GEOSldas</a:t>
                      </a:r>
                      <a:endParaRPr lang="en-US" sz="2000" dirty="0"/>
                    </a:p>
                  </a:txBody>
                  <a:tcPr marT="45727" marB="45727"/>
                </a:tc>
                <a:extLst>
                  <a:ext uri="{0D108BD9-81ED-4DB2-BD59-A6C34878D82A}">
                    <a16:rowId xmlns:a16="http://schemas.microsoft.com/office/drawing/2014/main" xmlns="" val="10000"/>
                  </a:ext>
                </a:extLst>
              </a:tr>
              <a:tr h="349255">
                <a:tc>
                  <a:txBody>
                    <a:bodyPr/>
                    <a:lstStyle/>
                    <a:p>
                      <a:pPr algn="l"/>
                      <a:r>
                        <a:rPr lang="en-US" sz="2000" dirty="0"/>
                        <a:t>Catchment</a:t>
                      </a:r>
                    </a:p>
                  </a:txBody>
                  <a:tcPr marT="45727" marB="45727"/>
                </a:tc>
                <a:tc>
                  <a:txBody>
                    <a:bodyPr/>
                    <a:lstStyle/>
                    <a:p>
                      <a:pPr algn="ctr"/>
                      <a:r>
                        <a:rPr lang="en-US" sz="2400" b="1" dirty="0">
                          <a:solidFill>
                            <a:srgbClr val="008000"/>
                          </a:solidFill>
                        </a:rPr>
                        <a:t>X</a:t>
                      </a:r>
                    </a:p>
                  </a:txBody>
                  <a:tcPr marT="45727" marB="45727"/>
                </a:tc>
                <a:tc>
                  <a:txBody>
                    <a:bodyPr/>
                    <a:lstStyle/>
                    <a:p>
                      <a:pPr algn="ctr"/>
                      <a:r>
                        <a:rPr lang="en-US" sz="2400" b="1" dirty="0">
                          <a:solidFill>
                            <a:srgbClr val="008000"/>
                          </a:solidFill>
                        </a:rPr>
                        <a:t>X</a:t>
                      </a:r>
                    </a:p>
                  </a:txBody>
                  <a:tcPr marT="45727" marB="45727"/>
                </a:tc>
                <a:extLst>
                  <a:ext uri="{0D108BD9-81ED-4DB2-BD59-A6C34878D82A}">
                    <a16:rowId xmlns:a16="http://schemas.microsoft.com/office/drawing/2014/main" xmlns="" val="10001"/>
                  </a:ext>
                </a:extLst>
              </a:tr>
              <a:tr h="349255">
                <a:tc>
                  <a:txBody>
                    <a:bodyPr/>
                    <a:lstStyle/>
                    <a:p>
                      <a:pPr algn="l"/>
                      <a:r>
                        <a:rPr lang="en-US" sz="2000" dirty="0"/>
                        <a:t>CatchmentCN (incl.</a:t>
                      </a:r>
                      <a:r>
                        <a:rPr lang="en-US" sz="2000" baseline="0" dirty="0"/>
                        <a:t> </a:t>
                      </a:r>
                      <a:r>
                        <a:rPr lang="en-US" sz="2000" dirty="0"/>
                        <a:t>carbon/nitrogen processes)</a:t>
                      </a:r>
                    </a:p>
                  </a:txBody>
                  <a:tcPr marT="45727" marB="45727"/>
                </a:tc>
                <a:tc>
                  <a:txBody>
                    <a:bodyPr/>
                    <a:lstStyle/>
                    <a:p>
                      <a:pPr algn="ctr"/>
                      <a:endParaRPr lang="en-US" sz="2400" b="1" dirty="0">
                        <a:solidFill>
                          <a:srgbClr val="008000"/>
                        </a:solidFill>
                      </a:endParaRPr>
                    </a:p>
                  </a:txBody>
                  <a:tcPr marT="45727" marB="45727"/>
                </a:tc>
                <a:tc>
                  <a:txBody>
                    <a:bodyPr/>
                    <a:lstStyle/>
                    <a:p>
                      <a:pPr algn="ctr"/>
                      <a:r>
                        <a:rPr lang="en-US" sz="2400" b="1" dirty="0">
                          <a:solidFill>
                            <a:srgbClr val="008000"/>
                          </a:solidFill>
                        </a:rPr>
                        <a:t>X</a:t>
                      </a:r>
                    </a:p>
                  </a:txBody>
                  <a:tcPr marT="45727" marB="45727"/>
                </a:tc>
                <a:extLst>
                  <a:ext uri="{0D108BD9-81ED-4DB2-BD59-A6C34878D82A}">
                    <a16:rowId xmlns:a16="http://schemas.microsoft.com/office/drawing/2014/main" xmlns="" val="10002"/>
                  </a:ext>
                </a:extLst>
              </a:tr>
              <a:tr h="349255">
                <a:tc>
                  <a:txBody>
                    <a:bodyPr/>
                    <a:lstStyle/>
                    <a:p>
                      <a:pPr algn="l"/>
                      <a:r>
                        <a:rPr lang="en-US" sz="2000" dirty="0"/>
                        <a:t>River routing</a:t>
                      </a:r>
                    </a:p>
                  </a:txBody>
                  <a:tcPr marT="45727" marB="45727"/>
                </a:tc>
                <a:tc>
                  <a:txBody>
                    <a:bodyPr/>
                    <a:lstStyle/>
                    <a:p>
                      <a:pPr algn="ctr"/>
                      <a:endParaRPr lang="en-US" sz="2400" b="1" dirty="0">
                        <a:solidFill>
                          <a:srgbClr val="008000"/>
                        </a:solidFill>
                      </a:endParaRPr>
                    </a:p>
                  </a:txBody>
                  <a:tcPr marT="45727" marB="45727"/>
                </a:tc>
                <a:tc>
                  <a:txBody>
                    <a:bodyPr/>
                    <a:lstStyle/>
                    <a:p>
                      <a:pPr algn="ctr"/>
                      <a:endParaRPr lang="en-US" sz="2400" b="1" dirty="0">
                        <a:solidFill>
                          <a:srgbClr val="008000"/>
                        </a:solidFill>
                      </a:endParaRPr>
                    </a:p>
                  </a:txBody>
                  <a:tcPr marT="45727" marB="45727"/>
                </a:tc>
                <a:extLst>
                  <a:ext uri="{0D108BD9-81ED-4DB2-BD59-A6C34878D82A}">
                    <a16:rowId xmlns:a16="http://schemas.microsoft.com/office/drawing/2014/main" xmlns="" val="10003"/>
                  </a:ext>
                </a:extLst>
              </a:tr>
              <a:tr h="349255">
                <a:tc>
                  <a:txBody>
                    <a:bodyPr/>
                    <a:lstStyle/>
                    <a:p>
                      <a:pPr algn="l"/>
                      <a:r>
                        <a:rPr lang="en-US" sz="2000" dirty="0"/>
                        <a:t>Snow</a:t>
                      </a:r>
                      <a:r>
                        <a:rPr lang="en-US" sz="2000" baseline="0" dirty="0"/>
                        <a:t> impurity module (GOSWIM)</a:t>
                      </a:r>
                      <a:endParaRPr lang="en-US" sz="2000" dirty="0"/>
                    </a:p>
                  </a:txBody>
                  <a:tcPr marT="45727" marB="45727"/>
                </a:tc>
                <a:tc>
                  <a:txBody>
                    <a:bodyPr/>
                    <a:lstStyle/>
                    <a:p>
                      <a:pPr algn="ctr"/>
                      <a:endParaRPr lang="en-US" sz="2400" b="1" dirty="0">
                        <a:solidFill>
                          <a:srgbClr val="008000"/>
                        </a:solidFill>
                      </a:endParaRPr>
                    </a:p>
                  </a:txBody>
                  <a:tcPr marT="45727" marB="45727"/>
                </a:tc>
                <a:tc>
                  <a:txBody>
                    <a:bodyPr/>
                    <a:lstStyle/>
                    <a:p>
                      <a:pPr algn="ctr"/>
                      <a:r>
                        <a:rPr lang="en-US" sz="2400" b="1" dirty="0">
                          <a:solidFill>
                            <a:srgbClr val="008000"/>
                          </a:solidFill>
                        </a:rPr>
                        <a:t>X</a:t>
                      </a:r>
                    </a:p>
                  </a:txBody>
                  <a:tcPr marT="45727" marB="45727"/>
                </a:tc>
                <a:extLst>
                  <a:ext uri="{0D108BD9-81ED-4DB2-BD59-A6C34878D82A}">
                    <a16:rowId xmlns:a16="http://schemas.microsoft.com/office/drawing/2014/main" xmlns="" val="10004"/>
                  </a:ext>
                </a:extLst>
              </a:tr>
              <a:tr h="349255">
                <a:tc>
                  <a:txBody>
                    <a:bodyPr/>
                    <a:lstStyle/>
                    <a:p>
                      <a:pPr algn="l"/>
                      <a:r>
                        <a:rPr lang="en-US" sz="2000" dirty="0"/>
                        <a:t>Data assimilation</a:t>
                      </a:r>
                    </a:p>
                  </a:txBody>
                  <a:tcPr marT="45727" marB="45727"/>
                </a:tc>
                <a:tc>
                  <a:txBody>
                    <a:bodyPr/>
                    <a:lstStyle/>
                    <a:p>
                      <a:pPr algn="ctr"/>
                      <a:r>
                        <a:rPr lang="en-US" sz="2400" b="1" dirty="0">
                          <a:solidFill>
                            <a:srgbClr val="008000"/>
                          </a:solidFill>
                        </a:rPr>
                        <a:t>Catchment</a:t>
                      </a:r>
                    </a:p>
                  </a:txBody>
                  <a:tcPr marT="45727" marB="45727"/>
                </a:tc>
                <a:tc>
                  <a:txBody>
                    <a:bodyPr/>
                    <a:lstStyle/>
                    <a:p>
                      <a:pPr algn="ctr"/>
                      <a:r>
                        <a:rPr lang="en-US" sz="2400" b="1" dirty="0">
                          <a:solidFill>
                            <a:srgbClr val="008000"/>
                          </a:solidFill>
                        </a:rPr>
                        <a:t>Catchment</a:t>
                      </a:r>
                    </a:p>
                  </a:txBody>
                  <a:tcPr marT="45727" marB="45727"/>
                </a:tc>
                <a:extLst>
                  <a:ext uri="{0D108BD9-81ED-4DB2-BD59-A6C34878D82A}">
                    <a16:rowId xmlns:a16="http://schemas.microsoft.com/office/drawing/2014/main" xmlns="" val="10005"/>
                  </a:ext>
                </a:extLst>
              </a:tr>
            </a:tbl>
          </a:graphicData>
        </a:graphic>
      </p:graphicFrame>
      <p:sp>
        <p:nvSpPr>
          <p:cNvPr id="4" name="TextBox 1">
            <a:extLst>
              <a:ext uri="{FF2B5EF4-FFF2-40B4-BE49-F238E27FC236}">
                <a16:creationId xmlns:a16="http://schemas.microsoft.com/office/drawing/2014/main" xmlns="" id="{AD8E181B-B8C8-6347-9D0A-E5D3F27D22A9}"/>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
        <p:nvSpPr>
          <p:cNvPr id="2" name="TextBox 1">
            <a:extLst>
              <a:ext uri="{FF2B5EF4-FFF2-40B4-BE49-F238E27FC236}">
                <a16:creationId xmlns:a16="http://schemas.microsoft.com/office/drawing/2014/main" xmlns="" id="{08E6FEBE-4F5D-6844-9CA6-87F11DFD8BCE}"/>
              </a:ext>
            </a:extLst>
          </p:cNvPr>
          <p:cNvSpPr txBox="1"/>
          <p:nvPr/>
        </p:nvSpPr>
        <p:spPr>
          <a:xfrm>
            <a:off x="1657172" y="762000"/>
            <a:ext cx="8877654" cy="400110"/>
          </a:xfrm>
          <a:prstGeom prst="rect">
            <a:avLst/>
          </a:prstGeom>
          <a:noFill/>
        </p:spPr>
        <p:txBody>
          <a:bodyPr wrap="square" rtlCol="0">
            <a:spAutoFit/>
          </a:bodyPr>
          <a:lstStyle/>
          <a:p>
            <a:r>
              <a:rPr lang="en-US" sz="2000" dirty="0">
                <a:latin typeface="+mn-lt"/>
              </a:rPr>
              <a:t>Availability of model and assimilation components in GEOSldas_m4-17_7:</a:t>
            </a:r>
          </a:p>
        </p:txBody>
      </p:sp>
    </p:spTree>
    <p:extLst>
      <p:ext uri="{BB962C8B-B14F-4D97-AF65-F5344CB8AC3E}">
        <p14:creationId xmlns:p14="http://schemas.microsoft.com/office/powerpoint/2010/main" val="561032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686219720"/>
              </p:ext>
            </p:extLst>
          </p:nvPr>
        </p:nvGraphicFramePr>
        <p:xfrm>
          <a:off x="266700" y="762000"/>
          <a:ext cx="11658600" cy="6153795"/>
        </p:xfrm>
        <a:graphic>
          <a:graphicData uri="http://schemas.openxmlformats.org/drawingml/2006/table">
            <a:tbl>
              <a:tblPr firstRow="1" bandRow="1">
                <a:tableStyleId>{5C22544A-7EE6-4342-B048-85BDC9FD1C3A}</a:tableStyleId>
              </a:tblPr>
              <a:tblGrid>
                <a:gridCol w="1917700">
                  <a:extLst>
                    <a:ext uri="{9D8B030D-6E8A-4147-A177-3AD203B41FA5}">
                      <a16:colId xmlns:a16="http://schemas.microsoft.com/office/drawing/2014/main" xmlns="" val="20000"/>
                    </a:ext>
                  </a:extLst>
                </a:gridCol>
                <a:gridCol w="4382517">
                  <a:extLst>
                    <a:ext uri="{9D8B030D-6E8A-4147-A177-3AD203B41FA5}">
                      <a16:colId xmlns:a16="http://schemas.microsoft.com/office/drawing/2014/main" xmlns="" val="20001"/>
                    </a:ext>
                  </a:extLst>
                </a:gridCol>
                <a:gridCol w="5358383">
                  <a:extLst>
                    <a:ext uri="{9D8B030D-6E8A-4147-A177-3AD203B41FA5}">
                      <a16:colId xmlns:a16="http://schemas.microsoft.com/office/drawing/2014/main" xmlns="" val="20002"/>
                    </a:ext>
                  </a:extLst>
                </a:gridCol>
              </a:tblGrid>
              <a:tr h="378599">
                <a:tc>
                  <a:txBody>
                    <a:bodyPr/>
                    <a:lstStyle/>
                    <a:p>
                      <a:pPr algn="ctr"/>
                      <a:r>
                        <a:rPr lang="en-US" sz="1600" dirty="0"/>
                        <a:t>Parameter</a:t>
                      </a:r>
                    </a:p>
                  </a:txBody>
                  <a:tcPr marT="45727" marB="45727"/>
                </a:tc>
                <a:tc>
                  <a:txBody>
                    <a:bodyPr/>
                    <a:lstStyle/>
                    <a:p>
                      <a:pPr algn="ctr"/>
                      <a:r>
                        <a:rPr lang="en-US" sz="1600" dirty="0"/>
                        <a:t>Icarus-2_0_p1 (and MERRA-2*)</a:t>
                      </a:r>
                    </a:p>
                  </a:txBody>
                  <a:tcPr marT="45727" marB="45727"/>
                </a:tc>
                <a:tc>
                  <a:txBody>
                    <a:bodyPr/>
                    <a:lstStyle/>
                    <a:p>
                      <a:pPr algn="ctr"/>
                      <a:r>
                        <a:rPr lang="en-US" sz="1600" dirty="0" smtClean="0"/>
                        <a:t>Icarus-NLv3 </a:t>
                      </a:r>
                      <a:r>
                        <a:rPr lang="en-US" sz="1600" dirty="0"/>
                        <a:t>(“New Land”)</a:t>
                      </a:r>
                    </a:p>
                  </a:txBody>
                  <a:tcPr marT="45727" marB="45727"/>
                </a:tc>
                <a:extLst>
                  <a:ext uri="{0D108BD9-81ED-4DB2-BD59-A6C34878D82A}">
                    <a16:rowId xmlns:a16="http://schemas.microsoft.com/office/drawing/2014/main" xmlns="" val="10000"/>
                  </a:ext>
                </a:extLst>
              </a:tr>
              <a:tr h="330422">
                <a:tc>
                  <a:txBody>
                    <a:bodyPr/>
                    <a:lstStyle/>
                    <a:p>
                      <a:pPr algn="l"/>
                      <a:r>
                        <a:rPr lang="en-US" sz="1550" dirty="0"/>
                        <a:t>Soil</a:t>
                      </a:r>
                    </a:p>
                  </a:txBody>
                  <a:tcPr marT="45727" marB="45727"/>
                </a:tc>
                <a:tc>
                  <a:txBody>
                    <a:bodyPr/>
                    <a:lstStyle/>
                    <a:p>
                      <a:pPr algn="l"/>
                      <a:r>
                        <a:rPr lang="en-US" sz="1550" dirty="0"/>
                        <a:t>NGDC (5-arcmin texture with 12 soil types)</a:t>
                      </a:r>
                    </a:p>
                  </a:txBody>
                  <a:tcPr marT="45727" marB="45727"/>
                </a:tc>
                <a:tc>
                  <a:txBody>
                    <a:bodyPr/>
                    <a:lstStyle/>
                    <a:p>
                      <a:pPr algn="l"/>
                      <a:r>
                        <a:rPr lang="en-US" sz="1550" dirty="0">
                          <a:solidFill>
                            <a:srgbClr val="FF0000"/>
                          </a:solidFill>
                        </a:rPr>
                        <a:t>HWSD</a:t>
                      </a:r>
                      <a:r>
                        <a:rPr lang="en-US" sz="1550" baseline="0" dirty="0">
                          <a:solidFill>
                            <a:srgbClr val="FF0000"/>
                          </a:solidFill>
                        </a:rPr>
                        <a:t> (30-arcmin texture with 253 soil types)</a:t>
                      </a:r>
                    </a:p>
                  </a:txBody>
                  <a:tcPr marT="45727" marB="45727"/>
                </a:tc>
                <a:extLst>
                  <a:ext uri="{0D108BD9-81ED-4DB2-BD59-A6C34878D82A}">
                    <a16:rowId xmlns:a16="http://schemas.microsoft.com/office/drawing/2014/main" xmlns="" val="10001"/>
                  </a:ext>
                </a:extLst>
              </a:tr>
              <a:tr h="330422">
                <a:tc>
                  <a:txBody>
                    <a:bodyPr/>
                    <a:lstStyle/>
                    <a:p>
                      <a:pPr algn="l"/>
                      <a:r>
                        <a:rPr lang="en-US" sz="1550" dirty="0"/>
                        <a:t>Topography</a:t>
                      </a:r>
                    </a:p>
                  </a:txBody>
                  <a:tcPr marT="45727" marB="45727"/>
                </a:tc>
                <a:tc>
                  <a:txBody>
                    <a:bodyPr/>
                    <a:lstStyle/>
                    <a:p>
                      <a:pPr algn="l"/>
                      <a:r>
                        <a:rPr lang="en-US" sz="1550" dirty="0"/>
                        <a:t>HYDRO1k</a:t>
                      </a:r>
                    </a:p>
                  </a:txBody>
                  <a:tcPr marT="45727" marB="45727"/>
                </a:tc>
                <a:tc>
                  <a:txBody>
                    <a:bodyPr/>
                    <a:lstStyle/>
                    <a:p>
                      <a:pPr algn="l"/>
                      <a:r>
                        <a:rPr lang="en-US" sz="1550" baseline="0" dirty="0"/>
                        <a:t>Hybrid of SRTM and other (where SRTM is not available)</a:t>
                      </a:r>
                      <a:endParaRPr lang="en-US" sz="1550" dirty="0"/>
                    </a:p>
                  </a:txBody>
                  <a:tcPr marT="45727" marB="45727"/>
                </a:tc>
                <a:extLst>
                  <a:ext uri="{0D108BD9-81ED-4DB2-BD59-A6C34878D82A}">
                    <a16:rowId xmlns:a16="http://schemas.microsoft.com/office/drawing/2014/main" xmlns="" val="10002"/>
                  </a:ext>
                </a:extLst>
              </a:tr>
              <a:tr h="574646">
                <a:tc>
                  <a:txBody>
                    <a:bodyPr/>
                    <a:lstStyle/>
                    <a:p>
                      <a:pPr algn="l"/>
                      <a:r>
                        <a:rPr lang="en-US" sz="1550" dirty="0"/>
                        <a:t>LAI</a:t>
                      </a:r>
                    </a:p>
                  </a:txBody>
                  <a:tcPr marT="45727" marB="45727"/>
                </a:tc>
                <a:tc>
                  <a:txBody>
                    <a:bodyPr/>
                    <a:lstStyle/>
                    <a:p>
                      <a:pPr algn="l"/>
                      <a:r>
                        <a:rPr lang="en-US" sz="1550" dirty="0"/>
                        <a:t>GSWP2 (AVHRR</a:t>
                      </a:r>
                      <a:r>
                        <a:rPr lang="en-US" sz="1550" baseline="0" dirty="0"/>
                        <a:t> NDVI based </a:t>
                      </a:r>
                      <a:r>
                        <a:rPr lang="en-US" sz="1550" dirty="0"/>
                        <a:t>1-degree,</a:t>
                      </a:r>
                      <a:r>
                        <a:rPr lang="en-US" sz="1550" baseline="0" dirty="0"/>
                        <a:t> monthly climatology from 1982-1998)</a:t>
                      </a:r>
                    </a:p>
                  </a:txBody>
                  <a:tcPr marT="45727" marB="45727"/>
                </a:tc>
                <a:tc>
                  <a:txBody>
                    <a:bodyPr/>
                    <a:lstStyle/>
                    <a:p>
                      <a:pPr algn="l"/>
                      <a:r>
                        <a:rPr lang="en-US" sz="1550" dirty="0">
                          <a:solidFill>
                            <a:srgbClr val="FF0000"/>
                          </a:solidFill>
                        </a:rPr>
                        <a:t>Merged MODIS v005(MCD43GF) and GEOLAND2</a:t>
                      </a:r>
                      <a:r>
                        <a:rPr lang="en-US" sz="1550" baseline="0" dirty="0">
                          <a:solidFill>
                            <a:srgbClr val="FF0000"/>
                          </a:solidFill>
                        </a:rPr>
                        <a:t> (</a:t>
                      </a:r>
                      <a:r>
                        <a:rPr lang="en-US" sz="1550" dirty="0">
                          <a:solidFill>
                            <a:srgbClr val="FF0000"/>
                          </a:solidFill>
                        </a:rPr>
                        <a:t>30-arcsec, 8-day climatology from 2000-2014)</a:t>
                      </a:r>
                      <a:endParaRPr lang="en-US" sz="1550" dirty="0"/>
                    </a:p>
                  </a:txBody>
                  <a:tcPr marT="45727" marB="45727"/>
                </a:tc>
                <a:extLst>
                  <a:ext uri="{0D108BD9-81ED-4DB2-BD59-A6C34878D82A}">
                    <a16:rowId xmlns:a16="http://schemas.microsoft.com/office/drawing/2014/main" xmlns="" val="10003"/>
                  </a:ext>
                </a:extLst>
              </a:tr>
              <a:tr h="370221">
                <a:tc>
                  <a:txBody>
                    <a:bodyPr/>
                    <a:lstStyle/>
                    <a:p>
                      <a:pPr algn="l"/>
                      <a:r>
                        <a:rPr lang="en-US" sz="1550" dirty="0"/>
                        <a:t>Greenness</a:t>
                      </a:r>
                    </a:p>
                  </a:txBody>
                  <a:tcPr marT="45727" marB="45727"/>
                </a:tc>
                <a:tc>
                  <a:txBody>
                    <a:bodyPr/>
                    <a:lstStyle/>
                    <a:p>
                      <a:pPr algn="l"/>
                      <a:r>
                        <a:rPr lang="en-US" sz="1550" baseline="0" dirty="0"/>
                        <a:t>AVHRR</a:t>
                      </a:r>
                    </a:p>
                  </a:txBody>
                  <a:tcPr marT="45727" marB="45727"/>
                </a:tc>
                <a:tc>
                  <a:txBody>
                    <a:bodyPr/>
                    <a:lstStyle/>
                    <a:p>
                      <a:pPr algn="l"/>
                      <a:r>
                        <a:rPr lang="en-US" sz="1550" dirty="0"/>
                        <a:t>AVHRR </a:t>
                      </a:r>
                      <a:r>
                        <a:rPr lang="en-US" sz="1550" dirty="0">
                          <a:solidFill>
                            <a:srgbClr val="FF0000"/>
                          </a:solidFill>
                        </a:rPr>
                        <a:t>(see earlier slide for diff between “NL” and “NLv2” </a:t>
                      </a:r>
                      <a:r>
                        <a:rPr lang="en-US" sz="1550" dirty="0" err="1">
                          <a:solidFill>
                            <a:srgbClr val="FF0000"/>
                          </a:solidFill>
                        </a:rPr>
                        <a:t>bcs</a:t>
                      </a:r>
                      <a:r>
                        <a:rPr lang="en-US" sz="1550" dirty="0">
                          <a:solidFill>
                            <a:srgbClr val="FF0000"/>
                          </a:solidFill>
                        </a:rPr>
                        <a:t>)</a:t>
                      </a:r>
                    </a:p>
                  </a:txBody>
                  <a:tcPr marT="45727" marB="45727"/>
                </a:tc>
                <a:extLst>
                  <a:ext uri="{0D108BD9-81ED-4DB2-BD59-A6C34878D82A}">
                    <a16:rowId xmlns:a16="http://schemas.microsoft.com/office/drawing/2014/main" xmlns="" val="10012"/>
                  </a:ext>
                </a:extLst>
              </a:tr>
              <a:tr h="310896">
                <a:tc>
                  <a:txBody>
                    <a:bodyPr/>
                    <a:lstStyle/>
                    <a:p>
                      <a:pPr algn="l"/>
                      <a:r>
                        <a:rPr lang="en-US" sz="1550" dirty="0"/>
                        <a:t>Albedo</a:t>
                      </a:r>
                    </a:p>
                  </a:txBody>
                  <a:tcPr marT="45727" marB="45727"/>
                </a:tc>
                <a:tc>
                  <a:txBody>
                    <a:bodyPr/>
                    <a:lstStyle/>
                    <a:p>
                      <a:pPr algn="l"/>
                      <a:r>
                        <a:rPr lang="en-US" sz="1550" baseline="0" dirty="0"/>
                        <a:t>MODIS</a:t>
                      </a:r>
                    </a:p>
                  </a:txBody>
                  <a:tcPr marT="45727" marB="45727"/>
                </a:tc>
                <a:tc>
                  <a:txBody>
                    <a:bodyPr/>
                    <a:lstStyle/>
                    <a:p>
                      <a:pPr algn="l"/>
                      <a:r>
                        <a:rPr lang="en-US" sz="1550" dirty="0"/>
                        <a:t>MODIS </a:t>
                      </a:r>
                      <a:r>
                        <a:rPr lang="en-US" sz="1550" dirty="0">
                          <a:solidFill>
                            <a:srgbClr val="FF0000"/>
                          </a:solidFill>
                        </a:rPr>
                        <a:t>(see earlier slide for diff between “NL” and “NLv2” </a:t>
                      </a:r>
                      <a:r>
                        <a:rPr lang="en-US" sz="1550" dirty="0" err="1">
                          <a:solidFill>
                            <a:srgbClr val="FF0000"/>
                          </a:solidFill>
                        </a:rPr>
                        <a:t>bcs</a:t>
                      </a:r>
                      <a:r>
                        <a:rPr lang="en-US" sz="1550" dirty="0">
                          <a:solidFill>
                            <a:srgbClr val="FF0000"/>
                          </a:solidFill>
                        </a:rPr>
                        <a:t>)</a:t>
                      </a:r>
                      <a:endParaRPr lang="en-US" sz="1550" dirty="0"/>
                    </a:p>
                  </a:txBody>
                  <a:tcPr marT="45727" marB="45727"/>
                </a:tc>
                <a:extLst>
                  <a:ext uri="{0D108BD9-81ED-4DB2-BD59-A6C34878D82A}">
                    <a16:rowId xmlns:a16="http://schemas.microsoft.com/office/drawing/2014/main" xmlns="" val="10013"/>
                  </a:ext>
                </a:extLst>
              </a:tr>
              <a:tr h="574646">
                <a:tc>
                  <a:txBody>
                    <a:bodyPr/>
                    <a:lstStyle/>
                    <a:p>
                      <a:pPr algn="l"/>
                      <a:r>
                        <a:rPr lang="en-US" sz="1550" dirty="0" err="1"/>
                        <a:t>Landcover</a:t>
                      </a:r>
                      <a:endParaRPr lang="en-US" sz="1550" dirty="0"/>
                    </a:p>
                  </a:txBody>
                  <a:tcPr marT="45727" marB="45727"/>
                </a:tc>
                <a:tc>
                  <a:txBody>
                    <a:bodyPr/>
                    <a:lstStyle/>
                    <a:p>
                      <a:pPr algn="l"/>
                      <a:r>
                        <a:rPr lang="en-US" sz="1550" baseline="0" dirty="0"/>
                        <a:t>GLCCv2 (aggregated from 30-arcsec to 2.5min)</a:t>
                      </a:r>
                      <a:br>
                        <a:rPr lang="en-US" sz="1550" baseline="0" dirty="0"/>
                      </a:br>
                      <a:r>
                        <a:rPr lang="en-US" sz="1550" baseline="0" dirty="0"/>
                        <a:t>(mosaic only)</a:t>
                      </a:r>
                    </a:p>
                  </a:txBody>
                  <a:tcPr marT="45727" marB="45727"/>
                </a:tc>
                <a:tc>
                  <a:txBody>
                    <a:bodyPr/>
                    <a:lstStyle/>
                    <a:p>
                      <a:pPr algn="l"/>
                      <a:r>
                        <a:rPr lang="en-US" sz="1550" dirty="0"/>
                        <a:t>GLOBCOVER</a:t>
                      </a:r>
                      <a:r>
                        <a:rPr lang="en-US" sz="1550" baseline="0" dirty="0"/>
                        <a:t> 2009 (10-arcsec)</a:t>
                      </a:r>
                      <a:br>
                        <a:rPr lang="en-US" sz="1550" baseline="0" dirty="0"/>
                      </a:br>
                      <a:r>
                        <a:rPr lang="en-US" sz="1550" baseline="0" dirty="0"/>
                        <a:t>(mosaic, CLM4, CLM4.5)</a:t>
                      </a:r>
                      <a:endParaRPr lang="en-US" sz="1550" dirty="0"/>
                    </a:p>
                  </a:txBody>
                  <a:tcPr marT="45727" marB="45727"/>
                </a:tc>
                <a:extLst>
                  <a:ext uri="{0D108BD9-81ED-4DB2-BD59-A6C34878D82A}">
                    <a16:rowId xmlns:a16="http://schemas.microsoft.com/office/drawing/2014/main" xmlns="" val="10004"/>
                  </a:ext>
                </a:extLst>
              </a:tr>
              <a:tr h="574646">
                <a:tc>
                  <a:txBody>
                    <a:bodyPr/>
                    <a:lstStyle/>
                    <a:p>
                      <a:pPr algn="l"/>
                      <a:r>
                        <a:rPr lang="en-US" sz="1550" dirty="0"/>
                        <a:t>Watersheds</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50" baseline="0" dirty="0"/>
                        <a:t>HYDRO1k based 36,716 Level-6 </a:t>
                      </a:r>
                      <a:r>
                        <a:rPr lang="en-US" sz="1550" baseline="0" dirty="0" err="1"/>
                        <a:t>Pfafstetter</a:t>
                      </a:r>
                      <a:r>
                        <a:rPr lang="en-US" sz="1550" baseline="0" dirty="0"/>
                        <a:t> catchments on a 2.5-arcmin land-ice-lake-ocean mask</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50" dirty="0"/>
                        <a:t>SRTM based 291,284 Level-12 </a:t>
                      </a:r>
                      <a:r>
                        <a:rPr lang="en-US" sz="1550" dirty="0" err="1"/>
                        <a:t>Pfafstetter</a:t>
                      </a:r>
                      <a:r>
                        <a:rPr lang="en-US" sz="1550" dirty="0"/>
                        <a:t> catchments</a:t>
                      </a:r>
                      <a:r>
                        <a:rPr lang="en-US" sz="1550" baseline="0" dirty="0"/>
                        <a:t> (resulting in finer resolution tiles) on a 10-arcsec land-ice-lake-ocean mask</a:t>
                      </a:r>
                      <a:endParaRPr lang="en-US" sz="1550" baseline="0" dirty="0">
                        <a:solidFill>
                          <a:srgbClr val="FF0000"/>
                        </a:solidFill>
                      </a:endParaRPr>
                    </a:p>
                  </a:txBody>
                  <a:tcPr marT="45727" marB="45727"/>
                </a:tc>
                <a:extLst>
                  <a:ext uri="{0D108BD9-81ED-4DB2-BD59-A6C34878D82A}">
                    <a16:rowId xmlns:a16="http://schemas.microsoft.com/office/drawing/2014/main" xmlns="" val="10005"/>
                  </a:ext>
                </a:extLst>
              </a:tr>
              <a:tr h="330422">
                <a:tc>
                  <a:txBody>
                    <a:bodyPr/>
                    <a:lstStyle/>
                    <a:p>
                      <a:pPr algn="l"/>
                      <a:r>
                        <a:rPr lang="en-US" sz="1550" dirty="0"/>
                        <a:t>Canopy Height</a:t>
                      </a:r>
                    </a:p>
                  </a:txBody>
                  <a:tcPr marT="45727" marB="45727"/>
                </a:tc>
                <a:tc>
                  <a:txBody>
                    <a:bodyPr/>
                    <a:lstStyle/>
                    <a:p>
                      <a:pPr algn="l"/>
                      <a:r>
                        <a:rPr lang="en-US" sz="1550" baseline="0" dirty="0"/>
                        <a:t>Look-up table [= f(veg type)]</a:t>
                      </a:r>
                      <a:endParaRPr lang="en-US" sz="1550" dirty="0"/>
                    </a:p>
                  </a:txBody>
                  <a:tcPr marT="45727" marB="45727"/>
                </a:tc>
                <a:tc>
                  <a:txBody>
                    <a:bodyPr/>
                    <a:lstStyle/>
                    <a:p>
                      <a:pPr algn="l"/>
                      <a:r>
                        <a:rPr lang="en-US" sz="1550" dirty="0" smtClean="0"/>
                        <a:t>Look-up</a:t>
                      </a:r>
                      <a:r>
                        <a:rPr lang="en-US" sz="1550" baseline="0" dirty="0" smtClean="0"/>
                        <a:t> table and simple tree SAI  (reverted JPL heights in NLv2)</a:t>
                      </a:r>
                      <a:endParaRPr lang="en-US" sz="1550" dirty="0"/>
                    </a:p>
                  </a:txBody>
                  <a:tcPr marT="45727" marB="45727"/>
                </a:tc>
                <a:extLst>
                  <a:ext uri="{0D108BD9-81ED-4DB2-BD59-A6C34878D82A}">
                    <a16:rowId xmlns:a16="http://schemas.microsoft.com/office/drawing/2014/main" xmlns="" val="10006"/>
                  </a:ext>
                </a:extLst>
              </a:tr>
              <a:tr h="330422">
                <a:tc>
                  <a:txBody>
                    <a:bodyPr/>
                    <a:lstStyle/>
                    <a:p>
                      <a:pPr algn="l"/>
                      <a:r>
                        <a:rPr lang="en-US" sz="1550" dirty="0"/>
                        <a:t>Roughness</a:t>
                      </a:r>
                      <a:r>
                        <a:rPr lang="en-US" sz="1550" baseline="0" dirty="0"/>
                        <a:t>  (Z0)</a:t>
                      </a:r>
                      <a:endParaRPr lang="en-US" sz="1550" dirty="0"/>
                    </a:p>
                  </a:txBody>
                  <a:tcPr marT="45727" marB="45727"/>
                </a:tc>
                <a:tc>
                  <a:txBody>
                    <a:bodyPr/>
                    <a:lstStyle/>
                    <a:p>
                      <a:pPr algn="l"/>
                      <a:r>
                        <a:rPr lang="en-US" sz="1550" dirty="0"/>
                        <a:t>Function of effective canopy height</a:t>
                      </a:r>
                    </a:p>
                  </a:txBody>
                  <a:tcPr marT="45727" marB="45727"/>
                </a:tc>
                <a:tc>
                  <a:txBody>
                    <a:bodyPr/>
                    <a:lstStyle/>
                    <a:p>
                      <a:pPr algn="l"/>
                      <a:r>
                        <a:rPr lang="en-US" sz="1550" baseline="0" dirty="0"/>
                        <a:t>ASCAT Z0 (0.1</a:t>
                      </a:r>
                      <a:r>
                        <a:rPr lang="en-US" sz="1550" baseline="30000" dirty="0"/>
                        <a:t>o</a:t>
                      </a:r>
                      <a:r>
                        <a:rPr lang="en-US" sz="1550" baseline="0" dirty="0"/>
                        <a:t>x0.1</a:t>
                      </a:r>
                      <a:r>
                        <a:rPr lang="en-US" sz="1550" baseline="30000" dirty="0"/>
                        <a:t>o</a:t>
                      </a:r>
                      <a:r>
                        <a:rPr lang="en-US" sz="1550" baseline="0" dirty="0"/>
                        <a:t>)  </a:t>
                      </a:r>
                    </a:p>
                    <a:p>
                      <a:pPr algn="l"/>
                      <a:r>
                        <a:rPr lang="en-US" sz="1550" baseline="0" dirty="0"/>
                        <a:t>               (by DEFAULT </a:t>
                      </a:r>
                      <a:r>
                        <a:rPr lang="en-US" sz="1550" u="sng" baseline="0" dirty="0"/>
                        <a:t>not</a:t>
                      </a:r>
                      <a:r>
                        <a:rPr lang="en-US" sz="1550" baseline="0" dirty="0"/>
                        <a:t> used in GEOSldas_m4-17_7)  </a:t>
                      </a:r>
                      <a:endParaRPr lang="en-US" sz="1550" dirty="0"/>
                    </a:p>
                  </a:txBody>
                  <a:tcPr marT="45727" marB="45727"/>
                </a:tc>
                <a:extLst>
                  <a:ext uri="{0D108BD9-81ED-4DB2-BD59-A6C34878D82A}">
                    <a16:rowId xmlns:a16="http://schemas.microsoft.com/office/drawing/2014/main" xmlns="" val="10007"/>
                  </a:ext>
                </a:extLst>
              </a:tr>
              <a:tr h="330422">
                <a:tc>
                  <a:txBody>
                    <a:bodyPr/>
                    <a:lstStyle/>
                    <a:p>
                      <a:pPr algn="l"/>
                      <a:r>
                        <a:rPr lang="en-US" sz="1550" dirty="0"/>
                        <a:t>NDVI</a:t>
                      </a:r>
                    </a:p>
                  </a:txBody>
                  <a:tcPr marT="45727" marB="45727"/>
                </a:tc>
                <a:tc>
                  <a:txBody>
                    <a:bodyPr/>
                    <a:lstStyle/>
                    <a:p>
                      <a:pPr algn="l"/>
                      <a:r>
                        <a:rPr lang="en-US" sz="1550" dirty="0"/>
                        <a:t>Not used</a:t>
                      </a:r>
                    </a:p>
                  </a:txBody>
                  <a:tcPr marT="45727" marB="45727"/>
                </a:tc>
                <a:tc>
                  <a:txBody>
                    <a:bodyPr/>
                    <a:lstStyle/>
                    <a:p>
                      <a:pPr algn="l"/>
                      <a:r>
                        <a:rPr lang="en-US" sz="1550" baseline="0" dirty="0"/>
                        <a:t>NDVI3g (5-arcmin, 15-day climatology from 1981-2015)</a:t>
                      </a:r>
                    </a:p>
                    <a:p>
                      <a:pPr algn="l"/>
                      <a:r>
                        <a:rPr lang="en-US" sz="1550" baseline="0" dirty="0"/>
                        <a:t>               (by DEFAULT </a:t>
                      </a:r>
                      <a:r>
                        <a:rPr lang="en-US" sz="1550" u="sng" baseline="0" dirty="0"/>
                        <a:t>not</a:t>
                      </a:r>
                      <a:r>
                        <a:rPr lang="en-US" sz="1550" baseline="0" dirty="0"/>
                        <a:t> used in GEOSldas_m4-17_7)  </a:t>
                      </a:r>
                      <a:endParaRPr lang="en-US" sz="1550" dirty="0"/>
                    </a:p>
                  </a:txBody>
                  <a:tcPr marT="45727" marB="45727"/>
                </a:tc>
                <a:extLst>
                  <a:ext uri="{0D108BD9-81ED-4DB2-BD59-A6C34878D82A}">
                    <a16:rowId xmlns:a16="http://schemas.microsoft.com/office/drawing/2014/main" xmlns="" val="10008"/>
                  </a:ext>
                </a:extLst>
              </a:tr>
              <a:tr h="265857">
                <a:tc rowSpan="2">
                  <a:txBody>
                    <a:bodyPr/>
                    <a:lstStyle/>
                    <a:p>
                      <a:pPr algn="l"/>
                      <a:r>
                        <a:rPr lang="en-US" sz="1600" dirty="0"/>
                        <a:t>Location on Discover</a:t>
                      </a:r>
                    </a:p>
                  </a:txBody>
                  <a:tcPr marT="45727" marB="45727">
                    <a:solidFill>
                      <a:schemeClr val="bg2"/>
                    </a:solidFill>
                  </a:tcPr>
                </a:tc>
                <a:tc gridSpan="2">
                  <a:txBody>
                    <a:bodyPr/>
                    <a:lstStyle/>
                    <a:p>
                      <a:pPr marL="0" algn="l" defTabSz="914400" rtl="0" eaLnBrk="1" latinLnBrk="0" hangingPunct="1"/>
                      <a:r>
                        <a:rPr lang="en-US" sz="1200" kern="1200" dirty="0">
                          <a:solidFill>
                            <a:schemeClr val="dk1"/>
                          </a:solidFill>
                          <a:latin typeface="Courier New" panose="02070309020205020404" pitchFamily="49" charset="0"/>
                          <a:ea typeface="+mn-ea"/>
                          <a:cs typeface="Courier New" panose="02070309020205020404" pitchFamily="49" charset="0"/>
                        </a:rPr>
                        <a:t>/discover/</a:t>
                      </a:r>
                      <a:r>
                        <a:rPr lang="en-US" sz="1200" kern="1200" dirty="0" err="1">
                          <a:solidFill>
                            <a:schemeClr val="dk1"/>
                          </a:solidFill>
                          <a:latin typeface="Courier New" panose="02070309020205020404" pitchFamily="49" charset="0"/>
                          <a:ea typeface="+mn-ea"/>
                          <a:cs typeface="Courier New" panose="02070309020205020404" pitchFamily="49" charset="0"/>
                        </a:rPr>
                        <a:t>nobackup</a:t>
                      </a:r>
                      <a:r>
                        <a:rPr lang="en-US" sz="1200" kern="1200" dirty="0">
                          <a:solidFill>
                            <a:schemeClr val="dk1"/>
                          </a:solidFill>
                          <a:latin typeface="Courier New" panose="02070309020205020404" pitchFamily="49" charset="0"/>
                          <a:ea typeface="+mn-ea"/>
                          <a:cs typeface="Courier New" panose="02070309020205020404" pitchFamily="49" charset="0"/>
                        </a:rPr>
                        <a:t>/</a:t>
                      </a:r>
                      <a:r>
                        <a:rPr lang="en-US" sz="1200" kern="1200" dirty="0" err="1">
                          <a:solidFill>
                            <a:schemeClr val="dk1"/>
                          </a:solidFill>
                          <a:latin typeface="Courier New" panose="02070309020205020404" pitchFamily="49" charset="0"/>
                          <a:ea typeface="+mn-ea"/>
                          <a:cs typeface="Courier New" panose="02070309020205020404" pitchFamily="49" charset="0"/>
                        </a:rPr>
                        <a:t>ltakacs</a:t>
                      </a:r>
                      <a:r>
                        <a:rPr lang="en-US" sz="1200" kern="1200" dirty="0">
                          <a:solidFill>
                            <a:schemeClr val="dk1"/>
                          </a:solidFill>
                          <a:latin typeface="Courier New" panose="02070309020205020404" pitchFamily="49" charset="0"/>
                          <a:ea typeface="+mn-ea"/>
                          <a:cs typeface="Courier New" panose="02070309020205020404" pitchFamily="49" charset="0"/>
                        </a:rPr>
                        <a:t>/</a:t>
                      </a:r>
                      <a:r>
                        <a:rPr lang="en-US" sz="1200" kern="1200" dirty="0" err="1">
                          <a:solidFill>
                            <a:schemeClr val="dk1"/>
                          </a:solidFill>
                          <a:latin typeface="Courier New" panose="02070309020205020404" pitchFamily="49" charset="0"/>
                          <a:ea typeface="+mn-ea"/>
                          <a:cs typeface="Courier New" panose="02070309020205020404" pitchFamily="49" charset="0"/>
                        </a:rPr>
                        <a:t>bcs</a:t>
                      </a:r>
                      <a:r>
                        <a:rPr lang="en-US" sz="1200" kern="1200" dirty="0">
                          <a:solidFill>
                            <a:schemeClr val="dk1"/>
                          </a:solidFill>
                          <a:latin typeface="Courier New" panose="02070309020205020404" pitchFamily="49" charset="0"/>
                          <a:ea typeface="+mn-ea"/>
                          <a:cs typeface="Courier New" panose="02070309020205020404" pitchFamily="49" charset="0"/>
                        </a:rPr>
                        <a:t>/Ganymed-4_0/Ganymed-4_0_MERRA-2/</a:t>
                      </a:r>
                    </a:p>
                  </a:txBody>
                  <a:tcPr marT="45727" marB="45727">
                    <a:solidFill>
                      <a:schemeClr val="bg2"/>
                    </a:solidFill>
                  </a:tcPr>
                </a:tc>
                <a:tc hMerge="1">
                  <a:txBody>
                    <a:bodyPr/>
                    <a:lstStyle/>
                    <a:p>
                      <a:pPr algn="l"/>
                      <a:endParaRPr lang="en-US" sz="1400" dirty="0">
                        <a:latin typeface="Courier New" panose="02070309020205020404" pitchFamily="49" charset="0"/>
                        <a:cs typeface="Courier New" panose="02070309020205020404" pitchFamily="49" charset="0"/>
                      </a:endParaRPr>
                    </a:p>
                  </a:txBody>
                  <a:tcPr marT="45727" marB="45727"/>
                </a:tc>
                <a:extLst>
                  <a:ext uri="{0D108BD9-81ED-4DB2-BD59-A6C34878D82A}">
                    <a16:rowId xmlns:a16="http://schemas.microsoft.com/office/drawing/2014/main" xmlns="" val="10009"/>
                  </a:ext>
                </a:extLst>
              </a:tr>
              <a:tr h="295396">
                <a:tc vMerge="1">
                  <a:txBody>
                    <a:bodyPr/>
                    <a:lstStyle/>
                    <a:p>
                      <a:pPr algn="l"/>
                      <a:endParaRPr lang="en-US" sz="1600" dirty="0"/>
                    </a:p>
                  </a:txBody>
                  <a:tcPr marT="45727" marB="45727"/>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a:latin typeface="Courier New" panose="02070309020205020404" pitchFamily="49" charset="0"/>
                        <a:cs typeface="Courier New" panose="02070309020205020404" pitchFamily="49" charset="0"/>
                      </a:endParaRPr>
                    </a:p>
                  </a:txBody>
                  <a:tcPr marT="45727" marB="45727">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/discover/</a:t>
                      </a:r>
                      <a:r>
                        <a:rPr lang="en-US" sz="1200" dirty="0" err="1">
                          <a:latin typeface="Courier New" panose="02070309020205020404" pitchFamily="49" charset="0"/>
                          <a:cs typeface="Courier New" panose="02070309020205020404" pitchFamily="49" charset="0"/>
                        </a:rPr>
                        <a:t>nobackup</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ltakacs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bcs</a:t>
                      </a:r>
                      <a:r>
                        <a:rPr lang="en-US" sz="1200" dirty="0">
                          <a:latin typeface="Courier New" panose="02070309020205020404" pitchFamily="49" charset="0"/>
                          <a:cs typeface="Courier New" panose="02070309020205020404" pitchFamily="49" charset="0"/>
                        </a:rPr>
                        <a:t>/Icarus-NLv2/</a:t>
                      </a:r>
                    </a:p>
                  </a:txBody>
                  <a:tcPr marT="45727" marB="45727">
                    <a:solidFill>
                      <a:schemeClr val="bg2"/>
                    </a:solidFill>
                  </a:tcPr>
                </a:tc>
                <a:extLst>
                  <a:ext uri="{0D108BD9-81ED-4DB2-BD59-A6C34878D82A}">
                    <a16:rowId xmlns:a16="http://schemas.microsoft.com/office/drawing/2014/main" xmlns="" val="10010"/>
                  </a:ext>
                </a:extLst>
              </a:tr>
              <a:tr h="429693">
                <a:tc gridSpan="3">
                  <a:txBody>
                    <a:bodyPr/>
                    <a:lstStyle/>
                    <a:p>
                      <a:pPr algn="l"/>
                      <a:r>
                        <a:rPr lang="en-US" sz="1300" i="1" dirty="0"/>
                        <a:t>*See also</a:t>
                      </a:r>
                      <a:r>
                        <a:rPr lang="en-US" sz="1300" i="1" baseline="0" dirty="0"/>
                        <a:t> Table 2 of Reichle et al. 2017, Assessment of MERRA-2 Land Surface Hydrology Estimates, J Climate (doi:10.1175/JCLI-D-16-0720.1)</a:t>
                      </a:r>
                      <a:endParaRPr lang="en-US" sz="1300" i="1" dirty="0"/>
                    </a:p>
                  </a:txBody>
                  <a:tcPr marT="45727" marB="45727">
                    <a:solidFill>
                      <a:schemeClr val="bg1"/>
                    </a:solidFill>
                  </a:tcPr>
                </a:tc>
                <a:tc hMerge="1">
                  <a:txBody>
                    <a:bodyPr/>
                    <a:lstStyle/>
                    <a:p>
                      <a:endParaRPr lang="en-US"/>
                    </a:p>
                  </a:txBody>
                  <a:tcPr/>
                </a:tc>
                <a:tc hMerge="1">
                  <a:txBody>
                    <a:bodyPr/>
                    <a:lstStyle/>
                    <a:p>
                      <a:pPr algn="l"/>
                      <a:endParaRPr lang="en-US" sz="1600" dirty="0"/>
                    </a:p>
                  </a:txBody>
                  <a:tcPr/>
                </a:tc>
                <a:extLst>
                  <a:ext uri="{0D108BD9-81ED-4DB2-BD59-A6C34878D82A}">
                    <a16:rowId xmlns:a16="http://schemas.microsoft.com/office/drawing/2014/main" xmlns="" val="10011"/>
                  </a:ext>
                </a:extLst>
              </a:tr>
            </a:tbl>
          </a:graphicData>
        </a:graphic>
      </p:graphicFrame>
      <p:sp>
        <p:nvSpPr>
          <p:cNvPr id="4" name="TextBox 1">
            <a:extLst>
              <a:ext uri="{FF2B5EF4-FFF2-40B4-BE49-F238E27FC236}">
                <a16:creationId xmlns:a16="http://schemas.microsoft.com/office/drawing/2014/main" xmlns="" id="{3A444153-FF5A-2C4B-A9F2-915E8F72EEBC}"/>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extLst>
      <p:ext uri="{BB962C8B-B14F-4D97-AF65-F5344CB8AC3E}">
        <p14:creationId xmlns:p14="http://schemas.microsoft.com/office/powerpoint/2010/main" val="3596382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47365152"/>
              </p:ext>
            </p:extLst>
          </p:nvPr>
        </p:nvGraphicFramePr>
        <p:xfrm>
          <a:off x="160527" y="762000"/>
          <a:ext cx="11870946" cy="6042402"/>
        </p:xfrm>
        <a:graphic>
          <a:graphicData uri="http://schemas.openxmlformats.org/drawingml/2006/table">
            <a:tbl>
              <a:tblPr firstRow="1" bandRow="1">
                <a:tableStyleId>{5C22544A-7EE6-4342-B048-85BDC9FD1C3A}</a:tableStyleId>
              </a:tblPr>
              <a:tblGrid>
                <a:gridCol w="3319761">
                  <a:extLst>
                    <a:ext uri="{9D8B030D-6E8A-4147-A177-3AD203B41FA5}">
                      <a16:colId xmlns:a16="http://schemas.microsoft.com/office/drawing/2014/main" xmlns="" val="20000"/>
                    </a:ext>
                  </a:extLst>
                </a:gridCol>
                <a:gridCol w="1930311">
                  <a:extLst>
                    <a:ext uri="{9D8B030D-6E8A-4147-A177-3AD203B41FA5}">
                      <a16:colId xmlns:a16="http://schemas.microsoft.com/office/drawing/2014/main" xmlns="" val="20001"/>
                    </a:ext>
                  </a:extLst>
                </a:gridCol>
                <a:gridCol w="3310437">
                  <a:extLst>
                    <a:ext uri="{9D8B030D-6E8A-4147-A177-3AD203B41FA5}">
                      <a16:colId xmlns:a16="http://schemas.microsoft.com/office/drawing/2014/main" xmlns="" val="20002"/>
                    </a:ext>
                  </a:extLst>
                </a:gridCol>
                <a:gridCol w="3310437">
                  <a:extLst>
                    <a:ext uri="{9D8B030D-6E8A-4147-A177-3AD203B41FA5}">
                      <a16:colId xmlns:a16="http://schemas.microsoft.com/office/drawing/2014/main" xmlns="" val="2005585204"/>
                    </a:ext>
                  </a:extLst>
                </a:gridCol>
              </a:tblGrid>
              <a:tr h="555834">
                <a:tc>
                  <a:txBody>
                    <a:bodyPr/>
                    <a:lstStyle/>
                    <a:p>
                      <a:pPr algn="ctr"/>
                      <a:r>
                        <a:rPr lang="en-US" sz="1600" dirty="0"/>
                        <a:t>Parameter</a:t>
                      </a:r>
                    </a:p>
                  </a:txBody>
                  <a:tcPr marT="45727" marB="45727"/>
                </a:tc>
                <a:tc>
                  <a:txBody>
                    <a:bodyPr/>
                    <a:lstStyle/>
                    <a:p>
                      <a:pPr algn="ctr"/>
                      <a:r>
                        <a:rPr lang="en-US" sz="1600" dirty="0"/>
                        <a:t>Icarus-2_0_p1 (*MERRA-2)</a:t>
                      </a:r>
                    </a:p>
                  </a:txBody>
                  <a:tcPr marT="45727" marB="45727"/>
                </a:tc>
                <a:tc>
                  <a:txBody>
                    <a:bodyPr/>
                    <a:lstStyle/>
                    <a:p>
                      <a:pPr algn="ctr"/>
                      <a:r>
                        <a:rPr lang="en-US" sz="1600" dirty="0"/>
                        <a:t>GEOSldas_m4-17_0      </a:t>
                      </a:r>
                    </a:p>
                    <a:p>
                      <a:pPr algn="ctr"/>
                      <a:r>
                        <a:rPr lang="en-US" sz="1600" dirty="0"/>
                        <a:t> (</a:t>
                      </a:r>
                      <a:r>
                        <a:rPr lang="en-US" sz="1600" dirty="0" err="1"/>
                        <a:t>Sarith’s</a:t>
                      </a:r>
                      <a:r>
                        <a:rPr lang="en-US" sz="1600" dirty="0"/>
                        <a:t> v24_C05_GOSWIMplus)</a:t>
                      </a:r>
                    </a:p>
                  </a:txBody>
                  <a:tcPr marT="45727" marB="45727"/>
                </a:tc>
                <a:tc>
                  <a:txBody>
                    <a:bodyPr/>
                    <a:lstStyle/>
                    <a:p>
                      <a:pPr algn="ctr"/>
                      <a:r>
                        <a:rPr lang="en-US" sz="1600" dirty="0" err="1" smtClean="0"/>
                        <a:t>GEOSldas</a:t>
                      </a:r>
                      <a:r>
                        <a:rPr lang="en-US" sz="1600" dirty="0" smtClean="0"/>
                        <a:t> </a:t>
                      </a:r>
                      <a:r>
                        <a:rPr lang="en-US" sz="1600" dirty="0" smtClean="0">
                          <a:latin typeface="+mn-lt"/>
                          <a:cs typeface="+mn-cs"/>
                        </a:rPr>
                        <a:t>v17.8.0 (and </a:t>
                      </a:r>
                      <a:r>
                        <a:rPr lang="en-US" sz="1600" dirty="0" smtClean="0"/>
                        <a:t>GEOSldas_m4-17_7)</a:t>
                      </a:r>
                      <a:endParaRPr lang="en-US" sz="1600" dirty="0"/>
                    </a:p>
                  </a:txBody>
                  <a:tcPr marT="45727" marB="45727"/>
                </a:tc>
                <a:extLst>
                  <a:ext uri="{0D108BD9-81ED-4DB2-BD59-A6C34878D82A}">
                    <a16:rowId xmlns:a16="http://schemas.microsoft.com/office/drawing/2014/main" xmlns="" val="10000"/>
                  </a:ext>
                </a:extLst>
              </a:tr>
              <a:tr h="322299">
                <a:tc>
                  <a:txBody>
                    <a:bodyPr/>
                    <a:lstStyle/>
                    <a:p>
                      <a:pPr algn="l"/>
                      <a:r>
                        <a:rPr lang="en-US" sz="1600" dirty="0"/>
                        <a:t>WEMIN</a:t>
                      </a:r>
                    </a:p>
                  </a:txBody>
                  <a:tcPr marT="45727" marB="45727"/>
                </a:tc>
                <a:tc>
                  <a:txBody>
                    <a:bodyPr/>
                    <a:lstStyle/>
                    <a:p>
                      <a:pPr algn="l"/>
                      <a:r>
                        <a:rPr lang="en-US" sz="1600" dirty="0"/>
                        <a:t>26</a:t>
                      </a:r>
                    </a:p>
                  </a:txBody>
                  <a:tcPr marT="45727" marB="45727"/>
                </a:tc>
                <a:tc>
                  <a:txBody>
                    <a:bodyPr/>
                    <a:lstStyle/>
                    <a:p>
                      <a:pPr algn="l"/>
                      <a:r>
                        <a:rPr lang="en-US" sz="1600" baseline="0" dirty="0">
                          <a:solidFill>
                            <a:srgbClr val="FF0000"/>
                          </a:solidFill>
                        </a:rPr>
                        <a:t>13</a:t>
                      </a:r>
                    </a:p>
                  </a:txBody>
                  <a:tcPr marT="45727" marB="45727"/>
                </a:tc>
                <a:tc>
                  <a:txBody>
                    <a:bodyPr/>
                    <a:lstStyle/>
                    <a:p>
                      <a:pPr algn="l"/>
                      <a:r>
                        <a:rPr lang="en-US" sz="1600" baseline="0" dirty="0">
                          <a:solidFill>
                            <a:schemeClr val="tx1"/>
                          </a:solidFill>
                        </a:rPr>
                        <a:t>13</a:t>
                      </a:r>
                    </a:p>
                  </a:txBody>
                  <a:tcPr marT="45727" marB="45727"/>
                </a:tc>
                <a:extLst>
                  <a:ext uri="{0D108BD9-81ED-4DB2-BD59-A6C34878D82A}">
                    <a16:rowId xmlns:a16="http://schemas.microsoft.com/office/drawing/2014/main" xmlns="" val="10001"/>
                  </a:ext>
                </a:extLst>
              </a:tr>
              <a:tr h="322299">
                <a:tc>
                  <a:txBody>
                    <a:bodyPr/>
                    <a:lstStyle/>
                    <a:p>
                      <a:pPr algn="l"/>
                      <a:r>
                        <a:rPr lang="en-US" sz="1600"/>
                        <a:t>AICEV       </a:t>
                      </a:r>
                      <a:r>
                        <a:rPr lang="en-US" sz="1600" dirty="0"/>
                        <a:t>(relevant to snow cover fraction mapping)</a:t>
                      </a:r>
                    </a:p>
                  </a:txBody>
                  <a:tcPr marT="45727" marB="45727"/>
                </a:tc>
                <a:tc>
                  <a:txBody>
                    <a:bodyPr/>
                    <a:lstStyle/>
                    <a:p>
                      <a:pPr algn="l"/>
                      <a:r>
                        <a:rPr lang="en-US" sz="1600" dirty="0"/>
                        <a:t>0.149</a:t>
                      </a:r>
                    </a:p>
                  </a:txBody>
                  <a:tcPr marT="45727" marB="45727"/>
                </a:tc>
                <a:tc>
                  <a:txBody>
                    <a:bodyPr/>
                    <a:lstStyle/>
                    <a:p>
                      <a:pPr algn="l"/>
                      <a:r>
                        <a:rPr lang="en-US" sz="1600" dirty="0">
                          <a:solidFill>
                            <a:srgbClr val="FF0000"/>
                          </a:solidFill>
                        </a:rPr>
                        <a:t>0.107</a:t>
                      </a:r>
                    </a:p>
                  </a:txBody>
                  <a:tcPr marT="45727" marB="45727"/>
                </a:tc>
                <a:tc>
                  <a:txBody>
                    <a:bodyPr/>
                    <a:lstStyle/>
                    <a:p>
                      <a:pPr algn="l"/>
                      <a:r>
                        <a:rPr lang="en-US" sz="1600" dirty="0"/>
                        <a:t>0.107</a:t>
                      </a:r>
                    </a:p>
                  </a:txBody>
                  <a:tcPr marT="45727" marB="45727"/>
                </a:tc>
                <a:extLst>
                  <a:ext uri="{0D108BD9-81ED-4DB2-BD59-A6C34878D82A}">
                    <a16:rowId xmlns:a16="http://schemas.microsoft.com/office/drawing/2014/main" xmlns="" val="10002"/>
                  </a:ext>
                </a:extLst>
              </a:tr>
              <a:tr h="321799">
                <a:tc>
                  <a:txBody>
                    <a:bodyPr/>
                    <a:lstStyle/>
                    <a:p>
                      <a:pPr algn="l"/>
                      <a:r>
                        <a:rPr lang="en-US" sz="1600" dirty="0"/>
                        <a:t>AICEN       (relevant to snow cover fraction mapping)</a:t>
                      </a:r>
                    </a:p>
                  </a:txBody>
                  <a:tcPr marT="45727" marB="45727"/>
                </a:tc>
                <a:tc>
                  <a:txBody>
                    <a:bodyPr/>
                    <a:lstStyle/>
                    <a:p>
                      <a:pPr algn="l"/>
                      <a:r>
                        <a:rPr lang="en-US" sz="1600" baseline="0" dirty="0"/>
                        <a:t>19.851</a:t>
                      </a:r>
                    </a:p>
                  </a:txBody>
                  <a:tcPr marT="45727" marB="45727"/>
                </a:tc>
                <a:tc>
                  <a:txBody>
                    <a:bodyPr/>
                    <a:lstStyle/>
                    <a:p>
                      <a:pPr algn="l"/>
                      <a:r>
                        <a:rPr lang="en-US" sz="1600" dirty="0">
                          <a:solidFill>
                            <a:srgbClr val="FF0000"/>
                          </a:solidFill>
                        </a:rPr>
                        <a:t>19.893</a:t>
                      </a:r>
                    </a:p>
                  </a:txBody>
                  <a:tcPr marT="45727" marB="45727"/>
                </a:tc>
                <a:tc>
                  <a:txBody>
                    <a:bodyPr/>
                    <a:lstStyle/>
                    <a:p>
                      <a:pPr algn="l"/>
                      <a:r>
                        <a:rPr lang="en-US" sz="1600" dirty="0"/>
                        <a:t>19.893</a:t>
                      </a:r>
                    </a:p>
                  </a:txBody>
                  <a:tcPr marT="45727" marB="45727"/>
                </a:tc>
                <a:extLst>
                  <a:ext uri="{0D108BD9-81ED-4DB2-BD59-A6C34878D82A}">
                    <a16:rowId xmlns:a16="http://schemas.microsoft.com/office/drawing/2014/main" xmlns="" val="10003"/>
                  </a:ext>
                </a:extLst>
              </a:tr>
              <a:tr h="555834">
                <a:tc>
                  <a:txBody>
                    <a:bodyPr/>
                    <a:lstStyle/>
                    <a:p>
                      <a:pPr algn="l"/>
                      <a:r>
                        <a:rPr lang="en-US" sz="1600" dirty="0"/>
                        <a:t>CSOIL_2</a:t>
                      </a:r>
                      <a:r>
                        <a:rPr lang="en-US" sz="1600" baseline="0" dirty="0"/>
                        <a:t>          (heat capacity of surface ground layer)</a:t>
                      </a:r>
                      <a:endParaRPr lang="en-US" sz="1600" dirty="0"/>
                    </a:p>
                  </a:txBody>
                  <a:tcPr marT="45727" marB="45727"/>
                </a:tc>
                <a:tc>
                  <a:txBody>
                    <a:bodyPr/>
                    <a:lstStyle/>
                    <a:p>
                      <a:pPr algn="l"/>
                      <a:r>
                        <a:rPr lang="en-US" sz="1600" baseline="0" dirty="0"/>
                        <a:t>200</a:t>
                      </a:r>
                    </a:p>
                  </a:txBody>
                  <a:tcPr marT="45727" marB="45727"/>
                </a:tc>
                <a:tc>
                  <a:txBody>
                    <a:bodyPr/>
                    <a:lstStyle/>
                    <a:p>
                      <a:pPr algn="l"/>
                      <a:r>
                        <a:rPr lang="en-US" sz="1600" dirty="0">
                          <a:solidFill>
                            <a:srgbClr val="FF0000"/>
                          </a:solidFill>
                        </a:rPr>
                        <a:t>70,000  (re-introduces pre-MERRA value;</a:t>
                      </a:r>
                      <a:r>
                        <a:rPr lang="en-US" sz="1600" baseline="0" dirty="0">
                          <a:solidFill>
                            <a:srgbClr val="FF0000"/>
                          </a:solidFill>
                        </a:rPr>
                        <a:t> implies DZ_TSURF=0.05m</a:t>
                      </a:r>
                      <a:r>
                        <a:rPr lang="en-US" sz="1600" dirty="0">
                          <a:solidFill>
                            <a:srgbClr val="FF0000"/>
                          </a:solidFill>
                        </a:rPr>
                        <a:t>)</a:t>
                      </a:r>
                    </a:p>
                  </a:txBody>
                  <a:tcPr marT="45727" marB="45727"/>
                </a:tc>
                <a:tc>
                  <a:txBody>
                    <a:bodyPr/>
                    <a:lstStyle/>
                    <a:p>
                      <a:pPr algn="l"/>
                      <a:r>
                        <a:rPr lang="en-US" sz="1600" dirty="0">
                          <a:solidFill>
                            <a:schemeClr val="tx1"/>
                          </a:solidFill>
                        </a:rPr>
                        <a:t>70,000</a:t>
                      </a:r>
                    </a:p>
                  </a:txBody>
                  <a:tcPr marT="45727" marB="45727"/>
                </a:tc>
                <a:extLst>
                  <a:ext uri="{0D108BD9-81ED-4DB2-BD59-A6C34878D82A}">
                    <a16:rowId xmlns:a16="http://schemas.microsoft.com/office/drawing/2014/main" xmlns="" val="10004"/>
                  </a:ext>
                </a:extLst>
              </a:tr>
              <a:tr h="321799">
                <a:tc>
                  <a:txBody>
                    <a:bodyPr/>
                    <a:lstStyle/>
                    <a:p>
                      <a:pPr algn="l"/>
                      <a:r>
                        <a:rPr lang="en-US" sz="1600" dirty="0"/>
                        <a:t>RSSWILT IN SUBROUTINE RSURFP2</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500</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2,000</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500</a:t>
                      </a:r>
                    </a:p>
                  </a:txBody>
                  <a:tcPr marT="45727" marB="45727"/>
                </a:tc>
                <a:extLst>
                  <a:ext uri="{0D108BD9-81ED-4DB2-BD59-A6C34878D82A}">
                    <a16:rowId xmlns:a16="http://schemas.microsoft.com/office/drawing/2014/main" xmlns="" val="10005"/>
                  </a:ext>
                </a:extLst>
              </a:tr>
              <a:tr h="32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ASTRFR IN SUBROUTINE</a:t>
                      </a:r>
                      <a:r>
                        <a:rPr lang="en-US" sz="1600" baseline="0" dirty="0"/>
                        <a:t> ENERGY2</a:t>
                      </a:r>
                      <a:endParaRPr lang="en-US" sz="1600" dirty="0"/>
                    </a:p>
                  </a:txBody>
                  <a:tcPr marT="45727" marB="45727"/>
                </a:tc>
                <a:tc>
                  <a:txBody>
                    <a:bodyPr/>
                    <a:lstStyle/>
                    <a:p>
                      <a:pPr algn="l"/>
                      <a:r>
                        <a:rPr lang="en-US" sz="1600" dirty="0"/>
                        <a:t>0.333</a:t>
                      </a:r>
                    </a:p>
                  </a:txBody>
                  <a:tcPr marT="45727" marB="45727"/>
                </a:tc>
                <a:tc>
                  <a:txBody>
                    <a:bodyPr/>
                    <a:lstStyle/>
                    <a:p>
                      <a:pPr algn="l"/>
                      <a:r>
                        <a:rPr lang="en-US" sz="1600" dirty="0">
                          <a:solidFill>
                            <a:srgbClr val="FF0000"/>
                          </a:solidFill>
                        </a:rPr>
                        <a:t>1.</a:t>
                      </a:r>
                    </a:p>
                  </a:txBody>
                  <a:tcPr marT="45727" marB="45727"/>
                </a:tc>
                <a:tc>
                  <a:txBody>
                    <a:bodyPr/>
                    <a:lstStyle/>
                    <a:p>
                      <a:pPr algn="l"/>
                      <a:r>
                        <a:rPr lang="en-US" sz="1600" dirty="0">
                          <a:solidFill>
                            <a:srgbClr val="FF0000"/>
                          </a:solidFill>
                        </a:rPr>
                        <a:t>0.333</a:t>
                      </a:r>
                    </a:p>
                  </a:txBody>
                  <a:tcPr marT="45727" marB="45727"/>
                </a:tc>
                <a:extLst>
                  <a:ext uri="{0D108BD9-81ED-4DB2-BD59-A6C34878D82A}">
                    <a16:rowId xmlns:a16="http://schemas.microsoft.com/office/drawing/2014/main" xmlns="" val="10006"/>
                  </a:ext>
                </a:extLst>
              </a:tr>
              <a:tr h="322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STEXP IN SUBROUTINE</a:t>
                      </a:r>
                      <a:r>
                        <a:rPr lang="en-US" sz="1600" baseline="0" dirty="0"/>
                        <a:t> ENERGY2</a:t>
                      </a:r>
                      <a:endParaRPr lang="en-US" sz="1600" dirty="0"/>
                    </a:p>
                  </a:txBody>
                  <a:tcPr marT="45727" marB="45727"/>
                </a:tc>
                <a:tc>
                  <a:txBody>
                    <a:bodyPr/>
                    <a:lstStyle/>
                    <a:p>
                      <a:pPr algn="l"/>
                      <a:r>
                        <a:rPr lang="en-US" sz="1600" dirty="0"/>
                        <a:t>1.</a:t>
                      </a:r>
                    </a:p>
                  </a:txBody>
                  <a:tcPr marT="45727" marB="45727"/>
                </a:tc>
                <a:tc>
                  <a:txBody>
                    <a:bodyPr/>
                    <a:lstStyle/>
                    <a:p>
                      <a:pPr algn="l"/>
                      <a:r>
                        <a:rPr lang="en-US" sz="1600" dirty="0">
                          <a:solidFill>
                            <a:srgbClr val="FF0000"/>
                          </a:solidFill>
                        </a:rPr>
                        <a:t>2.</a:t>
                      </a:r>
                    </a:p>
                  </a:txBody>
                  <a:tcPr marT="45727" marB="45727"/>
                </a:tc>
                <a:tc>
                  <a:txBody>
                    <a:bodyPr/>
                    <a:lstStyle/>
                    <a:p>
                      <a:pPr algn="l"/>
                      <a:r>
                        <a:rPr lang="en-US" sz="1600" dirty="0">
                          <a:solidFill>
                            <a:srgbClr val="FF0000"/>
                          </a:solidFill>
                        </a:rPr>
                        <a:t>1</a:t>
                      </a:r>
                    </a:p>
                  </a:txBody>
                  <a:tcPr marT="45727" marB="45727"/>
                </a:tc>
                <a:extLst>
                  <a:ext uri="{0D108BD9-81ED-4DB2-BD59-A6C34878D82A}">
                    <a16:rowId xmlns:a16="http://schemas.microsoft.com/office/drawing/2014/main" xmlns="" val="10007"/>
                  </a:ext>
                </a:extLst>
              </a:tr>
              <a:tr h="322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 SUBROUTINE RZDRAIN</a:t>
                      </a:r>
                    </a:p>
                  </a:txBody>
                  <a:tcPr marT="45727" marB="45727"/>
                </a:tc>
                <a:tc>
                  <a:txBody>
                    <a:bodyPr/>
                    <a:lstStyle/>
                    <a:p>
                      <a:pPr algn="l"/>
                      <a:r>
                        <a:rPr lang="en-US" sz="1600" dirty="0"/>
                        <a:t>n/a</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rgbClr val="FF0000"/>
                          </a:solidFill>
                          <a:latin typeface="+mn-lt"/>
                          <a:ea typeface="+mn-ea"/>
                          <a:cs typeface="+mn-cs"/>
                        </a:rPr>
                        <a:t>IF(SRFLW &lt; 0.) SRFLW = 0.01*SRFLW</a:t>
                      </a:r>
                      <a:endParaRPr lang="en-US" sz="1600" dirty="0">
                        <a:solidFill>
                          <a:srgbClr val="FF0000"/>
                        </a:solidFill>
                      </a:endParaRP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mn-lt"/>
                          <a:ea typeface="+mn-ea"/>
                          <a:cs typeface="+mn-cs"/>
                        </a:rPr>
                        <a:t>IF(SRFLW &lt; 0.) SRFLW = </a:t>
                      </a:r>
                      <a:r>
                        <a:rPr lang="en-US" sz="1600" b="0" i="0" kern="1200" dirty="0">
                          <a:solidFill>
                            <a:srgbClr val="FF0000"/>
                          </a:solidFill>
                          <a:latin typeface="+mn-lt"/>
                          <a:ea typeface="+mn-ea"/>
                          <a:cs typeface="+mn-cs"/>
                        </a:rPr>
                        <a:t>0.04</a:t>
                      </a:r>
                      <a:r>
                        <a:rPr lang="en-US" sz="1600" b="0" i="0" kern="1200" dirty="0">
                          <a:solidFill>
                            <a:schemeClr val="tx1"/>
                          </a:solidFill>
                          <a:latin typeface="+mn-lt"/>
                          <a:ea typeface="+mn-ea"/>
                          <a:cs typeface="+mn-cs"/>
                        </a:rPr>
                        <a:t>*SRFLW</a:t>
                      </a:r>
                      <a:endParaRPr lang="en-US" sz="1600" dirty="0">
                        <a:solidFill>
                          <a:schemeClr val="tx1"/>
                        </a:solidFill>
                      </a:endParaRPr>
                    </a:p>
                  </a:txBody>
                  <a:tcPr marT="45727" marB="45727"/>
                </a:tc>
                <a:extLst>
                  <a:ext uri="{0D108BD9-81ED-4DB2-BD59-A6C34878D82A}">
                    <a16:rowId xmlns:a16="http://schemas.microsoft.com/office/drawing/2014/main" xmlns="" val="10008"/>
                  </a:ext>
                </a:extLst>
              </a:tr>
              <a:tr h="32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 SUBROUTINE RZDRAIN</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RZAVE &lt;= 0.</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RZAVE &lt;= 1.e-4</a:t>
                      </a:r>
                      <a:endParaRPr lang="en-US" sz="1600" dirty="0">
                        <a:solidFill>
                          <a:srgbClr val="FF0000"/>
                        </a:solidFill>
                      </a:endParaRP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t>RZAVE &lt;= 1.e-4</a:t>
                      </a:r>
                      <a:endParaRPr lang="en-US" sz="1600" dirty="0"/>
                    </a:p>
                  </a:txBody>
                  <a:tcPr marT="45727" marB="45727"/>
                </a:tc>
                <a:extLst>
                  <a:ext uri="{0D108BD9-81ED-4DB2-BD59-A6C34878D82A}">
                    <a16:rowId xmlns:a16="http://schemas.microsoft.com/office/drawing/2014/main" xmlns="" val="10009"/>
                  </a:ext>
                </a:extLst>
              </a:tr>
              <a:tr h="32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SUBROUTINE BASE</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AMIN1(</a:t>
                      </a:r>
                      <a:r>
                        <a:rPr lang="en-US" sz="1600" dirty="0" err="1"/>
                        <a:t>cond</a:t>
                      </a:r>
                      <a:r>
                        <a:rPr lang="en-US" sz="1600" dirty="0"/>
                        <a:t>)</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Unit correction no effect AMIN1(1000.*</a:t>
                      </a:r>
                      <a:r>
                        <a:rPr lang="en-US" sz="1600" baseline="0" dirty="0" err="1">
                          <a:solidFill>
                            <a:srgbClr val="FF0000"/>
                          </a:solidFill>
                        </a:rPr>
                        <a:t>cond</a:t>
                      </a:r>
                      <a:r>
                        <a:rPr lang="en-US" sz="1600" baseline="0" dirty="0">
                          <a:solidFill>
                            <a:srgbClr val="FF0000"/>
                          </a:solidFill>
                        </a:rPr>
                        <a:t>)</a:t>
                      </a:r>
                      <a:endParaRPr lang="en-US" sz="1600" dirty="0">
                        <a:solidFill>
                          <a:srgbClr val="FF0000"/>
                        </a:solidFill>
                      </a:endParaRP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t>Unit correction no effect AMIN1(1000.*</a:t>
                      </a:r>
                      <a:r>
                        <a:rPr lang="en-US" sz="1600" baseline="0" dirty="0" err="1"/>
                        <a:t>cond</a:t>
                      </a:r>
                      <a:r>
                        <a:rPr lang="en-US" sz="1600" baseline="0" dirty="0"/>
                        <a:t>)</a:t>
                      </a:r>
                      <a:endParaRPr lang="en-US" sz="1600" dirty="0"/>
                    </a:p>
                  </a:txBody>
                  <a:tcPr marT="45727" marB="45727"/>
                </a:tc>
                <a:extLst>
                  <a:ext uri="{0D108BD9-81ED-4DB2-BD59-A6C34878D82A}">
                    <a16:rowId xmlns:a16="http://schemas.microsoft.com/office/drawing/2014/main" xmlns="" val="10010"/>
                  </a:ext>
                </a:extLst>
              </a:tr>
              <a:tr h="555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catchment.F90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Dampen</a:t>
                      </a:r>
                      <a:r>
                        <a:rPr lang="en-US" sz="1600" baseline="0" dirty="0"/>
                        <a:t> oscillations (except ITYP=1)</a:t>
                      </a:r>
                      <a:endParaRPr lang="en-US" sz="1600" dirty="0"/>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Dampen oscillations </a:t>
                      </a:r>
                      <a:r>
                        <a:rPr lang="en-US" sz="1600" dirty="0">
                          <a:solidFill>
                            <a:srgbClr val="FF0000"/>
                          </a:solidFill>
                        </a:rPr>
                        <a:t>for all types</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Dampen oscillations </a:t>
                      </a:r>
                      <a:r>
                        <a:rPr lang="en-US" sz="1600" dirty="0">
                          <a:solidFill>
                            <a:srgbClr val="FF0000"/>
                          </a:solidFill>
                        </a:rPr>
                        <a:t>for all types</a:t>
                      </a:r>
                    </a:p>
                  </a:txBody>
                  <a:tcPr marT="45727" marB="45727"/>
                </a:tc>
                <a:extLst>
                  <a:ext uri="{0D108BD9-81ED-4DB2-BD59-A6C34878D82A}">
                    <a16:rowId xmlns:a16="http://schemas.microsoft.com/office/drawing/2014/main" xmlns="" val="10011"/>
                  </a:ext>
                </a:extLst>
              </a:tr>
              <a:tr h="555834">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mn-lt"/>
                          <a:ea typeface="+mn-ea"/>
                          <a:cs typeface="+mn-cs"/>
                        </a:rPr>
                        <a:t>*See also Table 2 of Reichle et al. 2017, Assessment of MERRA-2 Land Surface Hydrology Estimates, J Climate (doi:10.1175/JCLI-D-16-0720.1)</a:t>
                      </a:r>
                    </a:p>
                  </a:txBody>
                  <a:tcPr marT="45727" marB="45727">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marT="45727" marB="45727"/>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FF0000"/>
                        </a:solidFill>
                      </a:endParaRPr>
                    </a:p>
                  </a:txBody>
                  <a:tcPr marT="45727" marB="45727"/>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1" u="none" strike="noStrike" kern="1200" cap="none" spc="0" normalizeH="0" baseline="0" noProof="0" dirty="0">
                        <a:ln>
                          <a:noFill/>
                        </a:ln>
                        <a:solidFill>
                          <a:prstClr val="black"/>
                        </a:solidFill>
                        <a:effectLst/>
                        <a:uLnTx/>
                        <a:uFillTx/>
                        <a:latin typeface="+mn-lt"/>
                        <a:ea typeface="+mn-ea"/>
                        <a:cs typeface="+mn-cs"/>
                      </a:endParaRPr>
                    </a:p>
                  </a:txBody>
                  <a:tcPr marT="45727" marB="45727">
                    <a:solidFill>
                      <a:schemeClr val="bg1"/>
                    </a:solidFill>
                  </a:tcPr>
                </a:tc>
                <a:extLst>
                  <a:ext uri="{0D108BD9-81ED-4DB2-BD59-A6C34878D82A}">
                    <a16:rowId xmlns:a16="http://schemas.microsoft.com/office/drawing/2014/main" xmlns="" val="10012"/>
                  </a:ext>
                </a:extLst>
              </a:tr>
            </a:tbl>
          </a:graphicData>
        </a:graphic>
      </p:graphicFrame>
      <p:sp>
        <p:nvSpPr>
          <p:cNvPr id="5" name="TextBox 1">
            <a:extLst>
              <a:ext uri="{FF2B5EF4-FFF2-40B4-BE49-F238E27FC236}">
                <a16:creationId xmlns:a16="http://schemas.microsoft.com/office/drawing/2014/main" xmlns="" id="{A4842E2F-C433-B142-AAEF-9B348933B604}"/>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01545969"/>
              </p:ext>
            </p:extLst>
          </p:nvPr>
        </p:nvGraphicFramePr>
        <p:xfrm>
          <a:off x="133350" y="359811"/>
          <a:ext cx="11925300" cy="6594833"/>
        </p:xfrm>
        <a:graphic>
          <a:graphicData uri="http://schemas.openxmlformats.org/drawingml/2006/table">
            <a:tbl>
              <a:tblPr firstRow="1" bandRow="1">
                <a:tableStyleId>{5C22544A-7EE6-4342-B048-85BDC9FD1C3A}</a:tableStyleId>
              </a:tblPr>
              <a:tblGrid>
                <a:gridCol w="2575158">
                  <a:extLst>
                    <a:ext uri="{9D8B030D-6E8A-4147-A177-3AD203B41FA5}">
                      <a16:colId xmlns:a16="http://schemas.microsoft.com/office/drawing/2014/main" xmlns="" val="20000"/>
                    </a:ext>
                  </a:extLst>
                </a:gridCol>
                <a:gridCol w="4626864">
                  <a:extLst>
                    <a:ext uri="{9D8B030D-6E8A-4147-A177-3AD203B41FA5}">
                      <a16:colId xmlns:a16="http://schemas.microsoft.com/office/drawing/2014/main" xmlns="" val="20001"/>
                    </a:ext>
                  </a:extLst>
                </a:gridCol>
                <a:gridCol w="4723278">
                  <a:extLst>
                    <a:ext uri="{9D8B030D-6E8A-4147-A177-3AD203B41FA5}">
                      <a16:colId xmlns:a16="http://schemas.microsoft.com/office/drawing/2014/main" xmlns="" val="20002"/>
                    </a:ext>
                  </a:extLst>
                </a:gridCol>
              </a:tblGrid>
              <a:tr h="523429">
                <a:tc>
                  <a:txBody>
                    <a:bodyPr/>
                    <a:lstStyle/>
                    <a:p>
                      <a:pPr algn="ctr"/>
                      <a:r>
                        <a:rPr lang="en-US" sz="1600" dirty="0"/>
                        <a:t>Parameter</a:t>
                      </a:r>
                    </a:p>
                  </a:txBody>
                  <a:tcPr marT="45723" marB="45723"/>
                </a:tc>
                <a:tc>
                  <a:txBody>
                    <a:bodyPr/>
                    <a:lstStyle/>
                    <a:p>
                      <a:pPr algn="ctr"/>
                      <a:r>
                        <a:rPr lang="en-US" sz="1600" dirty="0"/>
                        <a:t>Icarus-2_0_p1 </a:t>
                      </a:r>
                    </a:p>
                    <a:p>
                      <a:pPr algn="ctr"/>
                      <a:r>
                        <a:rPr lang="en-US" sz="1600" dirty="0"/>
                        <a:t>(*MERRA-2)</a:t>
                      </a:r>
                    </a:p>
                  </a:txBody>
                  <a:tcPr marT="45723" marB="45723"/>
                </a:tc>
                <a:tc>
                  <a:txBody>
                    <a:bodyPr/>
                    <a:lstStyle/>
                    <a:p>
                      <a:pPr algn="ctr"/>
                      <a:r>
                        <a:rPr lang="en-US" sz="1600" dirty="0" smtClean="0"/>
                        <a:t>GEOSldas_m4-17_7 </a:t>
                      </a:r>
                      <a:r>
                        <a:rPr lang="en-US" sz="1600" dirty="0"/>
                        <a:t>(and *17_6 and *17_0)      </a:t>
                      </a:r>
                    </a:p>
                    <a:p>
                      <a:pPr algn="ctr"/>
                      <a:r>
                        <a:rPr lang="en-US" sz="1600" dirty="0"/>
                        <a:t> (NRv7.2 and </a:t>
                      </a:r>
                      <a:r>
                        <a:rPr lang="en-US" sz="1600" dirty="0" err="1"/>
                        <a:t>Sarith’s</a:t>
                      </a:r>
                      <a:r>
                        <a:rPr lang="en-US" sz="1600" dirty="0"/>
                        <a:t> v24_C05_GOSWIMplus)</a:t>
                      </a:r>
                    </a:p>
                  </a:txBody>
                  <a:tcPr marT="45723" marB="45723"/>
                </a:tc>
                <a:extLst>
                  <a:ext uri="{0D108BD9-81ED-4DB2-BD59-A6C34878D82A}">
                    <a16:rowId xmlns:a16="http://schemas.microsoft.com/office/drawing/2014/main" xmlns="" val="10000"/>
                  </a:ext>
                </a:extLst>
              </a:tr>
              <a:tr h="284062">
                <a:tc>
                  <a:txBody>
                    <a:bodyPr/>
                    <a:lstStyle/>
                    <a:p>
                      <a:pPr algn="l"/>
                      <a:r>
                        <a:rPr lang="en-US" sz="1600" dirty="0"/>
                        <a:t>Thermal</a:t>
                      </a:r>
                      <a:r>
                        <a:rPr lang="en-US" sz="1600" baseline="0" dirty="0"/>
                        <a:t> conductivity bug fix</a:t>
                      </a:r>
                      <a:endParaRPr lang="en-US" sz="1600" dirty="0">
                        <a:solidFill>
                          <a:schemeClr val="tx1"/>
                        </a:solidFill>
                      </a:endParaRPr>
                    </a:p>
                  </a:txBody>
                  <a:tcPr marT="45723" marB="45723"/>
                </a:tc>
                <a:tc>
                  <a:txBody>
                    <a:bodyPr/>
                    <a:lstStyle/>
                    <a:p>
                      <a:pPr algn="l"/>
                      <a:r>
                        <a:rPr lang="en-US" sz="1600" dirty="0"/>
                        <a:t>Bug</a:t>
                      </a:r>
                      <a:endParaRPr lang="en-US" sz="1600" dirty="0">
                        <a:solidFill>
                          <a:schemeClr val="tx1"/>
                        </a:solidFill>
                      </a:endParaRPr>
                    </a:p>
                  </a:txBody>
                  <a:tcPr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Fixed</a:t>
                      </a:r>
                      <a:endParaRPr lang="en-US" sz="1600" baseline="0" dirty="0"/>
                    </a:p>
                  </a:txBody>
                  <a:tcPr marT="45723" marB="45723"/>
                </a:tc>
                <a:extLst>
                  <a:ext uri="{0D108BD9-81ED-4DB2-BD59-A6C34878D82A}">
                    <a16:rowId xmlns:a16="http://schemas.microsoft.com/office/drawing/2014/main" xmlns="" val="10001"/>
                  </a:ext>
                </a:extLst>
              </a:tr>
              <a:tr h="20937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Calculation of effective vegetation height</a:t>
                      </a:r>
                      <a:r>
                        <a:rPr lang="en-US" sz="1600" baseline="0" dirty="0"/>
                        <a:t> for use in r</a:t>
                      </a:r>
                      <a:r>
                        <a:rPr lang="en-US" sz="1600" dirty="0"/>
                        <a:t>oughness height and displacement height estimates</a:t>
                      </a:r>
                    </a:p>
                  </a:txBody>
                  <a:tcPr marT="45723" marB="45723"/>
                </a:tc>
                <a:tc>
                  <a:txBody>
                    <a:bodyPr/>
                    <a:lstStyle/>
                    <a:p>
                      <a:pPr algn="l"/>
                      <a:r>
                        <a:rPr lang="en-US" sz="1600" dirty="0">
                          <a:solidFill>
                            <a:schemeClr val="tx1"/>
                          </a:solidFill>
                        </a:rPr>
                        <a:t>ZVG = {Z2 – (Z2 – MIN_VEG_HEIGHT)} * </a:t>
                      </a:r>
                      <a:r>
                        <a:rPr lang="en-US" sz="1600" dirty="0" err="1">
                          <a:solidFill>
                            <a:schemeClr val="tx1"/>
                          </a:solidFill>
                        </a:rPr>
                        <a:t>exp</a:t>
                      </a:r>
                      <a:r>
                        <a:rPr lang="en-US" sz="1600" dirty="0">
                          <a:solidFill>
                            <a:schemeClr val="tx1"/>
                          </a:solidFill>
                        </a:rPr>
                        <a:t> (-LAI)</a:t>
                      </a:r>
                    </a:p>
                    <a:p>
                      <a:pPr algn="l"/>
                      <a:endParaRPr lang="en-US" sz="1200" dirty="0">
                        <a:solidFill>
                          <a:schemeClr val="tx1"/>
                        </a:solidFill>
                      </a:endParaRPr>
                    </a:p>
                    <a:p>
                      <a:pPr algn="l"/>
                      <a:r>
                        <a:rPr lang="en-US" sz="1600" dirty="0">
                          <a:solidFill>
                            <a:schemeClr val="tx1"/>
                          </a:solidFill>
                        </a:rPr>
                        <a:t>where Z2 is canopy height &amp; MIN_VEG_HEIGHT=0.01</a:t>
                      </a:r>
                    </a:p>
                    <a:p>
                      <a:pPr algn="l"/>
                      <a:endParaRPr lang="en-US" sz="1100" dirty="0">
                        <a:solidFill>
                          <a:schemeClr val="tx1"/>
                        </a:solidFill>
                      </a:endParaRPr>
                    </a:p>
                    <a:p>
                      <a:pPr algn="l"/>
                      <a:r>
                        <a:rPr lang="en-US" sz="1600" dirty="0">
                          <a:solidFill>
                            <a:schemeClr val="tx1"/>
                          </a:solidFill>
                        </a:rPr>
                        <a:t>ZOT = 0.13 * ZVG *</a:t>
                      </a:r>
                      <a:r>
                        <a:rPr lang="en-US" sz="1600" dirty="0">
                          <a:solidFill>
                            <a:srgbClr val="FF0000"/>
                          </a:solidFill>
                        </a:rPr>
                        <a:t> s    (Icarus: s=2; MERRA-2: s=1)</a:t>
                      </a:r>
                    </a:p>
                    <a:p>
                      <a:pPr algn="l"/>
                      <a:r>
                        <a:rPr lang="en-US" sz="1600" dirty="0">
                          <a:solidFill>
                            <a:schemeClr val="tx1"/>
                          </a:solidFill>
                        </a:rPr>
                        <a:t>DOT = 0.66 *ZVG</a:t>
                      </a:r>
                    </a:p>
                    <a:p>
                      <a:pPr algn="l"/>
                      <a:endParaRPr lang="en-US" sz="11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rPr>
                        <a:t>Icarus (up to and including Icarus-3_2) has effectively Z0_FORMULATION=2,</a:t>
                      </a:r>
                      <a:r>
                        <a:rPr lang="en-US" sz="1600" baseline="0" dirty="0">
                          <a:solidFill>
                            <a:srgbClr val="FF0000"/>
                          </a:solidFill>
                        </a:rPr>
                        <a:t> with Z2 from look-up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MERRA-2 has effectively </a:t>
                      </a:r>
                      <a:r>
                        <a:rPr lang="en-US" sz="1600" dirty="0">
                          <a:solidFill>
                            <a:srgbClr val="FF0000"/>
                          </a:solidFill>
                        </a:rPr>
                        <a:t>Z0_FORMULATION=0.</a:t>
                      </a:r>
                      <a:endParaRPr lang="en-US" sz="1600" baseline="0" dirty="0">
                        <a:solidFill>
                          <a:srgbClr val="FF0000"/>
                        </a:solidFill>
                      </a:endParaRPr>
                    </a:p>
                  </a:txBody>
                  <a:tcPr marT="45723" marB="45723"/>
                </a:tc>
                <a:tc>
                  <a:txBody>
                    <a:bodyPr/>
                    <a:lstStyle/>
                    <a:p>
                      <a:pPr algn="l"/>
                      <a:r>
                        <a:rPr lang="en-US" sz="1600" dirty="0">
                          <a:solidFill>
                            <a:schemeClr val="tx1"/>
                          </a:solidFill>
                        </a:rPr>
                        <a:t>ZVG = {Z2 – </a:t>
                      </a:r>
                      <a:r>
                        <a:rPr lang="en-US" sz="1600" dirty="0">
                          <a:solidFill>
                            <a:srgbClr val="FF0000"/>
                          </a:solidFill>
                        </a:rPr>
                        <a:t>0.5</a:t>
                      </a:r>
                      <a:r>
                        <a:rPr lang="en-US" sz="1600" dirty="0">
                          <a:solidFill>
                            <a:schemeClr val="tx1"/>
                          </a:solidFill>
                        </a:rPr>
                        <a:t> * (Z2 – MIN_VEG_HEIGHT)} * </a:t>
                      </a:r>
                      <a:r>
                        <a:rPr lang="en-US" sz="1600" dirty="0" err="1">
                          <a:solidFill>
                            <a:schemeClr val="tx1"/>
                          </a:solidFill>
                        </a:rPr>
                        <a:t>exp</a:t>
                      </a:r>
                      <a:r>
                        <a:rPr lang="en-US" sz="1600" dirty="0">
                          <a:solidFill>
                            <a:schemeClr val="tx1"/>
                          </a:solidFill>
                        </a:rPr>
                        <a:t> (-LAI)</a:t>
                      </a:r>
                    </a:p>
                    <a:p>
                      <a:pPr algn="l"/>
                      <a:endParaRPr lang="en-US" sz="1100" dirty="0">
                        <a:solidFill>
                          <a:schemeClr val="tx1"/>
                        </a:solidFill>
                      </a:endParaRPr>
                    </a:p>
                    <a:p>
                      <a:pPr algn="l"/>
                      <a:r>
                        <a:rPr lang="en-US" sz="1600" dirty="0">
                          <a:solidFill>
                            <a:schemeClr val="tx1"/>
                          </a:solidFill>
                        </a:rPr>
                        <a:t>where Z2 is canopy height &amp; MIN_VEG_HEIGHT=0.01</a:t>
                      </a:r>
                    </a:p>
                    <a:p>
                      <a:pPr algn="l"/>
                      <a:endParaRPr lang="en-US" sz="1100" dirty="0">
                        <a:solidFill>
                          <a:schemeClr val="tx1"/>
                        </a:solidFill>
                      </a:endParaRPr>
                    </a:p>
                    <a:p>
                      <a:pPr algn="l"/>
                      <a:r>
                        <a:rPr lang="en-US" sz="1600" dirty="0">
                          <a:solidFill>
                            <a:schemeClr val="tx1"/>
                          </a:solidFill>
                        </a:rPr>
                        <a:t>ZOT = 0.13 * ZVG</a:t>
                      </a:r>
                    </a:p>
                    <a:p>
                      <a:pPr algn="l"/>
                      <a:r>
                        <a:rPr lang="en-US" sz="1600" dirty="0">
                          <a:solidFill>
                            <a:schemeClr val="tx1"/>
                          </a:solidFill>
                        </a:rPr>
                        <a:t>DOT = 0.66 *ZVG</a:t>
                      </a:r>
                    </a:p>
                    <a:p>
                      <a:pPr algn="l"/>
                      <a:endParaRPr lang="en-US" sz="1100" dirty="0">
                        <a:solidFill>
                          <a:schemeClr val="tx1"/>
                        </a:solidFill>
                      </a:endParaRPr>
                    </a:p>
                    <a:p>
                      <a:pPr algn="l"/>
                      <a:r>
                        <a:rPr lang="en-US" sz="1600" dirty="0">
                          <a:solidFill>
                            <a:srgbClr val="FF0000"/>
                          </a:solidFill>
                        </a:rPr>
                        <a:t>Z0_FORMULATION=3,</a:t>
                      </a:r>
                      <a:r>
                        <a:rPr lang="en-US" sz="1600" baseline="0" dirty="0">
                          <a:solidFill>
                            <a:srgbClr val="FF0000"/>
                          </a:solidFill>
                        </a:rPr>
                        <a:t> with Z2 meant to be from JPL Lidar canopy height dataset.</a:t>
                      </a:r>
                    </a:p>
                    <a:p>
                      <a:pPr algn="l"/>
                      <a:endParaRPr lang="en-US" sz="1600" dirty="0" smtClean="0">
                        <a:latin typeface="+mn-lt"/>
                        <a:cs typeface="+mn-cs"/>
                      </a:endParaRPr>
                    </a:p>
                    <a:p>
                      <a:pPr algn="l"/>
                      <a:r>
                        <a:rPr lang="en-US" sz="1600" b="1" dirty="0" smtClean="0">
                          <a:solidFill>
                            <a:srgbClr val="C00000"/>
                          </a:solidFill>
                          <a:latin typeface="+mn-lt"/>
                          <a:cs typeface="+mn-cs"/>
                        </a:rPr>
                        <a:t>**</a:t>
                      </a:r>
                      <a:r>
                        <a:rPr lang="en-US" sz="1600" b="1" dirty="0" err="1" smtClean="0">
                          <a:solidFill>
                            <a:srgbClr val="C00000"/>
                          </a:solidFill>
                          <a:latin typeface="+mn-lt"/>
                          <a:cs typeface="+mn-cs"/>
                        </a:rPr>
                        <a:t>GEOSldas</a:t>
                      </a:r>
                      <a:r>
                        <a:rPr lang="en-US" sz="1600" b="1" baseline="0" dirty="0" smtClean="0">
                          <a:solidFill>
                            <a:srgbClr val="C00000"/>
                          </a:solidFill>
                          <a:latin typeface="+mn-lt"/>
                          <a:cs typeface="+mn-cs"/>
                        </a:rPr>
                        <a:t> </a:t>
                      </a:r>
                      <a:r>
                        <a:rPr lang="en-US" sz="1600" b="1" dirty="0" smtClean="0">
                          <a:solidFill>
                            <a:srgbClr val="C00000"/>
                          </a:solidFill>
                          <a:latin typeface="+mn-lt"/>
                          <a:cs typeface="+mn-cs"/>
                        </a:rPr>
                        <a:t>v17.8.0 reverts</a:t>
                      </a:r>
                      <a:r>
                        <a:rPr lang="en-US" sz="1600" b="1" baseline="0" dirty="0" smtClean="0">
                          <a:solidFill>
                            <a:srgbClr val="C00000"/>
                          </a:solidFill>
                          <a:latin typeface="+mn-lt"/>
                          <a:cs typeface="+mn-cs"/>
                        </a:rPr>
                        <a:t> to modified Z0_FORM=2, adding simple tree SAI, mean to be used with Z2 from lookup table**</a:t>
                      </a:r>
                      <a:endParaRPr lang="en-US" sz="1600" b="1" baseline="0" dirty="0">
                        <a:solidFill>
                          <a:srgbClr val="C00000"/>
                        </a:solidFill>
                      </a:endParaRPr>
                    </a:p>
                  </a:txBody>
                  <a:tcPr marT="45723" marB="45723"/>
                </a:tc>
                <a:extLst>
                  <a:ext uri="{0D108BD9-81ED-4DB2-BD59-A6C34878D82A}">
                    <a16:rowId xmlns:a16="http://schemas.microsoft.com/office/drawing/2014/main" xmlns="" val="10002"/>
                  </a:ext>
                </a:extLst>
              </a:tr>
              <a:tr h="523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Surface roughness length</a:t>
                      </a:r>
                      <a:endParaRPr lang="en-US" sz="1600" dirty="0">
                        <a:solidFill>
                          <a:schemeClr val="tx1"/>
                        </a:solidFill>
                      </a:endParaRPr>
                    </a:p>
                  </a:txBody>
                  <a:tcPr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Above ZOT.</a:t>
                      </a:r>
                    </a:p>
                  </a:txBody>
                  <a:tcPr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Above ZOT.    (Optionally can</a:t>
                      </a:r>
                      <a:r>
                        <a:rPr lang="en-US" sz="1600" baseline="0" dirty="0"/>
                        <a:t> use</a:t>
                      </a:r>
                      <a:r>
                        <a:rPr lang="en-US" sz="1600" dirty="0"/>
                        <a:t> ASCAT Z0 wherever climatological NDVI is less than 0.2.)</a:t>
                      </a:r>
                    </a:p>
                  </a:txBody>
                  <a:tcPr marT="45723" marB="45723"/>
                </a:tc>
                <a:extLst>
                  <a:ext uri="{0D108BD9-81ED-4DB2-BD59-A6C34878D82A}">
                    <a16:rowId xmlns:a16="http://schemas.microsoft.com/office/drawing/2014/main" xmlns="" val="10003"/>
                  </a:ext>
                </a:extLst>
              </a:tr>
              <a:tr h="523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GOSWIM (</a:t>
                      </a:r>
                      <a:r>
                        <a:rPr lang="en-US" sz="1600" dirty="0" err="1"/>
                        <a:t>GOddard</a:t>
                      </a:r>
                      <a:r>
                        <a:rPr lang="en-US" sz="1600" dirty="0"/>
                        <a:t> </a:t>
                      </a:r>
                      <a:r>
                        <a:rPr lang="en-US" sz="1600" dirty="0" err="1"/>
                        <a:t>SnoW</a:t>
                      </a:r>
                      <a:r>
                        <a:rPr lang="en-US" sz="1600" dirty="0"/>
                        <a:t> Impurity Module)</a:t>
                      </a:r>
                    </a:p>
                  </a:txBody>
                  <a:tcPr marT="45723" marB="45723"/>
                </a:tc>
                <a:tc>
                  <a:txBody>
                    <a:bodyPr/>
                    <a:lstStyle/>
                    <a:p>
                      <a:pPr algn="l"/>
                      <a:r>
                        <a:rPr lang="en-US" sz="1600" dirty="0"/>
                        <a:t>Not available</a:t>
                      </a:r>
                      <a:endParaRPr lang="en-US" sz="1600" baseline="0" dirty="0">
                        <a:solidFill>
                          <a:schemeClr val="tx1"/>
                        </a:solidFill>
                      </a:endParaRPr>
                    </a:p>
                  </a:txBody>
                  <a:tcPr marT="45723" marB="45723"/>
                </a:tc>
                <a:tc>
                  <a:txBody>
                    <a:bodyPr/>
                    <a:lstStyle/>
                    <a:p>
                      <a:pPr algn="l"/>
                      <a:r>
                        <a:rPr lang="en-US" sz="1600" dirty="0">
                          <a:solidFill>
                            <a:schemeClr val="tx1"/>
                          </a:solidFill>
                        </a:rPr>
                        <a:t>Available</a:t>
                      </a:r>
                    </a:p>
                  </a:txBody>
                  <a:tcPr marT="45723" marB="45723"/>
                </a:tc>
                <a:extLst>
                  <a:ext uri="{0D108BD9-81ED-4DB2-BD59-A6C34878D82A}">
                    <a16:rowId xmlns:a16="http://schemas.microsoft.com/office/drawing/2014/main" xmlns="" val="10004"/>
                  </a:ext>
                </a:extLst>
              </a:tr>
              <a:tr h="1184597">
                <a:tc>
                  <a:txBody>
                    <a:bodyPr/>
                    <a:lstStyle/>
                    <a:p>
                      <a:pPr algn="l"/>
                      <a:r>
                        <a:rPr lang="en-US" sz="1600" dirty="0">
                          <a:solidFill>
                            <a:schemeClr val="tx1"/>
                          </a:solidFill>
                        </a:rPr>
                        <a:t>Surface specific humidity</a:t>
                      </a:r>
                      <a:r>
                        <a:rPr lang="en-US" sz="1600" baseline="0" dirty="0">
                          <a:solidFill>
                            <a:schemeClr val="tx1"/>
                          </a:solidFill>
                        </a:rPr>
                        <a:t> limits in catchment.F90 and GEOS_CatchGridComp.F90 (</a:t>
                      </a:r>
                      <a:r>
                        <a:rPr lang="en-US" sz="1600" dirty="0">
                          <a:solidFill>
                            <a:schemeClr val="tx1"/>
                          </a:solidFill>
                        </a:rPr>
                        <a:t>Andrea</a:t>
                      </a:r>
                      <a:r>
                        <a:rPr lang="en-US" sz="1600" baseline="0" dirty="0">
                          <a:solidFill>
                            <a:schemeClr val="tx1"/>
                          </a:solidFill>
                        </a:rPr>
                        <a:t> </a:t>
                      </a:r>
                      <a:r>
                        <a:rPr lang="en-US" sz="1600" dirty="0" err="1">
                          <a:solidFill>
                            <a:schemeClr val="tx1"/>
                          </a:solidFill>
                        </a:rPr>
                        <a:t>Molod</a:t>
                      </a:r>
                      <a:r>
                        <a:rPr lang="en-US" sz="1600" dirty="0">
                          <a:solidFill>
                            <a:schemeClr val="tx1"/>
                          </a:solidFill>
                        </a:rPr>
                        <a:t>)</a:t>
                      </a:r>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chemeClr val="tx1"/>
                          </a:solidFill>
                        </a:rPr>
                        <a:t>Not applied</a:t>
                      </a:r>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chemeClr val="tx1"/>
                          </a:solidFill>
                        </a:rPr>
                        <a:t>Applied</a:t>
                      </a:r>
                    </a:p>
                  </a:txBody>
                  <a:tcPr marT="45723" marB="45723"/>
                </a:tc>
                <a:extLst>
                  <a:ext uri="{0D108BD9-81ED-4DB2-BD59-A6C34878D82A}">
                    <a16:rowId xmlns:a16="http://schemas.microsoft.com/office/drawing/2014/main" xmlns="" val="10005"/>
                  </a:ext>
                </a:extLst>
              </a:tr>
              <a:tr h="15529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mn-lt"/>
                          <a:ea typeface="+mn-ea"/>
                          <a:cs typeface="+mn-cs"/>
                        </a:rPr>
                        <a:t>*See also Table 2 of Reichle et al. 2017, Assessment of MERRA-2 Land Surface Hydrology Estimates J Climate (doi:10.1175/JCLI-D-16-0720.1)</a:t>
                      </a:r>
                      <a:endParaRPr lang="en-US" sz="1600" dirty="0">
                        <a:solidFill>
                          <a:schemeClr val="tx1"/>
                        </a:solidFill>
                      </a:endParaRPr>
                    </a:p>
                  </a:txBody>
                  <a:tcPr marT="45723" marB="45723">
                    <a:solidFill>
                      <a:schemeClr val="bg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a:solidFill>
                          <a:schemeClr val="tx1"/>
                        </a:solidFill>
                      </a:endParaRPr>
                    </a:p>
                  </a:txBody>
                  <a:tcPr marT="45723" marB="45723"/>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a:solidFill>
                          <a:schemeClr val="tx1"/>
                        </a:solidFill>
                      </a:endParaRPr>
                    </a:p>
                  </a:txBody>
                  <a:tcPr marT="45723" marB="45723"/>
                </a:tc>
                <a:extLst>
                  <a:ext uri="{0D108BD9-81ED-4DB2-BD59-A6C34878D82A}">
                    <a16:rowId xmlns:a16="http://schemas.microsoft.com/office/drawing/2014/main" xmlns="" val="10006"/>
                  </a:ext>
                </a:extLst>
              </a:tr>
            </a:tbl>
          </a:graphicData>
        </a:graphic>
      </p:graphicFrame>
      <p:sp>
        <p:nvSpPr>
          <p:cNvPr id="5" name="TextBox 1">
            <a:extLst>
              <a:ext uri="{FF2B5EF4-FFF2-40B4-BE49-F238E27FC236}">
                <a16:creationId xmlns:a16="http://schemas.microsoft.com/office/drawing/2014/main" xmlns="" id="{221A0B40-54C6-624F-A3D0-7231E4728615}"/>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extLst>
      <p:ext uri="{BB962C8B-B14F-4D97-AF65-F5344CB8AC3E}">
        <p14:creationId xmlns:p14="http://schemas.microsoft.com/office/powerpoint/2010/main" val="820451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1"/>
          <p:cNvSpPr txBox="1">
            <a:spLocks noChangeArrowheads="1"/>
          </p:cNvSpPr>
          <p:nvPr/>
        </p:nvSpPr>
        <p:spPr bwMode="auto">
          <a:xfrm>
            <a:off x="592137" y="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algn="ctr" eaLnBrk="1" hangingPunct="1">
              <a:lnSpc>
                <a:spcPct val="100000"/>
              </a:lnSpc>
              <a:spcBef>
                <a:spcPct val="0"/>
              </a:spcBef>
              <a:buFontTx/>
              <a:buNone/>
            </a:pPr>
            <a:r>
              <a:rPr lang="en-US" altLang="en-US" sz="2800" b="1" dirty="0"/>
              <a:t>4. Additional Parameters for the AGCM</a:t>
            </a:r>
            <a:endParaRPr lang="en-US" altLang="en-US" sz="3600" dirty="0"/>
          </a:p>
        </p:txBody>
      </p:sp>
      <p:sp>
        <p:nvSpPr>
          <p:cNvPr id="33795" name="TextBox 3"/>
          <p:cNvSpPr txBox="1">
            <a:spLocks noChangeArrowheads="1"/>
          </p:cNvSpPr>
          <p:nvPr/>
        </p:nvSpPr>
        <p:spPr bwMode="auto">
          <a:xfrm>
            <a:off x="2997200" y="1100138"/>
            <a:ext cx="3656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a:solidFill>
                  <a:srgbClr val="FF0000"/>
                </a:solidFill>
              </a:rPr>
              <a:t>LIST OF SURFACE PARAMETERS </a:t>
            </a:r>
          </a:p>
        </p:txBody>
      </p:sp>
      <p:sp>
        <p:nvSpPr>
          <p:cNvPr id="33796" name="Rectangle 5"/>
          <p:cNvSpPr>
            <a:spLocks noChangeArrowheads="1"/>
          </p:cNvSpPr>
          <p:nvPr/>
        </p:nvSpPr>
        <p:spPr bwMode="auto">
          <a:xfrm>
            <a:off x="127000" y="903288"/>
            <a:ext cx="11622088"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t>###########################################################################</a:t>
            </a:r>
          </a:p>
          <a:p>
            <a:pPr eaLnBrk="1" hangingPunct="1">
              <a:lnSpc>
                <a:spcPct val="100000"/>
              </a:lnSpc>
              <a:spcBef>
                <a:spcPct val="0"/>
              </a:spcBef>
              <a:buFontTx/>
              <a:buNone/>
            </a:pPr>
            <a:r>
              <a:rPr lang="en-US" altLang="en-US" sz="1600" b="1" dirty="0"/>
              <a:t>#                                                                                                                                                                 #</a:t>
            </a:r>
          </a:p>
          <a:p>
            <a:pPr eaLnBrk="1" hangingPunct="1">
              <a:lnSpc>
                <a:spcPct val="100000"/>
              </a:lnSpc>
              <a:spcBef>
                <a:spcPct val="0"/>
              </a:spcBef>
              <a:buFontTx/>
              <a:buNone/>
            </a:pPr>
            <a:r>
              <a:rPr lang="en-US" altLang="en-US" sz="1600" b="1" dirty="0"/>
              <a:t>###########################################################################</a:t>
            </a:r>
          </a:p>
          <a:p>
            <a:pPr eaLnBrk="1" hangingPunct="1">
              <a:lnSpc>
                <a:spcPct val="100000"/>
              </a:lnSpc>
              <a:spcBef>
                <a:spcPct val="0"/>
              </a:spcBef>
              <a:buFontTx/>
              <a:buNone/>
            </a:pPr>
            <a:r>
              <a:rPr lang="en-US" altLang="en-US" sz="1600" b="1" dirty="0"/>
              <a:t>#   </a:t>
            </a: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CO2 coupling</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USE_CNNEE: 0 #  options : 0 (default); 1 (</a:t>
            </a:r>
            <a:r>
              <a:rPr lang="en-US" altLang="en-US" sz="1600" b="1" dirty="0" err="1">
                <a:latin typeface="Courier New" panose="02070309020205020404" pitchFamily="49" charset="0"/>
                <a:cs typeface="Courier New" panose="02070309020205020404" pitchFamily="49" charset="0"/>
              </a:rPr>
              <a:t>Chem</a:t>
            </a:r>
            <a:r>
              <a:rPr lang="en-US" altLang="en-US" sz="1600" b="1" dirty="0">
                <a:latin typeface="Courier New" panose="02070309020205020404" pitchFamily="49" charset="0"/>
                <a:cs typeface="Courier New" panose="02070309020205020404" pitchFamily="49" charset="0"/>
              </a:rPr>
              <a:t> uses NEE from CatchmentCN,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NOTE you must add USE_CNNEE: 1 to CO2_GridComp.rc, CMIP/CO2_GridComp.rc,</a:t>
            </a:r>
          </a:p>
          <a:p>
            <a:pPr eaLnBrk="1" hangingPunct="1">
              <a:lnSpc>
                <a:spcPct val="100000"/>
              </a:lnSpc>
              <a:spcBef>
                <a:spcPct val="0"/>
              </a:spcBef>
              <a:buFontTx/>
              <a:buNone/>
            </a:pPr>
            <a:r>
              <a:rPr lang="en-US" altLang="en-US" sz="1600" b="1" dirty="0">
                <a:solidFill>
                  <a:srgbClr val="FF0000"/>
                </a:solidFill>
                <a:latin typeface="Courier New" panose="02070309020205020404" pitchFamily="49" charset="0"/>
                <a:cs typeface="Courier New" panose="02070309020205020404" pitchFamily="49" charset="0"/>
              </a:rPr>
              <a:t>#       MERRA2/CO2_GridComp.rc, MERRA2/19600101-20000331/CO2_GridComp.rc, MERRA2/20000401-</a:t>
            </a:r>
            <a:br>
              <a:rPr lang="en-US" altLang="en-US" sz="1600" b="1" dirty="0">
                <a:solidFill>
                  <a:srgbClr val="FF0000"/>
                </a:solidFill>
                <a:latin typeface="Courier New" panose="02070309020205020404" pitchFamily="49" charset="0"/>
                <a:cs typeface="Courier New" panose="02070309020205020404" pitchFamily="49" charset="0"/>
              </a:rPr>
            </a:br>
            <a:r>
              <a:rPr lang="en-US" altLang="en-US" sz="1600" b="1" dirty="0">
                <a:solidFill>
                  <a:srgbClr val="FF0000"/>
                </a:solidFill>
                <a:latin typeface="Courier New" panose="02070309020205020404" pitchFamily="49" charset="0"/>
                <a:cs typeface="Courier New" panose="02070309020205020404" pitchFamily="49" charset="0"/>
              </a:rPr>
              <a:t>#       present/CO2_GridComp.rc, and PIESA/CO2_GridComp.rc in </a:t>
            </a:r>
            <a:br>
              <a:rPr lang="en-US" altLang="en-US" sz="1600" b="1" dirty="0">
                <a:solidFill>
                  <a:srgbClr val="FF0000"/>
                </a:solidFill>
                <a:latin typeface="Courier New" panose="02070309020205020404" pitchFamily="49" charset="0"/>
                <a:cs typeface="Courier New" panose="02070309020205020404" pitchFamily="49" charset="0"/>
              </a:rPr>
            </a:br>
            <a:r>
              <a:rPr lang="en-US" altLang="en-US" sz="1600" b="1" dirty="0">
                <a:solidFill>
                  <a:srgbClr val="FF0000"/>
                </a:solidFill>
                <a:latin typeface="Courier New" panose="02070309020205020404" pitchFamily="49" charset="0"/>
                <a:cs typeface="Courier New" panose="02070309020205020404" pitchFamily="49" charset="0"/>
              </a:rPr>
              <a:t>#       /</a:t>
            </a:r>
            <a:r>
              <a:rPr lang="en-US" altLang="en-US" sz="1600" b="1" dirty="0" err="1">
                <a:solidFill>
                  <a:srgbClr val="FF0000"/>
                </a:solidFill>
                <a:latin typeface="Courier New" panose="02070309020205020404" pitchFamily="49" charset="0"/>
                <a:cs typeface="Courier New" panose="02070309020205020404" pitchFamily="49" charset="0"/>
              </a:rPr>
              <a:t>GEOSchem_GridComp</a:t>
            </a:r>
            <a:r>
              <a:rPr lang="en-US" altLang="en-US" sz="1600" b="1" dirty="0">
                <a:solidFill>
                  <a:srgbClr val="FF0000"/>
                </a:solidFill>
                <a:latin typeface="Courier New" panose="02070309020205020404" pitchFamily="49" charset="0"/>
                <a:cs typeface="Courier New" panose="02070309020205020404" pitchFamily="49" charset="0"/>
              </a:rPr>
              <a:t>/</a:t>
            </a:r>
            <a:r>
              <a:rPr lang="en-US" altLang="en-US" sz="1600" b="1" dirty="0" err="1">
                <a:solidFill>
                  <a:srgbClr val="FF0000"/>
                </a:solidFill>
                <a:latin typeface="Courier New" panose="02070309020205020404" pitchFamily="49" charset="0"/>
                <a:cs typeface="Courier New" panose="02070309020205020404" pitchFamily="49" charset="0"/>
              </a:rPr>
              <a:t>GOCART_GridComp</a:t>
            </a:r>
            <a:r>
              <a:rPr lang="en-US" altLang="en-US" sz="1600" b="1" dirty="0">
                <a:solidFill>
                  <a:srgbClr val="FF0000"/>
                </a:solidFill>
                <a:latin typeface="Courier New" panose="02070309020205020404" pitchFamily="49" charset="0"/>
                <a:cs typeface="Courier New" panose="02070309020205020404" pitchFamily="49" charset="0"/>
              </a:rPr>
              <a:t>/CO2_GridComp/ before you build the model.)</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USE_CO2SC: 0 #  options : 0 (default); 1 (CatchmentCN uses CO2SC from </a:t>
            </a:r>
            <a:r>
              <a:rPr lang="en-US" altLang="en-US" sz="1600" b="1" dirty="0" err="1">
                <a:latin typeface="Courier New" panose="02070309020205020404" pitchFamily="49" charset="0"/>
                <a:cs typeface="Courier New" panose="02070309020205020404" pitchFamily="49" charset="0"/>
              </a:rPr>
              <a:t>Chem</a:t>
            </a: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NOTE you must set doing_CO2: yes in $EXPDIR/RC/</a:t>
            </a:r>
            <a:r>
              <a:rPr lang="en-US" altLang="en-US" sz="1600" b="1" dirty="0" err="1">
                <a:solidFill>
                  <a:srgbClr val="FF0000"/>
                </a:solidFill>
                <a:latin typeface="Courier New" panose="02070309020205020404" pitchFamily="49" charset="0"/>
                <a:cs typeface="Courier New" panose="02070309020205020404" pitchFamily="49" charset="0"/>
              </a:rPr>
              <a:t>Chem_Registry.rc</a:t>
            </a:r>
            <a:r>
              <a:rPr lang="en-US" altLang="en-US" sz="1600" b="1" dirty="0">
                <a:solidFill>
                  <a:srgbClr val="FF0000"/>
                </a:solidFill>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1212850" y="0"/>
            <a:ext cx="9766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b="1" dirty="0"/>
              <a:t>1. Summary of </a:t>
            </a:r>
            <a:r>
              <a:rPr lang="en-US" altLang="en-US" b="1" dirty="0" err="1"/>
              <a:t>GEOSldas</a:t>
            </a:r>
            <a:endParaRPr lang="en-US" altLang="en-US" dirty="0"/>
          </a:p>
        </p:txBody>
      </p:sp>
      <p:sp>
        <p:nvSpPr>
          <p:cNvPr id="5123" name="TextBox 2"/>
          <p:cNvSpPr txBox="1">
            <a:spLocks noChangeArrowheads="1"/>
          </p:cNvSpPr>
          <p:nvPr/>
        </p:nvSpPr>
        <p:spPr bwMode="auto">
          <a:xfrm>
            <a:off x="167268" y="762000"/>
            <a:ext cx="11764537"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2400" b="1" dirty="0">
                <a:latin typeface="Courier New" panose="02070309020205020404" pitchFamily="49" charset="0"/>
                <a:cs typeface="Courier New" panose="02070309020205020404" pitchFamily="49" charset="0"/>
              </a:rPr>
              <a:t>GEOSldas_m4-17_7</a:t>
            </a:r>
            <a:r>
              <a:rPr lang="en-US" altLang="en-US" sz="2400" dirty="0">
                <a:cs typeface="Courier New" panose="02070309020205020404" pitchFamily="49" charset="0"/>
              </a:rPr>
              <a:t> includes model components for Catchment and </a:t>
            </a:r>
            <a:r>
              <a:rPr lang="en-US" altLang="en-US" sz="2400" dirty="0" err="1">
                <a:cs typeface="Courier New" panose="02070309020205020404" pitchFamily="49" charset="0"/>
              </a:rPr>
              <a:t>CatchmentCN</a:t>
            </a:r>
            <a:r>
              <a:rPr lang="en-US" altLang="en-US" sz="2400" dirty="0">
                <a:cs typeface="Courier New" panose="02070309020205020404" pitchFamily="49" charset="0"/>
              </a:rPr>
              <a:t>.  It also includes assimilation components for Catchment.  The science version is the equivalent of the </a:t>
            </a:r>
            <a:r>
              <a:rPr lang="en-US" sz="2400" b="1" dirty="0">
                <a:latin typeface="Courier New" panose="02070309020205020404" pitchFamily="49" charset="0"/>
                <a:cs typeface="Courier New" panose="02070309020205020404" pitchFamily="49" charset="0"/>
              </a:rPr>
              <a:t>reichle-LDASsa_m3-16_6_p1 </a:t>
            </a:r>
            <a:r>
              <a:rPr lang="en-US" altLang="en-US" sz="2400" dirty="0" err="1">
                <a:cs typeface="Courier New" panose="02070309020205020404" pitchFamily="49" charset="0"/>
              </a:rPr>
              <a:t>LDASsa</a:t>
            </a:r>
            <a:r>
              <a:rPr lang="en-US" altLang="en-US" sz="2400" dirty="0">
                <a:cs typeface="Courier New" panose="02070309020205020404" pitchFamily="49" charset="0"/>
              </a:rPr>
              <a:t> tag (used to generate the Version 4 SMAP L4_SM product).  New configuration parameters (LAND_PARAMS) replace the LAND_UPD compiler flag</a:t>
            </a:r>
          </a:p>
          <a:p>
            <a:pPr eaLnBrk="1" hangingPunct="1">
              <a:lnSpc>
                <a:spcPct val="100000"/>
              </a:lnSpc>
              <a:spcBef>
                <a:spcPct val="0"/>
              </a:spcBef>
              <a:buNone/>
            </a:pPr>
            <a:r>
              <a:rPr lang="en-US" altLang="en-US" sz="2400" dirty="0">
                <a:cs typeface="Courier New" panose="02070309020205020404" pitchFamily="49" charset="0"/>
              </a:rPr>
              <a:t> </a:t>
            </a:r>
          </a:p>
          <a:p>
            <a:pPr eaLnBrk="1" hangingPunct="1">
              <a:lnSpc>
                <a:spcPct val="100000"/>
              </a:lnSpc>
              <a:spcBef>
                <a:spcPct val="0"/>
              </a:spcBef>
              <a:buNone/>
            </a:pPr>
            <a:r>
              <a:rPr lang="en-US" altLang="en-US" sz="2400" b="1" dirty="0">
                <a:latin typeface="Courier New" panose="02070309020205020404" pitchFamily="49" charset="0"/>
                <a:cs typeface="Courier New" panose="02070309020205020404" pitchFamily="49" charset="0"/>
              </a:rPr>
              <a:t>GEOSldas_m4-17_6</a:t>
            </a:r>
            <a:r>
              <a:rPr lang="en-US" altLang="en-US" sz="2400" dirty="0"/>
              <a:t> is a model-only tag that matches the science version of the </a:t>
            </a:r>
            <a:r>
              <a:rPr lang="en-US" altLang="en-US" sz="2400" dirty="0" err="1"/>
              <a:t>LDASsa</a:t>
            </a:r>
            <a:r>
              <a:rPr lang="en-US" altLang="en-US" sz="2400" dirty="0"/>
              <a:t> tag </a:t>
            </a:r>
            <a:r>
              <a:rPr lang="en-US" sz="2400" b="1" dirty="0">
                <a:latin typeface="Courier New" panose="02070309020205020404" pitchFamily="49" charset="0"/>
                <a:cs typeface="Courier New" panose="02070309020205020404" pitchFamily="49" charset="0"/>
              </a:rPr>
              <a:t>reichle-LDASsa_m3-16_6</a:t>
            </a:r>
            <a:r>
              <a:rPr lang="en-US" sz="2400" dirty="0"/>
              <a:t>.  The execution time for the cube-sphere grid is improved through better load balancing.  The tag includes some </a:t>
            </a:r>
            <a:r>
              <a:rPr lang="en-US" altLang="en-US" sz="2400" dirty="0"/>
              <a:t>assimilation components but these are not working, and it also does not work with </a:t>
            </a:r>
            <a:r>
              <a:rPr lang="en-US" altLang="en-US" sz="2400" dirty="0" err="1"/>
              <a:t>CatchmentCN</a:t>
            </a:r>
            <a:r>
              <a:rPr lang="en-US" altLang="en-US" sz="2400" dirty="0"/>
              <a:t>. </a:t>
            </a:r>
          </a:p>
          <a:p>
            <a:pPr eaLnBrk="1" hangingPunct="1">
              <a:lnSpc>
                <a:spcPct val="100000"/>
              </a:lnSpc>
              <a:spcBef>
                <a:spcPct val="0"/>
              </a:spcBef>
              <a:buNone/>
            </a:pPr>
            <a:endParaRPr lang="en-US" altLang="en-US" sz="2400" dirty="0"/>
          </a:p>
          <a:p>
            <a:pPr eaLnBrk="1" hangingPunct="1">
              <a:lnSpc>
                <a:spcPct val="100000"/>
              </a:lnSpc>
              <a:spcBef>
                <a:spcPct val="0"/>
              </a:spcBef>
              <a:buFontTx/>
              <a:buNone/>
            </a:pPr>
            <a:r>
              <a:rPr lang="en-US" altLang="en-US" sz="2400" dirty="0">
                <a:cs typeface="Courier New" panose="02070309020205020404" pitchFamily="49" charset="0"/>
              </a:rPr>
              <a:t>The tag </a:t>
            </a:r>
            <a:r>
              <a:rPr lang="en-US" altLang="en-US" sz="2400" b="1" dirty="0">
                <a:latin typeface="Courier New" panose="02070309020205020404" pitchFamily="49" charset="0"/>
                <a:cs typeface="Courier New" panose="02070309020205020404" pitchFamily="49" charset="0"/>
              </a:rPr>
              <a:t>GEOSldas_m4-17_0</a:t>
            </a:r>
            <a:r>
              <a:rPr lang="en-US" altLang="en-US" sz="2400" dirty="0"/>
              <a:t> is the first ever stable </a:t>
            </a:r>
            <a:r>
              <a:rPr lang="en-US" altLang="en-US" sz="2400" dirty="0" err="1"/>
              <a:t>GEOSldas</a:t>
            </a:r>
            <a:r>
              <a:rPr lang="en-US" altLang="en-US" sz="2400" dirty="0"/>
              <a:t> tag.  It includes only the land model (and ensemble perturbations).  The assimilation components do not work!  The tag combines a new CVS module (“m4”) with a new science version of the Catchment model (“17_0”; see section “Land Model Versions” of this tutorial).  Both Catchment and </a:t>
            </a:r>
            <a:r>
              <a:rPr lang="en-US" altLang="en-US" sz="2400" dirty="0" err="1"/>
              <a:t>CatchmentCN</a:t>
            </a:r>
            <a:r>
              <a:rPr lang="en-US" altLang="en-US" sz="2400" dirty="0"/>
              <a:t> are supported, as is the snow impurity module (GOSWIM).</a:t>
            </a:r>
          </a:p>
          <a:p>
            <a:pPr eaLnBrk="1" hangingPunct="1">
              <a:lnSpc>
                <a:spcPct val="100000"/>
              </a:lnSpc>
              <a:spcBef>
                <a:spcPct val="0"/>
              </a:spcBef>
              <a:buNone/>
            </a:pPr>
            <a:endParaRPr lang="en-US" altLang="en-US" sz="2400" dirty="0">
              <a:cs typeface="Courier New" panose="02070309020205020404" pitchFamily="49" charset="0"/>
            </a:endParaRPr>
          </a:p>
          <a:p>
            <a:pPr eaLnBrk="1" hangingPunct="1">
              <a:lnSpc>
                <a:spcPct val="100000"/>
              </a:lnSpc>
              <a:spcBef>
                <a:spcPct val="0"/>
              </a:spcBef>
              <a:buFontTx/>
              <a:buNone/>
            </a:pPr>
            <a:endParaRPr lang="en-US" altLang="en-US" sz="2400" dirty="0"/>
          </a:p>
        </p:txBody>
      </p:sp>
    </p:spTree>
    <p:extLst>
      <p:ext uri="{BB962C8B-B14F-4D97-AF65-F5344CB8AC3E}">
        <p14:creationId xmlns:p14="http://schemas.microsoft.com/office/powerpoint/2010/main" val="568774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1245392" y="0"/>
            <a:ext cx="9701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algn="ctr" eaLnBrk="1" hangingPunct="1">
              <a:lnSpc>
                <a:spcPct val="100000"/>
              </a:lnSpc>
              <a:spcBef>
                <a:spcPct val="0"/>
              </a:spcBef>
              <a:buFontTx/>
              <a:buNone/>
            </a:pPr>
            <a:r>
              <a:rPr lang="en-US" altLang="en-US" sz="2800" b="1" noProof="1"/>
              <a:t>2.a) Check out, build and prepare for ldas_setup </a:t>
            </a:r>
            <a:endParaRPr lang="en-US" altLang="en-US" sz="2800" noProof="1"/>
          </a:p>
        </p:txBody>
      </p:sp>
      <p:sp>
        <p:nvSpPr>
          <p:cNvPr id="4" name="Rectangle 3"/>
          <p:cNvSpPr/>
          <p:nvPr/>
        </p:nvSpPr>
        <p:spPr>
          <a:xfrm>
            <a:off x="929542" y="982204"/>
            <a:ext cx="10332915" cy="4524315"/>
          </a:xfrm>
          <a:prstGeom prst="rect">
            <a:avLst/>
          </a:prstGeom>
        </p:spPr>
        <p:txBody>
          <a:bodyPr wrap="square">
            <a:spAutoFit/>
          </a:bodyPr>
          <a:lstStyle/>
          <a:p>
            <a:pPr eaLnBrk="1" fontAlgn="auto" hangingPunct="1">
              <a:spcBef>
                <a:spcPts val="0"/>
              </a:spcBef>
              <a:spcAft>
                <a:spcPts val="0"/>
              </a:spcAft>
              <a:defRPr/>
            </a:pPr>
            <a:r>
              <a:rPr lang="pt-BR" b="1" dirty="0">
                <a:latin typeface="Calibri" pitchFamily="34" charset="0"/>
                <a:cs typeface="Calibri" pitchFamily="34" charset="0"/>
              </a:rPr>
              <a:t>See </a:t>
            </a:r>
            <a:r>
              <a:rPr lang="en-US" dirty="0">
                <a:latin typeface="Calibri" pitchFamily="34" charset="0"/>
                <a:cs typeface="Calibri" pitchFamily="34" charset="0"/>
                <a:hlinkClick r:id="rId3"/>
              </a:rPr>
              <a:t>https://github.com/GEOS-ESM/GEOSldas</a:t>
            </a:r>
            <a:r>
              <a:rPr lang="en-US" dirty="0">
                <a:latin typeface="Calibri" pitchFamily="34" charset="0"/>
                <a:cs typeface="Calibri" pitchFamily="34" charset="0"/>
              </a:rPr>
              <a:t> for README.md details</a:t>
            </a:r>
          </a:p>
          <a:p>
            <a:pPr eaLnBrk="1" fontAlgn="auto" hangingPunct="1">
              <a:spcBef>
                <a:spcPts val="0"/>
              </a:spcBef>
              <a:spcAft>
                <a:spcPts val="0"/>
              </a:spcAft>
              <a:defRPr/>
            </a:pPr>
            <a:endParaRPr lang="en-US" b="1" dirty="0">
              <a:latin typeface="+mn-lt"/>
              <a:cs typeface="Courier New" pitchFamily="49" charset="0"/>
            </a:endParaRPr>
          </a:p>
          <a:p>
            <a:pPr eaLnBrk="1" fontAlgn="auto" hangingPunct="1">
              <a:spcBef>
                <a:spcPts val="0"/>
              </a:spcBef>
              <a:spcAft>
                <a:spcPts val="0"/>
              </a:spcAft>
              <a:defRPr/>
            </a:pPr>
            <a:r>
              <a:rPr lang="pt-BR" b="1" dirty="0">
                <a:latin typeface="+mn-lt"/>
                <a:cs typeface="Courier New" pitchFamily="49" charset="0"/>
              </a:rPr>
              <a:t>Check Out :</a:t>
            </a:r>
          </a:p>
          <a:p>
            <a:pPr lvl="1" eaLnBrk="1" fontAlgn="auto" hangingPunct="1">
              <a:spcBef>
                <a:spcPts val="0"/>
              </a:spcBef>
              <a:spcAft>
                <a:spcPts val="0"/>
              </a:spcAft>
              <a:defRPr/>
            </a:pPr>
            <a:r>
              <a:rPr lang="pt-BR" i="1" dirty="0">
                <a:latin typeface="Courier New" pitchFamily="49" charset="0"/>
                <a:cs typeface="Courier New" pitchFamily="49" charset="0"/>
              </a:rPr>
              <a:t>module use -a /discover/swdev/gmao_SIteam/modulefiles-SLES11 #NCCS</a:t>
            </a:r>
          </a:p>
          <a:p>
            <a:pPr lvl="1" eaLnBrk="1" fontAlgn="auto" hangingPunct="1">
              <a:spcBef>
                <a:spcPts val="0"/>
              </a:spcBef>
              <a:spcAft>
                <a:spcPts val="0"/>
              </a:spcAft>
              <a:defRPr/>
            </a:pPr>
            <a:r>
              <a:rPr lang="pt-BR" i="1" dirty="0">
                <a:latin typeface="Courier New" pitchFamily="49" charset="0"/>
                <a:cs typeface="Courier New" pitchFamily="49" charset="0"/>
              </a:rPr>
              <a:t>module load GEOSenv</a:t>
            </a:r>
          </a:p>
          <a:p>
            <a:pPr lvl="1" eaLnBrk="1" fontAlgn="auto" hangingPunct="1">
              <a:spcBef>
                <a:spcPts val="0"/>
              </a:spcBef>
              <a:spcAft>
                <a:spcPts val="0"/>
              </a:spcAft>
              <a:defRPr/>
            </a:pPr>
            <a:endParaRPr lang="pt-BR" i="1" dirty="0">
              <a:latin typeface="Courier New" pitchFamily="49" charset="0"/>
              <a:cs typeface="Courier New" pitchFamily="49" charset="0"/>
            </a:endParaRPr>
          </a:p>
          <a:p>
            <a:pPr lvl="1" eaLnBrk="1" fontAlgn="auto" hangingPunct="1">
              <a:spcBef>
                <a:spcPts val="0"/>
              </a:spcBef>
              <a:spcAft>
                <a:spcPts val="0"/>
              </a:spcAft>
              <a:defRPr/>
            </a:pPr>
            <a:r>
              <a:rPr lang="pt-BR" i="1" dirty="0">
                <a:latin typeface="Courier New" pitchFamily="49" charset="0"/>
                <a:cs typeface="Courier New" pitchFamily="49" charset="0"/>
              </a:rPr>
              <a:t>git clone git@github.com:GEOS-ESM/GEOSldas.git</a:t>
            </a:r>
          </a:p>
          <a:p>
            <a:pPr lvl="1" eaLnBrk="1" fontAlgn="auto" hangingPunct="1">
              <a:spcBef>
                <a:spcPts val="0"/>
              </a:spcBef>
              <a:spcAft>
                <a:spcPts val="0"/>
              </a:spcAft>
              <a:defRPr/>
            </a:pPr>
            <a:endParaRPr lang="pt-BR" b="1" dirty="0">
              <a:latin typeface="Courier New" pitchFamily="49" charset="0"/>
              <a:cs typeface="Courier New" pitchFamily="49" charset="0"/>
            </a:endParaRPr>
          </a:p>
          <a:p>
            <a:pPr eaLnBrk="1" fontAlgn="auto" hangingPunct="1">
              <a:spcBef>
                <a:spcPts val="0"/>
              </a:spcBef>
              <a:spcAft>
                <a:spcPts val="0"/>
              </a:spcAft>
              <a:defRPr/>
            </a:pPr>
            <a:r>
              <a:rPr lang="pt-BR" b="1" dirty="0">
                <a:latin typeface="+mn-lt"/>
                <a:cs typeface="Courier New" pitchFamily="49" charset="0"/>
              </a:rPr>
              <a:t>Check out external repositories and build in one step:</a:t>
            </a:r>
          </a:p>
          <a:p>
            <a:pPr lvl="1" eaLnBrk="1" fontAlgn="auto" hangingPunct="1">
              <a:spcBef>
                <a:spcPts val="0"/>
              </a:spcBef>
              <a:spcAft>
                <a:spcPts val="0"/>
              </a:spcAft>
              <a:defRPr/>
            </a:pPr>
            <a:r>
              <a:rPr lang="pt-BR" i="1" dirty="0">
                <a:latin typeface="Courier New" pitchFamily="49" charset="0"/>
                <a:cs typeface="Courier New" pitchFamily="49" charset="0"/>
              </a:rPr>
              <a:t>parallel_build.csh</a:t>
            </a:r>
          </a:p>
          <a:p>
            <a:pPr lvl="1" eaLnBrk="1" fontAlgn="auto" hangingPunct="1">
              <a:spcBef>
                <a:spcPts val="0"/>
              </a:spcBef>
              <a:spcAft>
                <a:spcPts val="0"/>
              </a:spcAft>
              <a:defRPr/>
            </a:pPr>
            <a:endParaRPr lang="pt-BR" b="1" dirty="0">
              <a:latin typeface="+mn-lt"/>
              <a:cs typeface="Courier New" pitchFamily="49" charset="0"/>
            </a:endParaRPr>
          </a:p>
          <a:p>
            <a:pPr lvl="1" eaLnBrk="1" fontAlgn="auto" hangingPunct="1">
              <a:spcBef>
                <a:spcPts val="0"/>
              </a:spcBef>
              <a:spcAft>
                <a:spcPts val="0"/>
              </a:spcAft>
              <a:defRPr/>
            </a:pPr>
            <a:r>
              <a:rPr lang="pt-BR" b="1" dirty="0">
                <a:latin typeface="+mn-lt"/>
                <a:cs typeface="Courier New" pitchFamily="49" charset="0"/>
              </a:rPr>
              <a:t>Can use do multiple steps:  see README.md</a:t>
            </a:r>
            <a:endParaRPr lang="pt-BR" i="1" dirty="0">
              <a:latin typeface="Courier New" pitchFamily="49" charset="0"/>
              <a:cs typeface="Courier New" pitchFamily="49" charset="0"/>
            </a:endParaRPr>
          </a:p>
          <a:p>
            <a:pPr lvl="1" eaLnBrk="1" fontAlgn="auto" hangingPunct="1">
              <a:spcBef>
                <a:spcPts val="0"/>
              </a:spcBef>
              <a:spcAft>
                <a:spcPts val="0"/>
              </a:spcAft>
              <a:defRPr/>
            </a:pPr>
            <a:endParaRPr lang="pt-BR" b="1" dirty="0">
              <a:latin typeface="+mn-lt"/>
              <a:cs typeface="Courier New" pitchFamily="49" charset="0"/>
            </a:endParaRPr>
          </a:p>
          <a:p>
            <a:pPr lvl="1" indent="-457200" eaLnBrk="1" fontAlgn="auto" hangingPunct="1">
              <a:spcBef>
                <a:spcPts val="0"/>
              </a:spcBef>
              <a:spcAft>
                <a:spcPts val="0"/>
              </a:spcAft>
              <a:defRPr/>
            </a:pPr>
            <a:r>
              <a:rPr lang="pt-BR" b="1" dirty="0">
                <a:latin typeface="+mn-lt"/>
                <a:cs typeface="Courier New" pitchFamily="49" charset="0"/>
              </a:rPr>
              <a:t>Verify build:</a:t>
            </a:r>
          </a:p>
          <a:p>
            <a:pPr lvl="1" eaLnBrk="1" fontAlgn="auto" hangingPunct="1">
              <a:spcBef>
                <a:spcPts val="0"/>
              </a:spcBef>
              <a:spcAft>
                <a:spcPts val="0"/>
              </a:spcAft>
              <a:defRPr/>
            </a:pPr>
            <a:r>
              <a:rPr lang="pt-BR" i="1" dirty="0">
                <a:latin typeface="Courier New" pitchFamily="49" charset="0"/>
                <a:cs typeface="Courier New" pitchFamily="49" charset="0"/>
              </a:rPr>
              <a:t>cat build/BUILD_LOG_DIR/info</a:t>
            </a:r>
          </a:p>
          <a:p>
            <a:pPr lvl="1" eaLnBrk="1" fontAlgn="auto" hangingPunct="1">
              <a:spcBef>
                <a:spcPts val="0"/>
              </a:spcBef>
              <a:spcAft>
                <a:spcPts val="0"/>
              </a:spcAft>
              <a:defRPr/>
            </a:pPr>
            <a:r>
              <a:rPr lang="pt-BR" b="1" dirty="0">
                <a:latin typeface="Courier New" pitchFamily="49" charset="0"/>
                <a:cs typeface="Courier New" pitchFamily="49"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1245392" y="0"/>
            <a:ext cx="9701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algn="ctr" eaLnBrk="1" hangingPunct="1">
              <a:lnSpc>
                <a:spcPct val="100000"/>
              </a:lnSpc>
              <a:spcBef>
                <a:spcPct val="0"/>
              </a:spcBef>
              <a:buFontTx/>
              <a:buNone/>
            </a:pPr>
            <a:r>
              <a:rPr lang="en-US" altLang="en-US" sz="2800" b="1" noProof="1"/>
              <a:t>2.a) Check out, build and prepare for ldas_setup </a:t>
            </a:r>
            <a:endParaRPr lang="en-US" altLang="en-US" sz="2800" noProof="1"/>
          </a:p>
        </p:txBody>
      </p:sp>
      <p:sp>
        <p:nvSpPr>
          <p:cNvPr id="4" name="Rectangle 3"/>
          <p:cNvSpPr/>
          <p:nvPr/>
        </p:nvSpPr>
        <p:spPr>
          <a:xfrm>
            <a:off x="929542" y="982204"/>
            <a:ext cx="10332915" cy="2585323"/>
          </a:xfrm>
          <a:prstGeom prst="rect">
            <a:avLst/>
          </a:prstGeom>
        </p:spPr>
        <p:txBody>
          <a:bodyPr wrap="square">
            <a:spAutoFit/>
          </a:bodyPr>
          <a:lstStyle/>
          <a:p>
            <a:pPr lvl="1" eaLnBrk="1" fontAlgn="auto" hangingPunct="1">
              <a:spcBef>
                <a:spcPts val="0"/>
              </a:spcBef>
              <a:spcAft>
                <a:spcPts val="0"/>
              </a:spcAft>
              <a:defRPr/>
            </a:pPr>
            <a:r>
              <a:rPr lang="pt-BR" b="1" dirty="0">
                <a:latin typeface="Courier New" pitchFamily="49" charset="0"/>
                <a:cs typeface="Courier New" pitchFamily="49" charset="0"/>
              </a:rPr>
              <a:t> </a:t>
            </a:r>
          </a:p>
          <a:p>
            <a:pPr eaLnBrk="1" fontAlgn="auto" hangingPunct="1">
              <a:spcBef>
                <a:spcPts val="0"/>
              </a:spcBef>
              <a:spcAft>
                <a:spcPts val="0"/>
              </a:spcAft>
              <a:defRPr/>
            </a:pPr>
            <a:r>
              <a:rPr lang="pt-BR" b="1" dirty="0">
                <a:latin typeface="+mn-lt"/>
                <a:cs typeface="Courier New" pitchFamily="49" charset="0"/>
              </a:rPr>
              <a:t>Prepare for ldas_setup (go to install/bin , source g5_modules if it is a new terminal window ):</a:t>
            </a:r>
          </a:p>
          <a:p>
            <a:pPr marL="457200" eaLnBrk="1" fontAlgn="auto" hangingPunct="1">
              <a:spcBef>
                <a:spcPts val="0"/>
              </a:spcBef>
              <a:spcAft>
                <a:spcPts val="0"/>
              </a:spcAft>
              <a:defRPr/>
            </a:pPr>
            <a:r>
              <a:rPr lang="pt-BR" i="1" dirty="0">
                <a:latin typeface="Courier New" pitchFamily="49" charset="0"/>
                <a:cs typeface="Courier New" pitchFamily="49" charset="0"/>
              </a:rPr>
              <a:t>./</a:t>
            </a:r>
            <a:r>
              <a:rPr lang="pt-BR" i="1" dirty="0" err="1">
                <a:latin typeface="Courier New" pitchFamily="49" charset="0"/>
                <a:cs typeface="Courier New" pitchFamily="49" charset="0"/>
              </a:rPr>
              <a:t>ldas_setup</a:t>
            </a:r>
            <a:r>
              <a:rPr lang="pt-BR" i="1" dirty="0">
                <a:latin typeface="Courier New" pitchFamily="49" charset="0"/>
                <a:cs typeface="Courier New" pitchFamily="49" charset="0"/>
              </a:rPr>
              <a:t> –</a:t>
            </a:r>
            <a:r>
              <a:rPr lang="pt-BR" i="1" dirty="0" err="1">
                <a:latin typeface="Courier New" pitchFamily="49" charset="0"/>
                <a:cs typeface="Courier New" pitchFamily="49" charset="0"/>
              </a:rPr>
              <a:t>h</a:t>
            </a:r>
            <a:r>
              <a:rPr lang="pt-BR" i="1" dirty="0">
                <a:latin typeface="Courier New" pitchFamily="49" charset="0"/>
                <a:cs typeface="Courier New" pitchFamily="49" charset="0"/>
              </a:rPr>
              <a:t>         </a:t>
            </a:r>
            <a:r>
              <a:rPr lang="pt-BR" b="1" dirty="0">
                <a:latin typeface="+mn-lt"/>
                <a:cs typeface="Courier New" pitchFamily="49" charset="0"/>
              </a:rPr>
              <a:t>(show help for </a:t>
            </a:r>
            <a:r>
              <a:rPr lang="pt-BR" b="1" dirty="0" err="1">
                <a:latin typeface="+mn-lt"/>
                <a:cs typeface="Courier New" pitchFamily="49" charset="0"/>
              </a:rPr>
              <a:t>ldas_setup</a:t>
            </a:r>
            <a:r>
              <a:rPr lang="pt-BR" b="1" dirty="0">
                <a:latin typeface="+mn-lt"/>
                <a:cs typeface="Courier New" pitchFamily="49" charset="0"/>
              </a:rPr>
              <a:t>)</a:t>
            </a:r>
          </a:p>
          <a:p>
            <a:pPr marL="457200" eaLnBrk="1" fontAlgn="auto" hangingPunct="1">
              <a:spcBef>
                <a:spcPts val="0"/>
              </a:spcBef>
              <a:spcAft>
                <a:spcPts val="0"/>
              </a:spcAft>
              <a:defRPr/>
            </a:pPr>
            <a:r>
              <a:rPr lang="pt-BR" i="1" dirty="0">
                <a:latin typeface="Courier New" pitchFamily="49" charset="0"/>
                <a:cs typeface="Courier New" pitchFamily="49" charset="0"/>
              </a:rPr>
              <a:t>./ldas_setup sample –h  </a:t>
            </a:r>
            <a:r>
              <a:rPr lang="pt-BR" b="1" dirty="0">
                <a:latin typeface="+mn-lt"/>
                <a:cs typeface="Courier New" pitchFamily="49" charset="0"/>
              </a:rPr>
              <a:t>(show help for sub-command “sample”)  </a:t>
            </a:r>
          </a:p>
          <a:p>
            <a:pPr marL="457200" eaLnBrk="1" fontAlgn="auto" hangingPunct="1">
              <a:spcBef>
                <a:spcPts val="0"/>
              </a:spcBef>
              <a:spcAft>
                <a:spcPts val="0"/>
              </a:spcAft>
              <a:defRPr/>
            </a:pPr>
            <a:r>
              <a:rPr lang="pt-BR" i="1" dirty="0">
                <a:latin typeface="Courier New" pitchFamily="49" charset="0"/>
                <a:cs typeface="Courier New" pitchFamily="49" charset="0"/>
              </a:rPr>
              <a:t>./ldas_setup setup –h   </a:t>
            </a:r>
            <a:r>
              <a:rPr lang="pt-BR" b="1" dirty="0">
                <a:latin typeface="+mn-lt"/>
                <a:cs typeface="Courier New" pitchFamily="49" charset="0"/>
              </a:rPr>
              <a:t>(show help for sub-command “setup”)</a:t>
            </a:r>
          </a:p>
          <a:p>
            <a:pPr marL="457200" eaLnBrk="1" fontAlgn="auto" hangingPunct="1">
              <a:spcBef>
                <a:spcPts val="0"/>
              </a:spcBef>
              <a:spcAft>
                <a:spcPts val="0"/>
              </a:spcAft>
              <a:defRPr/>
            </a:pPr>
            <a:endParaRPr lang="pt-BR" b="1" dirty="0">
              <a:latin typeface="Courier New" pitchFamily="49" charset="0"/>
              <a:cs typeface="Courier New" pitchFamily="49" charset="0"/>
            </a:endParaRPr>
          </a:p>
          <a:p>
            <a:pPr marL="457200" indent="-457200" eaLnBrk="1" fontAlgn="auto" hangingPunct="1">
              <a:spcBef>
                <a:spcPts val="0"/>
              </a:spcBef>
              <a:spcAft>
                <a:spcPts val="0"/>
              </a:spcAft>
              <a:defRPr/>
            </a:pPr>
            <a:r>
              <a:rPr lang="pt-BR" b="1" dirty="0">
                <a:latin typeface="Calibri" panose="020F0502020204030204" pitchFamily="34" charset="0"/>
                <a:cs typeface="Courier New" pitchFamily="49" charset="0"/>
              </a:rPr>
              <a:t>Create input templates:</a:t>
            </a:r>
          </a:p>
          <a:p>
            <a:pPr marL="457200" eaLnBrk="1" fontAlgn="auto" hangingPunct="1">
              <a:spcBef>
                <a:spcPts val="0"/>
              </a:spcBef>
              <a:spcAft>
                <a:spcPts val="0"/>
              </a:spcAft>
              <a:defRPr/>
            </a:pPr>
            <a:r>
              <a:rPr lang="pt-BR" i="1" dirty="0">
                <a:latin typeface="Courier New" pitchFamily="49" charset="0"/>
                <a:cs typeface="Courier New" pitchFamily="49" charset="0"/>
              </a:rPr>
              <a:t>./ldas_setup sample –-exeinp    &gt; YOUR_exeinp.txt</a:t>
            </a:r>
          </a:p>
          <a:p>
            <a:pPr marL="457200" eaLnBrk="1" fontAlgn="auto" hangingPunct="1">
              <a:spcBef>
                <a:spcPts val="0"/>
              </a:spcBef>
              <a:spcAft>
                <a:spcPts val="0"/>
              </a:spcAft>
              <a:defRPr/>
            </a:pPr>
            <a:r>
              <a:rPr lang="pt-BR" i="1" dirty="0">
                <a:latin typeface="Courier New" pitchFamily="49" charset="0"/>
                <a:cs typeface="Courier New" pitchFamily="49" charset="0"/>
              </a:rPr>
              <a:t>./ldas_setup sample –-batinp    &gt; YOUR_batinp.txt</a:t>
            </a:r>
            <a:endParaRPr lang="pt-BR" b="1" dirty="0">
              <a:latin typeface="Courier New" pitchFamily="49" charset="0"/>
              <a:cs typeface="Courier New" pitchFamily="49" charset="0"/>
            </a:endParaRPr>
          </a:p>
        </p:txBody>
      </p:sp>
    </p:spTree>
    <p:extLst>
      <p:ext uri="{BB962C8B-B14F-4D97-AF65-F5344CB8AC3E}">
        <p14:creationId xmlns:p14="http://schemas.microsoft.com/office/powerpoint/2010/main" val="425936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404813" y="766219"/>
            <a:ext cx="111950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dirty="0"/>
              <a:t>Edit the sample input file </a:t>
            </a:r>
            <a:r>
              <a:rPr lang="en-US" altLang="en-US" dirty="0" err="1">
                <a:latin typeface="Courier New" panose="02070309020205020404" pitchFamily="49" charset="0"/>
                <a:cs typeface="Courier New" panose="02070309020205020404" pitchFamily="49" charset="0"/>
              </a:rPr>
              <a:t>YOUR_exeinp.txt</a:t>
            </a:r>
            <a:r>
              <a:rPr lang="en-US" altLang="en-US" dirty="0"/>
              <a:t> created by the following command:</a:t>
            </a:r>
          </a:p>
          <a:p>
            <a:pPr marL="0" lvl="1" eaLnBrk="1" hangingPunct="1">
              <a:lnSpc>
                <a:spcPct val="100000"/>
              </a:lnSpc>
              <a:spcBef>
                <a:spcPct val="0"/>
              </a:spcBef>
              <a:buFontTx/>
              <a:buNone/>
            </a:pPr>
            <a:r>
              <a:rPr lang="pt-BR" altLang="en-US" i="1" dirty="0">
                <a:latin typeface="Courier New" panose="02070309020205020404" pitchFamily="49" charset="0"/>
                <a:cs typeface="Courier New" panose="02070309020205020404" pitchFamily="49" charset="0"/>
              </a:rPr>
              <a:t>	./ldas_setup sample –-exeinp&gt; </a:t>
            </a:r>
            <a:r>
              <a:rPr lang="pt-BR" altLang="en-US" i="1" dirty="0" err="1">
                <a:latin typeface="Courier New" panose="02070309020205020404" pitchFamily="49" charset="0"/>
                <a:cs typeface="Courier New" panose="02070309020205020404" pitchFamily="49" charset="0"/>
              </a:rPr>
              <a:t>YOUR_exeinp.txt</a:t>
            </a:r>
            <a:r>
              <a:rPr lang="pt-BR" altLang="en-US" i="1" dirty="0">
                <a:latin typeface="Courier New" panose="02070309020205020404" pitchFamily="49" charset="0"/>
                <a:cs typeface="Courier New" panose="02070309020205020404" pitchFamily="49" charset="0"/>
              </a:rPr>
              <a:t> </a:t>
            </a:r>
            <a:endParaRPr lang="en-US" altLang="en-US" sz="4400" dirty="0"/>
          </a:p>
        </p:txBody>
      </p:sp>
      <p:sp>
        <p:nvSpPr>
          <p:cNvPr id="7171" name="Rectangle 4"/>
          <p:cNvSpPr>
            <a:spLocks noChangeArrowheads="1"/>
          </p:cNvSpPr>
          <p:nvPr/>
        </p:nvSpPr>
        <p:spPr bwMode="auto">
          <a:xfrm>
            <a:off x="404813" y="2186546"/>
            <a:ext cx="997743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EXPERIMENT INFO                           #</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EXP_ID                  : merra2_cf180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EXP_DOMAIN              : CF0180x6C_CONUS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NUM_ENSEMBLE            : 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BEG_DATE                : 20140101 000000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END_DATE                : 20140301 000000</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RESTART INFO                                 #</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                 : 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#RESTART_ID             : SMAP_Nature_v4.1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#RESTART_PATH           : /discover/</a:t>
            </a:r>
            <a:r>
              <a:rPr lang="en-US" altLang="en-US" sz="1600" dirty="0" err="1">
                <a:latin typeface="Courier New" panose="02070309020205020404" pitchFamily="49" charset="0"/>
                <a:cs typeface="Courier New" panose="02070309020205020404" pitchFamily="49" charset="0"/>
              </a:rPr>
              <a:t>nobackup</a:t>
            </a:r>
            <a:r>
              <a:rPr lang="en-US" altLang="en-US" sz="1600" dirty="0">
                <a:latin typeface="Courier New" panose="02070309020205020404" pitchFamily="49" charset="0"/>
                <a:cs typeface="Courier New" panose="02070309020205020404" pitchFamily="49" charset="0"/>
              </a:rPr>
              <a:t>/users/MERRA3/SMAP_Nature_v4.1/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#RESTART_DOMAIN         : SMAP_EASEv2_M36_GLOBAL</a:t>
            </a:r>
          </a:p>
        </p:txBody>
      </p:sp>
      <p:sp>
        <p:nvSpPr>
          <p:cNvPr id="7172" name="TextBox 5"/>
          <p:cNvSpPr txBox="1">
            <a:spLocks noChangeArrowheads="1"/>
          </p:cNvSpPr>
          <p:nvPr/>
        </p:nvSpPr>
        <p:spPr bwMode="auto">
          <a:xfrm>
            <a:off x="404813" y="1786436"/>
            <a:ext cx="31456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solidFill>
                  <a:srgbClr val="FF0000"/>
                </a:solidFill>
              </a:rPr>
              <a:t>**** REQUIRED INFO *****</a:t>
            </a:r>
          </a:p>
        </p:txBody>
      </p:sp>
      <p:sp>
        <p:nvSpPr>
          <p:cNvPr id="7173" name="TextBox 6"/>
          <p:cNvSpPr txBox="1">
            <a:spLocks noChangeArrowheads="1"/>
          </p:cNvSpPr>
          <p:nvPr/>
        </p:nvSpPr>
        <p:spPr bwMode="auto">
          <a:xfrm>
            <a:off x="6995160" y="4461073"/>
            <a:ext cx="4892039" cy="1477328"/>
          </a:xfrm>
          <a:prstGeom prst="rect">
            <a:avLst/>
          </a:prstGeom>
          <a:solidFill>
            <a:schemeClr val="bg1"/>
          </a:solidFill>
          <a:ln w="57150">
            <a:solidFill>
              <a:schemeClr val="accent1"/>
            </a:solidFill>
            <a:miter lim="800000"/>
            <a:headEnd/>
            <a:tailEnd/>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RESTART : 1 </a:t>
            </a:r>
          </a:p>
          <a:p>
            <a:pPr eaLnBrk="1" hangingPunct="1">
              <a:lnSpc>
                <a:spcPct val="100000"/>
              </a:lnSpc>
              <a:spcBef>
                <a:spcPct val="0"/>
              </a:spcBef>
              <a:buFontTx/>
              <a:buNone/>
            </a:pPr>
            <a:r>
              <a:rPr lang="en-US" altLang="en-US" sz="1800" dirty="0">
                <a:latin typeface="+mn-lt"/>
                <a:cs typeface="Courier New" panose="02070309020205020404" pitchFamily="49" charset="0"/>
              </a:rPr>
              <a:t>Have restarts from</a:t>
            </a:r>
          </a:p>
          <a:p>
            <a:pPr marL="400050" indent="-400050" eaLnBrk="1" hangingPunct="1">
              <a:lnSpc>
                <a:spcPct val="100000"/>
              </a:lnSpc>
              <a:spcBef>
                <a:spcPct val="0"/>
              </a:spcBef>
              <a:buFontTx/>
              <a:buAutoNum type="romanLcParenBoth"/>
            </a:pPr>
            <a:r>
              <a:rPr lang="en-US" altLang="en-US" sz="1800" dirty="0">
                <a:latin typeface="+mn-lt"/>
                <a:cs typeface="Courier New" panose="02070309020205020404" pitchFamily="49" charset="0"/>
              </a:rPr>
              <a:t>a </a:t>
            </a:r>
            <a:r>
              <a:rPr lang="en-US" altLang="en-US" sz="1800" dirty="0" err="1">
                <a:latin typeface="+mn-lt"/>
                <a:cs typeface="Courier New" panose="02070309020205020404" pitchFamily="49" charset="0"/>
              </a:rPr>
              <a:t>GEOSldas</a:t>
            </a:r>
            <a:r>
              <a:rPr lang="en-US" altLang="en-US" sz="1800" dirty="0">
                <a:latin typeface="+mn-lt"/>
                <a:cs typeface="Courier New" panose="02070309020205020404" pitchFamily="49" charset="0"/>
              </a:rPr>
              <a:t> simulation on the same grid and the same or larger domain </a:t>
            </a:r>
            <a:r>
              <a:rPr lang="en-US" altLang="en-US" sz="1800" i="1" dirty="0">
                <a:latin typeface="+mn-lt"/>
                <a:cs typeface="Courier New" panose="02070309020205020404" pitchFamily="49" charset="0"/>
              </a:rPr>
              <a:t>or</a:t>
            </a:r>
            <a:r>
              <a:rPr lang="en-US" altLang="en-US" sz="1800" dirty="0">
                <a:latin typeface="+mn-lt"/>
                <a:cs typeface="Courier New" panose="02070309020205020404" pitchFamily="49" charset="0"/>
              </a:rPr>
              <a:t> </a:t>
            </a:r>
          </a:p>
          <a:p>
            <a:pPr marL="400050" indent="-400050" eaLnBrk="1" hangingPunct="1">
              <a:lnSpc>
                <a:spcPct val="100000"/>
              </a:lnSpc>
              <a:spcBef>
                <a:spcPct val="0"/>
              </a:spcBef>
              <a:buFontTx/>
              <a:buAutoNum type="romanLcParenBoth"/>
            </a:pPr>
            <a:r>
              <a:rPr lang="en-US" altLang="en-US" sz="1800" dirty="0">
                <a:latin typeface="+mn-lt"/>
                <a:cs typeface="Courier New" panose="02070309020205020404" pitchFamily="49" charset="0"/>
              </a:rPr>
              <a:t>a </a:t>
            </a:r>
            <a:r>
              <a:rPr lang="en-US" altLang="en-US" sz="1800" u="sng" dirty="0">
                <a:latin typeface="+mn-lt"/>
                <a:cs typeface="Courier New" panose="02070309020205020404" pitchFamily="49" charset="0"/>
              </a:rPr>
              <a:t>global</a:t>
            </a:r>
            <a:r>
              <a:rPr lang="en-US" altLang="en-US" sz="1800" dirty="0">
                <a:latin typeface="+mn-lt"/>
                <a:cs typeface="Courier New" panose="02070309020205020404" pitchFamily="49" charset="0"/>
              </a:rPr>
              <a:t> </a:t>
            </a:r>
            <a:r>
              <a:rPr lang="en-US" altLang="en-US" sz="1800" dirty="0" err="1">
                <a:latin typeface="+mn-lt"/>
                <a:cs typeface="Courier New" panose="02070309020205020404" pitchFamily="49" charset="0"/>
              </a:rPr>
              <a:t>LDASsa</a:t>
            </a:r>
            <a:r>
              <a:rPr lang="en-US" altLang="en-US" sz="1800" dirty="0">
                <a:latin typeface="+mn-lt"/>
                <a:cs typeface="Courier New" panose="02070309020205020404" pitchFamily="49" charset="0"/>
              </a:rPr>
              <a:t> simulation on the same grid.   </a:t>
            </a:r>
          </a:p>
        </p:txBody>
      </p:sp>
      <p:cxnSp>
        <p:nvCxnSpPr>
          <p:cNvPr id="9" name="Straight Arrow Connector 8"/>
          <p:cNvCxnSpPr>
            <a:cxnSpLocks/>
            <a:stCxn id="7173" idx="1"/>
          </p:cNvCxnSpPr>
          <p:nvPr/>
        </p:nvCxnSpPr>
        <p:spPr>
          <a:xfrm flipH="1">
            <a:off x="4064622" y="5199737"/>
            <a:ext cx="2930538" cy="56004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7" name="TextBox 1"/>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ChangeArrowheads="1"/>
          </p:cNvSpPr>
          <p:nvPr/>
        </p:nvSpPr>
        <p:spPr bwMode="auto">
          <a:xfrm>
            <a:off x="485775" y="1562100"/>
            <a:ext cx="1104265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                           METEOROLOGICAL FORCINGS                       #</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8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MET_TAG              : M2COR_cross</a:t>
            </a:r>
          </a:p>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MET_PATH             : </a:t>
            </a:r>
            <a:r>
              <a:rPr lang="en-US" altLang="en-US" sz="1200" dirty="0">
                <a:latin typeface="Courier New" panose="02070309020205020404" pitchFamily="49" charset="0"/>
                <a:cs typeface="Courier New" panose="02070309020205020404" pitchFamily="49" charset="0"/>
              </a:rPr>
              <a:t>/discover/</a:t>
            </a:r>
            <a:r>
              <a:rPr lang="en-US" altLang="en-US" sz="1200" dirty="0" err="1">
                <a:latin typeface="Courier New" panose="02070309020205020404" pitchFamily="49" charset="0"/>
                <a:cs typeface="Courier New" panose="02070309020205020404" pitchFamily="49" charset="0"/>
              </a:rPr>
              <a:t>nobackup</a:t>
            </a:r>
            <a:r>
              <a:rPr lang="en-US" altLang="en-US" sz="1200" dirty="0">
                <a:latin typeface="Courier New" panose="02070309020205020404" pitchFamily="49" charset="0"/>
                <a:cs typeface="Courier New" panose="02070309020205020404" pitchFamily="49" charset="0"/>
              </a:rPr>
              <a:t>/projects/</a:t>
            </a:r>
            <a:r>
              <a:rPr lang="en-US" altLang="en-US" sz="1200" dirty="0" err="1">
                <a:latin typeface="Courier New" panose="02070309020205020404" pitchFamily="49" charset="0"/>
                <a:cs typeface="Courier New" panose="02070309020205020404" pitchFamily="49" charset="0"/>
              </a:rPr>
              <a:t>gmao</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merra</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iau</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merra_land</a:t>
            </a:r>
            <a:r>
              <a:rPr lang="en-US" altLang="en-US" sz="1200" dirty="0">
                <a:latin typeface="Courier New" panose="02070309020205020404" pitchFamily="49" charset="0"/>
                <a:cs typeface="Courier New" panose="02070309020205020404" pitchFamily="49" charset="0"/>
              </a:rPr>
              <a:t>/MERRA2_land_forcing/</a:t>
            </a:r>
          </a:p>
          <a:p>
            <a:pPr eaLnBrk="1" hangingPunct="1">
              <a:lnSpc>
                <a:spcPct val="100000"/>
              </a:lnSpc>
              <a:spcBef>
                <a:spcPct val="0"/>
              </a:spcBef>
              <a:buFontTx/>
              <a:buNone/>
            </a:pPr>
            <a:endParaRPr lang="en-US" altLang="en-US" sz="18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                    LAND BOUNDARY CONDITIONS DIRECTORY                   #</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8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BCS_PATH             : </a:t>
            </a:r>
            <a:r>
              <a:rPr lang="en-US" altLang="en-US" sz="1200" dirty="0">
                <a:latin typeface="Courier New" panose="02070309020205020404" pitchFamily="49" charset="0"/>
                <a:cs typeface="Courier New" panose="02070309020205020404" pitchFamily="49" charset="0"/>
              </a:rPr>
              <a:t>/</a:t>
            </a:r>
            <a:r>
              <a:rPr lang="en-US" altLang="en-US" sz="1200" dirty="0" smtClean="0">
                <a:latin typeface="Courier New" panose="02070309020205020404" pitchFamily="49" charset="0"/>
                <a:cs typeface="Courier New" panose="02070309020205020404" pitchFamily="49" charset="0"/>
              </a:rPr>
              <a:t>discover/</a:t>
            </a:r>
            <a:r>
              <a:rPr lang="en-US" altLang="en-US" sz="1200" dirty="0" err="1" smtClean="0">
                <a:latin typeface="Courier New" panose="02070309020205020404" pitchFamily="49" charset="0"/>
                <a:cs typeface="Courier New" panose="02070309020205020404" pitchFamily="49" charset="0"/>
              </a:rPr>
              <a:t>nobackup</a:t>
            </a:r>
            <a:r>
              <a:rPr lang="en-US" altLang="en-US" sz="1200" dirty="0" smtClean="0">
                <a:latin typeface="Courier New" panose="02070309020205020404" pitchFamily="49" charset="0"/>
                <a:cs typeface="Courier New" panose="02070309020205020404" pitchFamily="49" charset="0"/>
              </a:rPr>
              <a:t>/</a:t>
            </a:r>
            <a:r>
              <a:rPr lang="en-US" altLang="en-US" sz="1200" dirty="0" err="1" smtClean="0">
                <a:latin typeface="Courier New" panose="02070309020205020404" pitchFamily="49" charset="0"/>
                <a:cs typeface="Courier New" panose="02070309020205020404" pitchFamily="49" charset="0"/>
              </a:rPr>
              <a:t>ltakacs</a:t>
            </a:r>
            <a:r>
              <a:rPr lang="en-US" altLang="en-US" sz="1200" dirty="0" smtClean="0">
                <a:latin typeface="Courier New" panose="02070309020205020404" pitchFamily="49" charset="0"/>
                <a:cs typeface="Courier New" panose="02070309020205020404" pitchFamily="49" charset="0"/>
              </a:rPr>
              <a:t>/</a:t>
            </a:r>
            <a:r>
              <a:rPr lang="en-US" altLang="en-US" sz="1200" dirty="0" err="1" smtClean="0">
                <a:latin typeface="Courier New" panose="02070309020205020404" pitchFamily="49" charset="0"/>
                <a:cs typeface="Courier New" panose="02070309020205020404" pitchFamily="49" charset="0"/>
              </a:rPr>
              <a:t>bcs</a:t>
            </a:r>
            <a:r>
              <a:rPr lang="en-US" altLang="en-US" sz="1200" dirty="0" smtClean="0">
                <a:latin typeface="Courier New" panose="02070309020205020404" pitchFamily="49" charset="0"/>
                <a:cs typeface="Courier New" panose="02070309020205020404" pitchFamily="49" charset="0"/>
              </a:rPr>
              <a:t>/Icarus-NLv3/Icarus-NLv3_EASE/SMAP_EASEv2_M36</a:t>
            </a:r>
            <a:r>
              <a:rPr lang="en-US" altLang="en-US" sz="1200" dirty="0">
                <a:latin typeface="Courier New" panose="02070309020205020404" pitchFamily="49" charset="0"/>
                <a:cs typeface="Courier New" panose="02070309020205020404" pitchFamily="49" charset="0"/>
              </a:rPr>
              <a:t>/</a:t>
            </a:r>
            <a:endParaRPr lang="en-US" altLang="en-US" sz="18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endParaRPr lang="en-US" altLang="en-US" sz="1800" dirty="0">
              <a:latin typeface="Courier New" panose="02070309020205020404" pitchFamily="49" charset="0"/>
              <a:cs typeface="Courier New" panose="02070309020205020404" pitchFamily="49" charset="0"/>
            </a:endParaRPr>
          </a:p>
        </p:txBody>
      </p:sp>
      <p:sp>
        <p:nvSpPr>
          <p:cNvPr id="8196" name="TextBox 3"/>
          <p:cNvSpPr txBox="1">
            <a:spLocks noChangeArrowheads="1"/>
          </p:cNvSpPr>
          <p:nvPr/>
        </p:nvSpPr>
        <p:spPr bwMode="auto">
          <a:xfrm>
            <a:off x="555625" y="938213"/>
            <a:ext cx="44948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solidFill>
                  <a:srgbClr val="FF0000"/>
                </a:solidFill>
              </a:rPr>
              <a:t>**** REQUIRED INFO  (continued) *****</a:t>
            </a:r>
          </a:p>
        </p:txBody>
      </p:sp>
      <p:sp>
        <p:nvSpPr>
          <p:cNvPr id="5" name="TextBox 1">
            <a:extLst>
              <a:ext uri="{FF2B5EF4-FFF2-40B4-BE49-F238E27FC236}">
                <a16:creationId xmlns:a16="http://schemas.microsoft.com/office/drawing/2014/main" xmlns="" id="{4EDCE236-8364-E44A-8759-8BB938FE9C32}"/>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384362" y="689955"/>
            <a:ext cx="11423276" cy="5943600"/>
          </a:xfrm>
          <a:prstGeom prst="rect">
            <a:avLst/>
          </a:prstGeom>
          <a:noFill/>
          <a:ln w="0" cmpd="dbl">
            <a:noFill/>
            <a:miter lim="800000"/>
            <a:headEnd/>
            <a:tailEnd/>
          </a:ln>
        </p:spPr>
        <p:txBody>
          <a:bodyPr wrap="square" numCol="2" spcCol="64008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ts val="0"/>
              </a:spcBef>
              <a:spcAft>
                <a:spcPts val="0"/>
              </a:spcAft>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spcAft>
                <a:spcPts val="0"/>
              </a:spcAft>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Default parameters in </a:t>
            </a:r>
            <a:r>
              <a:rPr lang="en-US" altLang="en-US" sz="1600" b="1" dirty="0" err="1">
                <a:solidFill>
                  <a:srgbClr val="FF0000"/>
                </a:solidFill>
                <a:latin typeface="Courier New" panose="02070309020205020404" pitchFamily="49" charset="0"/>
                <a:cs typeface="Courier New" panose="02070309020205020404" pitchFamily="49" charset="0"/>
              </a:rPr>
              <a:t>GEOSldas_LDAS.rc</a:t>
            </a:r>
            <a:r>
              <a:rPr lang="en-US" altLang="en-US" sz="1600" b="1" dirty="0">
                <a:solidFill>
                  <a:srgbClr val="FF0000"/>
                </a:solidFill>
                <a:latin typeface="Courier New" panose="02070309020205020404" pitchFamily="49" charset="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a:t>
            </a:r>
            <a:r>
              <a:rPr lang="en-US" altLang="en-US" sz="1600" b="1" dirty="0">
                <a:latin typeface="Courier New" panose="02070309020205020404" pitchFamily="49" charset="0"/>
                <a:cs typeface="Courier New" panose="02070309020205020404" pitchFamily="49" charset="0"/>
              </a:rPr>
              <a:t>     ###########################################</a:t>
            </a:r>
          </a:p>
          <a:p>
            <a:pPr>
              <a:lnSpc>
                <a:spcPct val="10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r>
              <a:rPr lang="en-US" sz="1600" dirty="0">
                <a:solidFill>
                  <a:srgbClr val="00B050"/>
                </a:solidFill>
                <a:latin typeface="Courier New" panose="02070309020205020404" pitchFamily="49" charset="0"/>
                <a:cs typeface="Courier New" panose="02070309020205020404" pitchFamily="49" charset="0"/>
              </a:rPr>
              <a:t> Rarely changed parameters in </a:t>
            </a:r>
            <a:r>
              <a:rPr lang="en-US" sz="1600" dirty="0" err="1">
                <a:solidFill>
                  <a:srgbClr val="00B050"/>
                </a:solidFill>
                <a:latin typeface="Courier New" panose="02070309020205020404" pitchFamily="49" charset="0"/>
                <a:cs typeface="Courier New" panose="02070309020205020404" pitchFamily="49" charset="0"/>
              </a:rPr>
              <a:t>GEOSldas</a:t>
            </a:r>
            <a:r>
              <a:rPr lang="en-US" sz="1600" dirty="0">
                <a:solidFill>
                  <a:srgbClr val="00B05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Using offline?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yes, offline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CATCHMENT_OFFLINE              : 1</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No </a:t>
            </a:r>
            <a:r>
              <a:rPr lang="en-US" altLang="en-US" sz="1600" dirty="0" err="1">
                <a:latin typeface="Courier New" panose="02070309020205020404" pitchFamily="49" charset="0"/>
                <a:cs typeface="Courier New" panose="02070309020205020404" pitchFamily="49" charset="0"/>
              </a:rPr>
              <a:t>dycore</a:t>
            </a:r>
            <a:r>
              <a:rPr lang="en-US" altLang="en-US" sz="1600" dirty="0">
                <a:latin typeface="Courier New" panose="02070309020205020404" pitchFamily="49" charset="0"/>
                <a:cs typeface="Courier New" panose="02070309020205020404" pitchFamily="49" charset="0"/>
              </a:rPr>
              <a:t> for offline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DYCORE                         : none</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Only one surface level</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LM                             : 1</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First ensemble ID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FIRST_ENS_ID                   : 0</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For </a:t>
            </a:r>
            <a:r>
              <a:rPr lang="en-US" altLang="en-US" sz="1600" dirty="0" err="1">
                <a:latin typeface="Courier New" panose="02070309020205020404" pitchFamily="49" charset="0"/>
                <a:cs typeface="Courier New" panose="02070309020205020404" pitchFamily="49" charset="0"/>
              </a:rPr>
              <a:t>MAPL_RestartOptional</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MAPL_ENABLE_BOOTSTRAP          : YES</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Vegedyn</a:t>
            </a:r>
            <a:r>
              <a:rPr lang="en-US" altLang="en-US" sz="1600" dirty="0">
                <a:latin typeface="Courier New" panose="02070309020205020404" pitchFamily="49" charset="0"/>
                <a:cs typeface="Courier New" panose="02070309020205020404" pitchFamily="49" charset="0"/>
              </a:rPr>
              <a:t> and catchment default file types</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VEGDYN_INTERNAL_RESTART_TYPE   : binary</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CATCH_INTERNAL_RESTART_TYPE    : pnc4</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CATCH_INTERNAL_CHECKPOINT_TYPE : pnc4</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SURFLAY</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SURFLAY                        : 50.0</a:t>
            </a:r>
          </a:p>
        </p:txBody>
      </p:sp>
      <p:sp>
        <p:nvSpPr>
          <p:cNvPr id="4" name="TextBox 1">
            <a:extLst>
              <a:ext uri="{FF2B5EF4-FFF2-40B4-BE49-F238E27FC236}">
                <a16:creationId xmlns:a16="http://schemas.microsoft.com/office/drawing/2014/main" xmlns="" id="{EF205DC1-FB95-604F-BD4A-3FC5D361C450}"/>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2996156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27072</TotalTime>
  <Words>4539</Words>
  <Application>Microsoft Office PowerPoint</Application>
  <PresentationFormat>Custom</PresentationFormat>
  <Paragraphs>849</Paragraphs>
  <Slides>38</Slides>
  <Notes>20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sarith</dc:creator>
  <cp:lastModifiedBy>jperket</cp:lastModifiedBy>
  <cp:revision>476</cp:revision>
  <dcterms:created xsi:type="dcterms:W3CDTF">2015-10-08T18:44:03Z</dcterms:created>
  <dcterms:modified xsi:type="dcterms:W3CDTF">2019-12-10T15:57:00Z</dcterms:modified>
</cp:coreProperties>
</file>