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01354C1-FB6B-44FB-904D-92D7D900E7A8}" type="datetimeFigureOut">
              <a:rPr lang="fr-FR" smtClean="0"/>
              <a:t>06/04/2021</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745789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01354C1-FB6B-44FB-904D-92D7D900E7A8}" type="datetimeFigureOut">
              <a:rPr lang="fr-FR" smtClean="0"/>
              <a:t>06/04/2021</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281806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01354C1-FB6B-44FB-904D-92D7D900E7A8}" type="datetimeFigureOut">
              <a:rPr lang="fr-FR" smtClean="0"/>
              <a:t>06/04/2021</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1035491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01354C1-FB6B-44FB-904D-92D7D900E7A8}" type="datetimeFigureOut">
              <a:rPr lang="fr-FR" smtClean="0"/>
              <a:t>06/04/2021</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4201717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01354C1-FB6B-44FB-904D-92D7D900E7A8}" type="datetimeFigureOut">
              <a:rPr lang="fr-FR" smtClean="0"/>
              <a:t>06/04/2021</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3128384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1354C1-FB6B-44FB-904D-92D7D900E7A8}" type="datetimeFigureOut">
              <a:rPr lang="fr-FR" smtClean="0"/>
              <a:t>06/04/2021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1212358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1354C1-FB6B-44FB-904D-92D7D900E7A8}" type="datetimeFigureOut">
              <a:rPr lang="fr-FR" smtClean="0"/>
              <a:t>06/04/2021</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1859922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01354C1-FB6B-44FB-904D-92D7D900E7A8}" type="datetimeFigureOut">
              <a:rPr lang="fr-FR" smtClean="0"/>
              <a:t>06/04/2021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901553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01354C1-FB6B-44FB-904D-92D7D900E7A8}" type="datetimeFigureOut">
              <a:rPr lang="fr-FR" smtClean="0"/>
              <a:t>06/04/2021</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389191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01354C1-FB6B-44FB-904D-92D7D900E7A8}" type="datetimeFigureOut">
              <a:rPr lang="fr-FR" smtClean="0"/>
              <a:t>06/04/2021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332723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01354C1-FB6B-44FB-904D-92D7D900E7A8}" type="datetimeFigureOut">
              <a:rPr lang="fr-FR" smtClean="0"/>
              <a:t>06/04/2021</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299110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01354C1-FB6B-44FB-904D-92D7D900E7A8}" type="datetimeFigureOut">
              <a:rPr lang="fr-FR" smtClean="0"/>
              <a:t>06/04/2021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993108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01354C1-FB6B-44FB-904D-92D7D900E7A8}" type="datetimeFigureOut">
              <a:rPr lang="fr-FR" smtClean="0"/>
              <a:t>06/04/2021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312193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01354C1-FB6B-44FB-904D-92D7D900E7A8}" type="datetimeFigureOut">
              <a:rPr lang="fr-FR" smtClean="0"/>
              <a:t>06/04/2021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239002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354C1-FB6B-44FB-904D-92D7D900E7A8}" type="datetimeFigureOut">
              <a:rPr lang="fr-FR" smtClean="0"/>
              <a:t>06/04/2021</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207539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01354C1-FB6B-44FB-904D-92D7D900E7A8}" type="datetimeFigureOut">
              <a:rPr lang="fr-FR" smtClean="0"/>
              <a:t>06/04/2021</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321674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01354C1-FB6B-44FB-904D-92D7D900E7A8}" type="datetimeFigureOut">
              <a:rPr lang="fr-FR" smtClean="0"/>
              <a:t>06/04/2021</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678C51-16D5-4614-A160-A2025F059539}" type="slidenum">
              <a:rPr lang="fr-FR" smtClean="0"/>
              <a:t>‹N°›</a:t>
            </a:fld>
            <a:endParaRPr lang="fr-FR"/>
          </a:p>
        </p:txBody>
      </p:sp>
    </p:spTree>
    <p:extLst>
      <p:ext uri="{BB962C8B-B14F-4D97-AF65-F5344CB8AC3E}">
        <p14:creationId xmlns:p14="http://schemas.microsoft.com/office/powerpoint/2010/main" val="186218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01354C1-FB6B-44FB-904D-92D7D900E7A8}" type="datetimeFigureOut">
              <a:rPr lang="fr-FR" smtClean="0"/>
              <a:t>06/04/2021</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678C51-16D5-4614-A160-A2025F059539}" type="slidenum">
              <a:rPr lang="fr-FR" smtClean="0"/>
              <a:t>‹N°›</a:t>
            </a:fld>
            <a:endParaRPr lang="fr-FR"/>
          </a:p>
        </p:txBody>
      </p:sp>
    </p:spTree>
    <p:extLst>
      <p:ext uri="{BB962C8B-B14F-4D97-AF65-F5344CB8AC3E}">
        <p14:creationId xmlns:p14="http://schemas.microsoft.com/office/powerpoint/2010/main" val="1439649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5400" dirty="0" smtClean="0">
                <a:solidFill>
                  <a:srgbClr val="FF0000"/>
                </a:solidFill>
                <a:latin typeface="Bahnschrift Light" panose="020B0502040204020203" pitchFamily="34" charset="0"/>
              </a:rPr>
              <a:t>Introduction to Data bases</a:t>
            </a:r>
            <a:endParaRPr lang="fr-FR" sz="5400" dirty="0">
              <a:solidFill>
                <a:srgbClr val="FF0000"/>
              </a:solidFill>
              <a:latin typeface="Bahnschrift Light" panose="020B0502040204020203" pitchFamily="34" charset="0"/>
            </a:endParaRPr>
          </a:p>
        </p:txBody>
      </p:sp>
    </p:spTree>
    <p:extLst>
      <p:ext uri="{BB962C8B-B14F-4D97-AF65-F5344CB8AC3E}">
        <p14:creationId xmlns:p14="http://schemas.microsoft.com/office/powerpoint/2010/main" val="3219738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a:pPr>
            <a:r>
              <a:rPr lang="fr-FR" dirty="0" smtClean="0">
                <a:solidFill>
                  <a:srgbClr val="FF0000"/>
                </a:solidFill>
                <a:latin typeface="Bahnschrift Light" panose="020B0502040204020203" pitchFamily="34" charset="0"/>
              </a:rPr>
              <a:t>MySQL</a:t>
            </a:r>
            <a:endParaRPr lang="fr-FR" dirty="0">
              <a:solidFill>
                <a:srgbClr val="FF0000"/>
              </a:solidFill>
              <a:latin typeface="Bahnschrift Light" panose="020B0502040204020203" pitchFamily="34" charset="0"/>
            </a:endParaRPr>
          </a:p>
        </p:txBody>
      </p:sp>
      <p:sp>
        <p:nvSpPr>
          <p:cNvPr id="3" name="Espace réservé du contenu 2"/>
          <p:cNvSpPr>
            <a:spLocks noGrp="1"/>
          </p:cNvSpPr>
          <p:nvPr>
            <p:ph idx="1"/>
          </p:nvPr>
        </p:nvSpPr>
        <p:spPr/>
        <p:txBody>
          <a:bodyPr/>
          <a:lstStyle/>
          <a:p>
            <a:r>
              <a:rPr lang="en-US" b="1" dirty="0" smtClean="0"/>
              <a:t>MySQL</a:t>
            </a:r>
            <a:r>
              <a:rPr lang="en-US" dirty="0"/>
              <a:t> is an open-source relational database management system (RDBMS</a:t>
            </a:r>
            <a:r>
              <a:rPr lang="en-US" dirty="0" smtClean="0"/>
              <a:t>). It is</a:t>
            </a:r>
            <a:r>
              <a:rPr lang="en-US" dirty="0"/>
              <a:t> free and open-source software under the terms of the GNU General Public </a:t>
            </a:r>
            <a:r>
              <a:rPr lang="en-US" dirty="0" smtClean="0"/>
              <a:t>License. </a:t>
            </a:r>
            <a:r>
              <a:rPr lang="en-US" dirty="0"/>
              <a:t>MySQL has stand-alone clients that allow users to interact directly with a MySQL database using SQL, but more often MySQL is used with other programs to implement applications that need relational </a:t>
            </a:r>
            <a:r>
              <a:rPr lang="en-US" dirty="0" smtClean="0"/>
              <a:t>database  </a:t>
            </a:r>
            <a:r>
              <a:rPr lang="en-US" dirty="0"/>
              <a:t>capability</a:t>
            </a:r>
            <a:r>
              <a:rPr lang="en-US" dirty="0" smtClean="0"/>
              <a:t>.</a:t>
            </a:r>
          </a:p>
          <a:p>
            <a:r>
              <a:rPr lang="en-US" dirty="0"/>
              <a:t>MySQL is written in C and C++. Its SQL parser is written in yacc, but it uses a home-brewed lexical analyzer. </a:t>
            </a:r>
            <a:endParaRPr lang="fr-FR" dirty="0"/>
          </a:p>
        </p:txBody>
      </p:sp>
    </p:spTree>
    <p:extLst>
      <p:ext uri="{BB962C8B-B14F-4D97-AF65-F5344CB8AC3E}">
        <p14:creationId xmlns:p14="http://schemas.microsoft.com/office/powerpoint/2010/main" val="334571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05544" y="1205140"/>
            <a:ext cx="10515600" cy="4351338"/>
          </a:xfrm>
        </p:spPr>
        <p:txBody>
          <a:bodyPr/>
          <a:lstStyle/>
          <a:p>
            <a:pPr marL="0" indent="0">
              <a:buNone/>
            </a:pPr>
            <a:r>
              <a:rPr lang="fr-FR" dirty="0" smtClean="0">
                <a:solidFill>
                  <a:schemeClr val="accent6"/>
                </a:solidFill>
                <a:latin typeface="Bahnschrift Light" panose="020B0502040204020203" pitchFamily="34" charset="0"/>
              </a:rPr>
              <a:t>MySQL features:</a:t>
            </a:r>
          </a:p>
          <a:p>
            <a:pPr marL="0" indent="0">
              <a:buNone/>
            </a:pPr>
            <a:endParaRPr lang="fr-FR" dirty="0" smtClean="0">
              <a:solidFill>
                <a:schemeClr val="accent6"/>
              </a:solidFill>
              <a:latin typeface="Bahnschrift Light" panose="020B0502040204020203" pitchFamily="34" charset="0"/>
            </a:endParaRPr>
          </a:p>
          <a:p>
            <a:r>
              <a:rPr lang="en-US" dirty="0"/>
              <a:t>MySQL is offered under two different editions: the open source MySQL Community </a:t>
            </a:r>
            <a:r>
              <a:rPr lang="en-US" dirty="0" smtClean="0"/>
              <a:t>Server</a:t>
            </a:r>
            <a:r>
              <a:rPr lang="en-US" dirty="0"/>
              <a:t> and the proprietary Enterprise </a:t>
            </a:r>
            <a:r>
              <a:rPr lang="en-US" dirty="0" smtClean="0"/>
              <a:t>Server. MySQL </a:t>
            </a:r>
            <a:r>
              <a:rPr lang="en-US" dirty="0"/>
              <a:t>Enterprise Server is differentiated by a series of proprietary extensions which install as server plugins, but otherwise shares the version numbering system and is built from the same code base.</a:t>
            </a:r>
            <a:endParaRPr lang="fr-FR" dirty="0">
              <a:solidFill>
                <a:schemeClr val="accent6"/>
              </a:solidFill>
              <a:latin typeface="Bahnschrift Light" panose="020B0502040204020203" pitchFamily="34" charset="0"/>
            </a:endParaRPr>
          </a:p>
        </p:txBody>
      </p:sp>
    </p:spTree>
    <p:extLst>
      <p:ext uri="{BB962C8B-B14F-4D97-AF65-F5344CB8AC3E}">
        <p14:creationId xmlns:p14="http://schemas.microsoft.com/office/powerpoint/2010/main" val="99524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1064" y="682625"/>
            <a:ext cx="10929258" cy="5963103"/>
          </a:xfrm>
        </p:spPr>
        <p:txBody>
          <a:bodyPr>
            <a:normAutofit fontScale="92500" lnSpcReduction="20000"/>
          </a:bodyPr>
          <a:lstStyle/>
          <a:p>
            <a:pPr marL="0" indent="0">
              <a:buNone/>
            </a:pPr>
            <a:r>
              <a:rPr lang="fr-FR" sz="3800" u="sng" dirty="0" smtClean="0">
                <a:solidFill>
                  <a:schemeClr val="accent6"/>
                </a:solidFill>
                <a:latin typeface="Bahnschrift Light" panose="020B0502040204020203" pitchFamily="34" charset="0"/>
              </a:rPr>
              <a:t>  MYSQL is :</a:t>
            </a:r>
          </a:p>
          <a:p>
            <a:pPr marL="0" indent="0">
              <a:buNone/>
            </a:pPr>
            <a:endParaRPr lang="fr-FR" sz="3800" u="sng" dirty="0" smtClean="0">
              <a:solidFill>
                <a:schemeClr val="accent6"/>
              </a:solidFill>
              <a:latin typeface="Bahnschrift Light" panose="020B0502040204020203" pitchFamily="34" charset="0"/>
            </a:endParaRPr>
          </a:p>
          <a:p>
            <a:pPr marL="0" indent="0">
              <a:buNone/>
            </a:pPr>
            <a:endParaRPr lang="fr-FR" dirty="0" smtClean="0"/>
          </a:p>
          <a:p>
            <a:r>
              <a:rPr lang="fr-FR" dirty="0" err="1">
                <a:latin typeface="Bahnschrift Light" panose="020B0502040204020203" pitchFamily="34" charset="0"/>
              </a:rPr>
              <a:t>Easy</a:t>
            </a:r>
            <a:r>
              <a:rPr lang="fr-FR" dirty="0">
                <a:latin typeface="Bahnschrift Light" panose="020B0502040204020203" pitchFamily="34" charset="0"/>
              </a:rPr>
              <a:t> to use</a:t>
            </a:r>
          </a:p>
          <a:p>
            <a:r>
              <a:rPr lang="fr-FR" dirty="0" smtClean="0">
                <a:latin typeface="Bahnschrift Light" panose="020B0502040204020203" pitchFamily="34" charset="0"/>
              </a:rPr>
              <a:t>Secure</a:t>
            </a:r>
          </a:p>
          <a:p>
            <a:r>
              <a:rPr lang="fr-FR" dirty="0">
                <a:latin typeface="Bahnschrift Light" panose="020B0502040204020203" pitchFamily="34" charset="0"/>
              </a:rPr>
              <a:t>Client/ Server Architecture</a:t>
            </a:r>
          </a:p>
          <a:p>
            <a:r>
              <a:rPr lang="fr-FR" dirty="0" err="1" smtClean="0">
                <a:latin typeface="Bahnschrift Light" panose="020B0502040204020203" pitchFamily="34" charset="0"/>
              </a:rPr>
              <a:t>Scalable</a:t>
            </a:r>
            <a:endParaRPr lang="fr-FR" dirty="0" smtClean="0">
              <a:latin typeface="Bahnschrift Light" panose="020B0502040204020203" pitchFamily="34" charset="0"/>
            </a:endParaRPr>
          </a:p>
          <a:p>
            <a:r>
              <a:rPr lang="fr-FR" dirty="0">
                <a:latin typeface="Bahnschrift Light" panose="020B0502040204020203" pitchFamily="34" charset="0"/>
              </a:rPr>
              <a:t>High </a:t>
            </a:r>
            <a:r>
              <a:rPr lang="fr-FR" dirty="0" err="1" smtClean="0">
                <a:latin typeface="Bahnschrift Light" panose="020B0502040204020203" pitchFamily="34" charset="0"/>
              </a:rPr>
              <a:t>Flexibility</a:t>
            </a:r>
            <a:endParaRPr lang="fr-FR" dirty="0" smtClean="0">
              <a:latin typeface="Bahnschrift Light" panose="020B0502040204020203" pitchFamily="34" charset="0"/>
            </a:endParaRPr>
          </a:p>
          <a:p>
            <a:r>
              <a:rPr lang="en-US" dirty="0">
                <a:latin typeface="Bahnschrift Light" panose="020B0502040204020203" pitchFamily="34" charset="0"/>
              </a:rPr>
              <a:t>Compatible on many operating systems</a:t>
            </a:r>
          </a:p>
          <a:p>
            <a:r>
              <a:rPr lang="fr-FR" dirty="0" smtClean="0">
                <a:latin typeface="Bahnschrift Light" panose="020B0502040204020203" pitchFamily="34" charset="0"/>
              </a:rPr>
              <a:t>Memory </a:t>
            </a:r>
            <a:r>
              <a:rPr lang="fr-FR" dirty="0" err="1">
                <a:latin typeface="Bahnschrift Light" panose="020B0502040204020203" pitchFamily="34" charset="0"/>
              </a:rPr>
              <a:t>efficiency</a:t>
            </a:r>
            <a:endParaRPr lang="fr-FR" dirty="0">
              <a:latin typeface="Bahnschrift Light" panose="020B0502040204020203" pitchFamily="34" charset="0"/>
            </a:endParaRPr>
          </a:p>
          <a:p>
            <a:r>
              <a:rPr lang="fr-FR" dirty="0">
                <a:latin typeface="Bahnschrift Light" panose="020B0502040204020203" pitchFamily="34" charset="0"/>
              </a:rPr>
              <a:t>GUI Support</a:t>
            </a:r>
          </a:p>
          <a:p>
            <a:r>
              <a:rPr lang="fr-FR" dirty="0" err="1">
                <a:latin typeface="Bahnschrift Light" panose="020B0502040204020203" pitchFamily="34" charset="0"/>
              </a:rPr>
              <a:t>Allows</a:t>
            </a:r>
            <a:r>
              <a:rPr lang="fr-FR" dirty="0">
                <a:latin typeface="Bahnschrift Light" panose="020B0502040204020203" pitchFamily="34" charset="0"/>
              </a:rPr>
              <a:t> roll-back</a:t>
            </a:r>
          </a:p>
          <a:p>
            <a:pPr marL="0" indent="0">
              <a:buNone/>
            </a:pP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endParaRPr lang="fr-FR" dirty="0"/>
          </a:p>
        </p:txBody>
      </p:sp>
    </p:spTree>
    <p:extLst>
      <p:ext uri="{BB962C8B-B14F-4D97-AF65-F5344CB8AC3E}">
        <p14:creationId xmlns:p14="http://schemas.microsoft.com/office/powerpoint/2010/main" val="414293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startAt="2"/>
            </a:pPr>
            <a:r>
              <a:rPr lang="fr-FR" dirty="0">
                <a:solidFill>
                  <a:srgbClr val="FF0000"/>
                </a:solidFill>
                <a:latin typeface="Bahnschrift Light" panose="020B0502040204020203" pitchFamily="34" charset="0"/>
              </a:rPr>
              <a:t>PostgreSQL</a:t>
            </a:r>
          </a:p>
        </p:txBody>
      </p:sp>
      <p:sp>
        <p:nvSpPr>
          <p:cNvPr id="3" name="Espace réservé du contenu 2"/>
          <p:cNvSpPr>
            <a:spLocks noGrp="1"/>
          </p:cNvSpPr>
          <p:nvPr>
            <p:ph idx="1"/>
          </p:nvPr>
        </p:nvSpPr>
        <p:spPr/>
        <p:txBody>
          <a:bodyPr>
            <a:normAutofit/>
          </a:bodyPr>
          <a:lstStyle/>
          <a:p>
            <a:r>
              <a:rPr lang="en-US" dirty="0">
                <a:latin typeface="Bahnschrift Light" panose="020B0502040204020203" pitchFamily="34" charset="0"/>
              </a:rPr>
              <a:t>PostgreSQL is a powerful, open source object-relational database system. It has more than 15 years of active development and a proven architecture that has earned it a strong reputation for reliability, data integrity, and correctness. PostgreSQL runs on all major operating systems, including Linux, UNIX (AIX, BSD, HP-UX, SGI IRIX, Mac OS X, Solaris, Tru64), and Windows. This tutorial will give you quick start with PostgreSQL and make you comfortable with PostgreSQL programming.</a:t>
            </a:r>
          </a:p>
          <a:p>
            <a:pPr marL="0" indent="0">
              <a:buNone/>
            </a:pPr>
            <a:r>
              <a:rPr lang="en-US" dirty="0" smtClean="0"/>
              <a:t/>
            </a:r>
            <a:br>
              <a:rPr lang="en-US" dirty="0" smtClean="0"/>
            </a:br>
            <a:endParaRPr lang="fr-FR" dirty="0"/>
          </a:p>
        </p:txBody>
      </p:sp>
    </p:spTree>
    <p:extLst>
      <p:ext uri="{BB962C8B-B14F-4D97-AF65-F5344CB8AC3E}">
        <p14:creationId xmlns:p14="http://schemas.microsoft.com/office/powerpoint/2010/main" val="420209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047296"/>
          </a:xfrm>
        </p:spPr>
        <p:txBody>
          <a:bodyPr>
            <a:normAutofit fontScale="90000"/>
          </a:bodyPr>
          <a:lstStyle/>
          <a:p>
            <a:r>
              <a:rPr lang="fr-FR" sz="3200" dirty="0">
                <a:solidFill>
                  <a:srgbClr val="00B050"/>
                </a:solidFill>
                <a:latin typeface="Bahnschrift Light" panose="020B0502040204020203" pitchFamily="34" charset="0"/>
              </a:rPr>
              <a:t>PostgreSQL </a:t>
            </a:r>
            <a:r>
              <a:rPr lang="fr-FR" sz="3200" dirty="0" smtClean="0">
                <a:solidFill>
                  <a:srgbClr val="00B050"/>
                </a:solidFill>
                <a:latin typeface="Bahnschrift Light" panose="020B0502040204020203" pitchFamily="34" charset="0"/>
              </a:rPr>
              <a:t>features:</a:t>
            </a:r>
            <a:r>
              <a:rPr lang="fr-FR" sz="3200" dirty="0">
                <a:solidFill>
                  <a:srgbClr val="00B050"/>
                </a:solidFill>
                <a:latin typeface="Bahnschrift Light" panose="020B0502040204020203" pitchFamily="34" charset="0"/>
              </a:rPr>
              <a:t/>
            </a:r>
            <a:br>
              <a:rPr lang="fr-FR" sz="3200" dirty="0">
                <a:solidFill>
                  <a:srgbClr val="00B050"/>
                </a:solidFill>
                <a:latin typeface="Bahnschrift Light" panose="020B0502040204020203" pitchFamily="34" charset="0"/>
              </a:rPr>
            </a:br>
            <a:endParaRPr lang="fr-FR" sz="3200" dirty="0">
              <a:solidFill>
                <a:srgbClr val="00B050"/>
              </a:solidFill>
              <a:latin typeface="Bahnschrift Light" panose="020B0502040204020203" pitchFamily="34" charset="0"/>
            </a:endParaRPr>
          </a:p>
        </p:txBody>
      </p:sp>
      <p:sp>
        <p:nvSpPr>
          <p:cNvPr id="3" name="Espace réservé du contenu 2"/>
          <p:cNvSpPr>
            <a:spLocks noGrp="1"/>
          </p:cNvSpPr>
          <p:nvPr>
            <p:ph idx="1"/>
          </p:nvPr>
        </p:nvSpPr>
        <p:spPr>
          <a:xfrm>
            <a:off x="838200" y="1298122"/>
            <a:ext cx="10515600" cy="5494564"/>
          </a:xfrm>
        </p:spPr>
        <p:txBody>
          <a:bodyPr>
            <a:normAutofit/>
          </a:bodyPr>
          <a:lstStyle/>
          <a:p>
            <a:pPr marL="0" indent="0">
              <a:buNone/>
            </a:pPr>
            <a:r>
              <a:rPr lang="en-US" dirty="0">
                <a:latin typeface="Bahnschrift Light" panose="020B0502040204020203" pitchFamily="34" charset="0"/>
              </a:rPr>
              <a:t>PostgreSQL has many advanced features that other enterprise-class database </a:t>
            </a:r>
            <a:r>
              <a:rPr lang="en-US" dirty="0" err="1" smtClean="0">
                <a:latin typeface="Bahnschrift Light" panose="020B0502040204020203" pitchFamily="34" charset="0"/>
              </a:rPr>
              <a:t>managem</a:t>
            </a:r>
            <a:endParaRPr lang="en-US" dirty="0" smtClean="0">
              <a:latin typeface="Bahnschrift Light" panose="020B0502040204020203" pitchFamily="34" charset="0"/>
            </a:endParaRPr>
          </a:p>
          <a:p>
            <a:r>
              <a:rPr lang="fr-FR" dirty="0">
                <a:latin typeface="Bahnschrift Light" panose="020B0502040204020203" pitchFamily="34" charset="0"/>
              </a:rPr>
              <a:t>User-</a:t>
            </a:r>
            <a:r>
              <a:rPr lang="fr-FR" dirty="0" err="1">
                <a:latin typeface="Bahnschrift Light" panose="020B0502040204020203" pitchFamily="34" charset="0"/>
              </a:rPr>
              <a:t>defined</a:t>
            </a:r>
            <a:r>
              <a:rPr lang="fr-FR" dirty="0">
                <a:latin typeface="Bahnschrift Light" panose="020B0502040204020203" pitchFamily="34" charset="0"/>
              </a:rPr>
              <a:t> types</a:t>
            </a:r>
          </a:p>
          <a:p>
            <a:r>
              <a:rPr lang="fr-FR" dirty="0">
                <a:latin typeface="Bahnschrift Light" panose="020B0502040204020203" pitchFamily="34" charset="0"/>
              </a:rPr>
              <a:t>Table </a:t>
            </a:r>
            <a:r>
              <a:rPr lang="fr-FR" dirty="0" err="1">
                <a:latin typeface="Bahnschrift Light" panose="020B0502040204020203" pitchFamily="34" charset="0"/>
              </a:rPr>
              <a:t>inheritance</a:t>
            </a:r>
            <a:endParaRPr lang="fr-FR" dirty="0">
              <a:latin typeface="Bahnschrift Light" panose="020B0502040204020203" pitchFamily="34" charset="0"/>
            </a:endParaRPr>
          </a:p>
          <a:p>
            <a:r>
              <a:rPr lang="fr-FR" dirty="0" err="1">
                <a:latin typeface="Bahnschrift Light" panose="020B0502040204020203" pitchFamily="34" charset="0"/>
              </a:rPr>
              <a:t>Sophisticated</a:t>
            </a:r>
            <a:r>
              <a:rPr lang="fr-FR" dirty="0">
                <a:latin typeface="Bahnschrift Light" panose="020B0502040204020203" pitchFamily="34" charset="0"/>
              </a:rPr>
              <a:t> </a:t>
            </a:r>
            <a:r>
              <a:rPr lang="fr-FR" dirty="0" err="1">
                <a:latin typeface="Bahnschrift Light" panose="020B0502040204020203" pitchFamily="34" charset="0"/>
              </a:rPr>
              <a:t>locking</a:t>
            </a:r>
            <a:r>
              <a:rPr lang="fr-FR" dirty="0">
                <a:latin typeface="Bahnschrift Light" panose="020B0502040204020203" pitchFamily="34" charset="0"/>
              </a:rPr>
              <a:t> </a:t>
            </a:r>
            <a:r>
              <a:rPr lang="fr-FR" dirty="0" err="1">
                <a:latin typeface="Bahnschrift Light" panose="020B0502040204020203" pitchFamily="34" charset="0"/>
              </a:rPr>
              <a:t>mechanism</a:t>
            </a:r>
            <a:endParaRPr lang="fr-FR" dirty="0">
              <a:latin typeface="Bahnschrift Light" panose="020B0502040204020203" pitchFamily="34" charset="0"/>
            </a:endParaRPr>
          </a:p>
          <a:p>
            <a:r>
              <a:rPr lang="fr-FR" dirty="0" err="1">
                <a:latin typeface="Bahnschrift Light" panose="020B0502040204020203" pitchFamily="34" charset="0"/>
              </a:rPr>
              <a:t>Foreign</a:t>
            </a:r>
            <a:r>
              <a:rPr lang="fr-FR" dirty="0">
                <a:latin typeface="Bahnschrift Light" panose="020B0502040204020203" pitchFamily="34" charset="0"/>
              </a:rPr>
              <a:t> key </a:t>
            </a:r>
            <a:r>
              <a:rPr lang="fr-FR" dirty="0" err="1">
                <a:latin typeface="Bahnschrift Light" panose="020B0502040204020203" pitchFamily="34" charset="0"/>
              </a:rPr>
              <a:t>referential</a:t>
            </a:r>
            <a:r>
              <a:rPr lang="fr-FR" dirty="0">
                <a:latin typeface="Bahnschrift Light" panose="020B0502040204020203" pitchFamily="34" charset="0"/>
              </a:rPr>
              <a:t> </a:t>
            </a:r>
            <a:r>
              <a:rPr lang="fr-FR" dirty="0" err="1">
                <a:latin typeface="Bahnschrift Light" panose="020B0502040204020203" pitchFamily="34" charset="0"/>
              </a:rPr>
              <a:t>integrity</a:t>
            </a:r>
            <a:endParaRPr lang="fr-FR" dirty="0">
              <a:latin typeface="Bahnschrift Light" panose="020B0502040204020203" pitchFamily="34" charset="0"/>
            </a:endParaRPr>
          </a:p>
          <a:p>
            <a:r>
              <a:rPr lang="fr-FR" dirty="0">
                <a:latin typeface="Bahnschrift Light" panose="020B0502040204020203" pitchFamily="34" charset="0"/>
              </a:rPr>
              <a:t>Views, </a:t>
            </a:r>
            <a:r>
              <a:rPr lang="fr-FR" dirty="0" err="1">
                <a:latin typeface="Bahnschrift Light" panose="020B0502040204020203" pitchFamily="34" charset="0"/>
              </a:rPr>
              <a:t>rules</a:t>
            </a:r>
            <a:r>
              <a:rPr lang="fr-FR" dirty="0">
                <a:latin typeface="Bahnschrift Light" panose="020B0502040204020203" pitchFamily="34" charset="0"/>
              </a:rPr>
              <a:t>, subquery</a:t>
            </a:r>
          </a:p>
          <a:p>
            <a:r>
              <a:rPr lang="fr-FR" dirty="0" err="1">
                <a:latin typeface="Bahnschrift Light" panose="020B0502040204020203" pitchFamily="34" charset="0"/>
              </a:rPr>
              <a:t>Nested</a:t>
            </a:r>
            <a:r>
              <a:rPr lang="fr-FR" dirty="0">
                <a:latin typeface="Bahnschrift Light" panose="020B0502040204020203" pitchFamily="34" charset="0"/>
              </a:rPr>
              <a:t> transactions (</a:t>
            </a:r>
            <a:r>
              <a:rPr lang="fr-FR" dirty="0" err="1">
                <a:latin typeface="Bahnschrift Light" panose="020B0502040204020203" pitchFamily="34" charset="0"/>
              </a:rPr>
              <a:t>savepoints</a:t>
            </a:r>
            <a:r>
              <a:rPr lang="fr-FR" dirty="0">
                <a:latin typeface="Bahnschrift Light" panose="020B0502040204020203" pitchFamily="34" charset="0"/>
              </a:rPr>
              <a:t>)</a:t>
            </a:r>
          </a:p>
          <a:p>
            <a:r>
              <a:rPr lang="fr-FR" dirty="0">
                <a:latin typeface="Bahnschrift Light" panose="020B0502040204020203" pitchFamily="34" charset="0"/>
              </a:rPr>
              <a:t>Multi-version </a:t>
            </a:r>
            <a:r>
              <a:rPr lang="fr-FR" dirty="0" err="1">
                <a:latin typeface="Bahnschrift Light" panose="020B0502040204020203" pitchFamily="34" charset="0"/>
              </a:rPr>
              <a:t>concurrency</a:t>
            </a:r>
            <a:r>
              <a:rPr lang="fr-FR" dirty="0">
                <a:latin typeface="Bahnschrift Light" panose="020B0502040204020203" pitchFamily="34" charset="0"/>
              </a:rPr>
              <a:t> control (MVCC)</a:t>
            </a:r>
          </a:p>
          <a:p>
            <a:r>
              <a:rPr lang="fr-FR" dirty="0" err="1">
                <a:latin typeface="Bahnschrift Light" panose="020B0502040204020203" pitchFamily="34" charset="0"/>
              </a:rPr>
              <a:t>Asynchronous</a:t>
            </a:r>
            <a:r>
              <a:rPr lang="fr-FR" dirty="0">
                <a:latin typeface="Bahnschrift Light" panose="020B0502040204020203" pitchFamily="34" charset="0"/>
              </a:rPr>
              <a:t> </a:t>
            </a:r>
            <a:r>
              <a:rPr lang="fr-FR" dirty="0" err="1" smtClean="0">
                <a:latin typeface="Bahnschrift Light" panose="020B0502040204020203" pitchFamily="34" charset="0"/>
              </a:rPr>
              <a:t>replication</a:t>
            </a:r>
            <a:endParaRPr lang="fr-FR" dirty="0" smtClean="0">
              <a:latin typeface="Bahnschrift Light" panose="020B0502040204020203" pitchFamily="34" charset="0"/>
            </a:endParaRPr>
          </a:p>
          <a:p>
            <a:r>
              <a:rPr lang="fr-FR" dirty="0" err="1" smtClean="0">
                <a:latin typeface="Bahnschrift Light" panose="020B0502040204020203" pitchFamily="34" charset="0"/>
              </a:rPr>
              <a:t>Tablespaces</a:t>
            </a:r>
            <a:r>
              <a:rPr lang="fr-FR" dirty="0" smtClean="0">
                <a:latin typeface="Bahnschrift Light" panose="020B0502040204020203" pitchFamily="34" charset="0"/>
              </a:rPr>
              <a:t/>
            </a:r>
            <a:br>
              <a:rPr lang="fr-FR" dirty="0" smtClean="0">
                <a:latin typeface="Bahnschrift Light" panose="020B0502040204020203" pitchFamily="34" charset="0"/>
              </a:rPr>
            </a:br>
            <a:endParaRPr lang="fr-FR" dirty="0">
              <a:latin typeface="Bahnschrift Light" panose="020B0502040204020203" pitchFamily="34" charset="0"/>
            </a:endParaRPr>
          </a:p>
        </p:txBody>
      </p:sp>
    </p:spTree>
    <p:extLst>
      <p:ext uri="{BB962C8B-B14F-4D97-AF65-F5344CB8AC3E}">
        <p14:creationId xmlns:p14="http://schemas.microsoft.com/office/powerpoint/2010/main" val="349698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startAt="3"/>
            </a:pPr>
            <a:r>
              <a:rPr lang="fr-FR" dirty="0" smtClean="0">
                <a:solidFill>
                  <a:srgbClr val="FF0000"/>
                </a:solidFill>
              </a:rPr>
              <a:t>SQL Server</a:t>
            </a:r>
            <a:endParaRPr lang="fr-FR" dirty="0">
              <a:solidFill>
                <a:srgbClr val="FF0000"/>
              </a:solidFill>
            </a:endParaRPr>
          </a:p>
        </p:txBody>
      </p:sp>
      <p:sp>
        <p:nvSpPr>
          <p:cNvPr id="3" name="Espace réservé du contenu 2"/>
          <p:cNvSpPr>
            <a:spLocks noGrp="1"/>
          </p:cNvSpPr>
          <p:nvPr>
            <p:ph idx="1"/>
          </p:nvPr>
        </p:nvSpPr>
        <p:spPr>
          <a:xfrm>
            <a:off x="838200" y="1621517"/>
            <a:ext cx="10515600" cy="4885419"/>
          </a:xfrm>
        </p:spPr>
        <p:txBody>
          <a:bodyPr>
            <a:normAutofit/>
          </a:bodyPr>
          <a:lstStyle/>
          <a:p>
            <a:r>
              <a:rPr lang="en-US" dirty="0" smtClean="0">
                <a:latin typeface="Bahnschrift Light" panose="020B0502040204020203" pitchFamily="34" charset="0"/>
              </a:rPr>
              <a:t>SQL Server</a:t>
            </a:r>
            <a:r>
              <a:rPr lang="en-US" dirty="0">
                <a:latin typeface="Bahnschrift Light" panose="020B0502040204020203" pitchFamily="34" charset="0"/>
              </a:rPr>
              <a:t> is a Microsoft software product mainly used to store and retrieve data for the same or other applications. We can run these applications on the same computer or a different one.</a:t>
            </a:r>
          </a:p>
          <a:p>
            <a:r>
              <a:rPr lang="en-US" dirty="0">
                <a:latin typeface="Bahnschrift Light" panose="020B0502040204020203" pitchFamily="34" charset="0"/>
              </a:rPr>
              <a:t>Microsoft developed and marketed the SQL Server relational database management system (RDBMS) to primarily compete with the MySQL and Oracle databases. It is also called MS SQL Server, which is an ORDBMS, platform-dependent, and can work on GUI and command-based software. The key interface tool for SQL Server is SQL Server Management Studio (SSMS), which operates in both 32-bit and 64-bit environments</a:t>
            </a:r>
          </a:p>
          <a:p>
            <a:endParaRPr lang="fr-FR" dirty="0"/>
          </a:p>
        </p:txBody>
      </p:sp>
    </p:spTree>
    <p:extLst>
      <p:ext uri="{BB962C8B-B14F-4D97-AF65-F5344CB8AC3E}">
        <p14:creationId xmlns:p14="http://schemas.microsoft.com/office/powerpoint/2010/main" val="1702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006475"/>
          </a:xfrm>
        </p:spPr>
        <p:txBody>
          <a:bodyPr>
            <a:normAutofit/>
          </a:bodyPr>
          <a:lstStyle/>
          <a:p>
            <a:r>
              <a:rPr lang="fr-FR" sz="3200" dirty="0" smtClean="0">
                <a:solidFill>
                  <a:srgbClr val="00B050"/>
                </a:solidFill>
                <a:latin typeface="Bahnschrift Light" panose="020B0502040204020203" pitchFamily="34" charset="0"/>
              </a:rPr>
              <a:t>SQL Server features:</a:t>
            </a:r>
            <a:endParaRPr lang="fr-FR" sz="3200" dirty="0">
              <a:solidFill>
                <a:srgbClr val="00B050"/>
              </a:solidFill>
              <a:latin typeface="Bahnschrift Light" panose="020B0502040204020203" pitchFamily="34" charset="0"/>
            </a:endParaRPr>
          </a:p>
        </p:txBody>
      </p:sp>
      <p:sp>
        <p:nvSpPr>
          <p:cNvPr id="3" name="Espace réservé du contenu 2"/>
          <p:cNvSpPr>
            <a:spLocks noGrp="1"/>
          </p:cNvSpPr>
          <p:nvPr>
            <p:ph idx="1"/>
          </p:nvPr>
        </p:nvSpPr>
        <p:spPr>
          <a:xfrm>
            <a:off x="838200" y="1588860"/>
            <a:ext cx="10515600" cy="4591504"/>
          </a:xfrm>
        </p:spPr>
        <p:txBody>
          <a:bodyPr>
            <a:normAutofit/>
          </a:bodyPr>
          <a:lstStyle/>
          <a:p>
            <a:r>
              <a:rPr lang="en-US" dirty="0">
                <a:latin typeface="Bahnschrift Light" panose="020B0502040204020203" pitchFamily="34" charset="0"/>
              </a:rPr>
              <a:t>Automatically converts column data types to appropriate Oracle data types.</a:t>
            </a:r>
          </a:p>
          <a:p>
            <a:r>
              <a:rPr lang="en-US" dirty="0">
                <a:latin typeface="Bahnschrift Light" panose="020B0502040204020203" pitchFamily="34" charset="0"/>
              </a:rPr>
              <a:t>Automatically resolves object name conflicts, such as conflicts with Oracle reserved words.</a:t>
            </a:r>
          </a:p>
          <a:p>
            <a:r>
              <a:rPr lang="en-US" dirty="0">
                <a:latin typeface="Bahnschrift Light" panose="020B0502040204020203" pitchFamily="34" charset="0"/>
              </a:rPr>
              <a:t>Parses and transforms T-SQL stored procedures, functions, triggers, and views to Oracle PL/SQL.</a:t>
            </a:r>
          </a:p>
          <a:p>
            <a:r>
              <a:rPr lang="en-US" dirty="0">
                <a:latin typeface="Bahnschrift Light" panose="020B0502040204020203" pitchFamily="34" charset="0"/>
              </a:rPr>
              <a:t>Provides advanced customization capabilities such as the ability to change data type mappings, delete and rename objects.</a:t>
            </a:r>
          </a:p>
          <a:p>
            <a:r>
              <a:rPr lang="en-US" dirty="0">
                <a:latin typeface="Bahnschrift Light" panose="020B0502040204020203" pitchFamily="34" charset="0"/>
              </a:rPr>
              <a:t>Generates reports about the status of the migration.</a:t>
            </a:r>
          </a:p>
          <a:p>
            <a:r>
              <a:rPr lang="en-US" dirty="0">
                <a:latin typeface="Bahnschrift Light" panose="020B0502040204020203" pitchFamily="34" charset="0"/>
              </a:rPr>
              <a:t>Generates the DDL scripts for the creation of the destination Oracle database.</a:t>
            </a:r>
          </a:p>
          <a:p>
            <a:r>
              <a:rPr lang="en-US" dirty="0">
                <a:latin typeface="Bahnschrift Light" panose="020B0502040204020203" pitchFamily="34" charset="0"/>
              </a:rPr>
              <a:t>Generates scripts for data movement</a:t>
            </a:r>
          </a:p>
          <a:p>
            <a:r>
              <a:rPr lang="en-US" dirty="0">
                <a:latin typeface="Bahnschrift Light" panose="020B0502040204020203" pitchFamily="34" charset="0"/>
              </a:rPr>
              <a:t>Displays informational, error, and warning messages about the migration in a progress window.</a:t>
            </a:r>
          </a:p>
          <a:p>
            <a:endParaRPr lang="fr-FR" dirty="0"/>
          </a:p>
        </p:txBody>
      </p:sp>
    </p:spTree>
    <p:extLst>
      <p:ext uri="{BB962C8B-B14F-4D97-AF65-F5344CB8AC3E}">
        <p14:creationId xmlns:p14="http://schemas.microsoft.com/office/powerpoint/2010/main" val="775730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solidFill>
                  <a:srgbClr val="FF0000"/>
                </a:solidFill>
                <a:latin typeface="Bahnschrift Light" panose="020B0502040204020203" pitchFamily="34" charset="0"/>
              </a:rPr>
              <a:t>MySQL vs PostgreSQL vs SQL </a:t>
            </a:r>
            <a:r>
              <a:rPr lang="fr-FR" dirty="0" smtClean="0">
                <a:solidFill>
                  <a:srgbClr val="FF0000"/>
                </a:solidFill>
                <a:latin typeface="Bahnschrift Light" panose="020B0502040204020203" pitchFamily="34" charset="0"/>
              </a:rPr>
              <a:t>Server</a:t>
            </a:r>
            <a:r>
              <a:rPr lang="fr-FR" dirty="0">
                <a:solidFill>
                  <a:srgbClr val="FF0000"/>
                </a:solidFill>
                <a:latin typeface="Bahnschrift Light" panose="020B0502040204020203" pitchFamily="34" charset="0"/>
              </a:rPr>
              <a:t/>
            </a:r>
            <a:br>
              <a:rPr lang="fr-FR" dirty="0">
                <a:solidFill>
                  <a:srgbClr val="FF0000"/>
                </a:solidFill>
                <a:latin typeface="Bahnschrift Light" panose="020B0502040204020203" pitchFamily="34" charset="0"/>
              </a:rPr>
            </a:br>
            <a:endParaRPr lang="fr-FR" dirty="0">
              <a:solidFill>
                <a:srgbClr val="FF0000"/>
              </a:solidFill>
              <a:latin typeface="Bahnschrift Light" panose="020B0502040204020203" pitchFamily="34" charset="0"/>
            </a:endParaRPr>
          </a:p>
        </p:txBody>
      </p:sp>
      <p:sp>
        <p:nvSpPr>
          <p:cNvPr id="3" name="Espace réservé du contenu 2"/>
          <p:cNvSpPr>
            <a:spLocks noGrp="1"/>
          </p:cNvSpPr>
          <p:nvPr>
            <p:ph idx="1"/>
          </p:nvPr>
        </p:nvSpPr>
        <p:spPr>
          <a:xfrm>
            <a:off x="838200" y="1567543"/>
            <a:ext cx="10515600" cy="4609420"/>
          </a:xfrm>
        </p:spPr>
        <p:txBody>
          <a:bodyPr>
            <a:normAutofit/>
          </a:bodyPr>
          <a:lstStyle/>
          <a:p>
            <a:r>
              <a:rPr lang="en-US" dirty="0">
                <a:latin typeface="Bahnschrift Light" panose="020B0502040204020203" pitchFamily="34" charset="0"/>
              </a:rPr>
              <a:t>MySQL is the most popular amongst the relational databases and is a widely used one too. Offers a fully-managed database service for Google Cloud platform and is a scalable database with high availability and security at no extra cost. PostgreSQL is a fully managed and scalable relational database with high availability and security built in at no additional charge. It is a fully managed database service for the Google Cloud Platform. Is better in query optimization and query execution as compared to MySQL. Postgres has a storage engine which is suitable for </a:t>
            </a:r>
            <a:r>
              <a:rPr lang="en-US" dirty="0" err="1">
                <a:latin typeface="Bahnschrift Light" panose="020B0502040204020203" pitchFamily="34" charset="0"/>
              </a:rPr>
              <a:t>INSERTand</a:t>
            </a:r>
            <a:r>
              <a:rPr lang="en-US" dirty="0">
                <a:latin typeface="Bahnschrift Light" panose="020B0502040204020203" pitchFamily="34" charset="0"/>
              </a:rPr>
              <a:t> complex search applications such as data mining. Microsoft SQL Server developed by Microsoft has multiple editions with different feature sets and user profiles. It has some fantastic features like SQL server on Linux, </a:t>
            </a:r>
            <a:r>
              <a:rPr lang="en-US" dirty="0" err="1">
                <a:latin typeface="Bahnschrift Light" panose="020B0502040204020203" pitchFamily="34" charset="0"/>
              </a:rPr>
              <a:t>resumable</a:t>
            </a:r>
            <a:r>
              <a:rPr lang="en-US" dirty="0">
                <a:latin typeface="Bahnschrift Light" panose="020B0502040204020203" pitchFamily="34" charset="0"/>
              </a:rPr>
              <a:t> online index build, machine learning services, query processing improvements, and much more</a:t>
            </a:r>
            <a:endParaRPr lang="fr-FR" dirty="0">
              <a:latin typeface="Bahnschrift Light" panose="020B0502040204020203" pitchFamily="34" charset="0"/>
            </a:endParaRPr>
          </a:p>
        </p:txBody>
      </p:sp>
    </p:spTree>
    <p:extLst>
      <p:ext uri="{BB962C8B-B14F-4D97-AF65-F5344CB8AC3E}">
        <p14:creationId xmlns:p14="http://schemas.microsoft.com/office/powerpoint/2010/main" val="3320362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135</TotalTime>
  <Words>282</Words>
  <Application>Microsoft Office PowerPoint</Application>
  <PresentationFormat>Grand écran</PresentationFormat>
  <Paragraphs>48</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Bahnschrift Light</vt:lpstr>
      <vt:lpstr>Century Gothic</vt:lpstr>
      <vt:lpstr>Wingdings 3</vt:lpstr>
      <vt:lpstr>Direction Ion</vt:lpstr>
      <vt:lpstr>Introduction to Data bases</vt:lpstr>
      <vt:lpstr>MySQL</vt:lpstr>
      <vt:lpstr>Présentation PowerPoint</vt:lpstr>
      <vt:lpstr>Présentation PowerPoint</vt:lpstr>
      <vt:lpstr>PostgreSQL</vt:lpstr>
      <vt:lpstr>PostgreSQL features: </vt:lpstr>
      <vt:lpstr>SQL Server</vt:lpstr>
      <vt:lpstr>SQL Server features:</vt:lpstr>
      <vt:lpstr>MySQL vs PostgreSQL vs SQL Server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bases</dc:title>
  <dc:creator>HP</dc:creator>
  <cp:lastModifiedBy>ASUS</cp:lastModifiedBy>
  <cp:revision>6</cp:revision>
  <dcterms:created xsi:type="dcterms:W3CDTF">2021-03-21T15:19:57Z</dcterms:created>
  <dcterms:modified xsi:type="dcterms:W3CDTF">2021-04-06T15:50:58Z</dcterms:modified>
</cp:coreProperties>
</file>