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f4a72bebb_0_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f4a72bebb_0_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f4a72bebb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f4a72bebb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f4a72bebb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f4a72bebb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f4a72beb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f4a72beb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Пользуясь рекомендациями их спринта я вынесла основные выводы (но не рекомендации) на первый слайд</a:t>
            </a:r>
            <a:br>
              <a:rPr lang="ru"/>
            </a:b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4a72bebb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4a72bebb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f4a72bebb_0_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f4a72bebb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 до конца уверена, нужен ли тут дополнительный текст?..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f4a72bebb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f4a72bebb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f4a72bebb_0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f4a72bebb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f4a72bebb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f4a72bebb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f4a72bebb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f4a72bebb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8f4a72bebb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8f4a72bebb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Исследование рынка заведений общественного питания Москвы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918775"/>
            <a:ext cx="3586200" cy="18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Период исследования: август 2020 года.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Данные предоставил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ЯндексПрактикум.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Внешние данные получены через портал открытых данных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/>
              <a:t>Москвы за 4.08.2020 г.</a:t>
            </a:r>
            <a:br>
              <a:rPr lang="ru" sz="1500"/>
            </a:b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793500" y="4741675"/>
            <a:ext cx="1557000" cy="3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06.08.2020 г.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Выбор расположения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311725" y="1584150"/>
            <a:ext cx="85206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u="sng">
                <a:latin typeface="Roboto"/>
                <a:ea typeface="Roboto"/>
                <a:cs typeface="Roboto"/>
                <a:sym typeface="Roboto"/>
              </a:rPr>
              <a:t>В</a:t>
            </a:r>
            <a:r>
              <a:rPr lang="ru" sz="1500" u="sng">
                <a:latin typeface="Roboto"/>
                <a:ea typeface="Roboto"/>
                <a:cs typeface="Roboto"/>
                <a:sym typeface="Roboto"/>
              </a:rPr>
              <a:t>ыбор расположения на основании количества заведений на улице нерепрезентативен.</a:t>
            </a:r>
            <a:endParaRPr sz="1500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Для лучшего выбора расположения необходимы следующие данные: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Плотность заведений общественного питания на улицах (количество заведений относительно размера самой улицы);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Анализ "точек интереса" (метро, культурные объекты, офисные центры, спальные кварталы и т.д.).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Рекомендации</a:t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280725" y="1483900"/>
            <a:ext cx="86127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❏"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Наиболее </a:t>
            </a:r>
            <a:r>
              <a:rPr lang="ru" sz="1700">
                <a:latin typeface="Roboto"/>
                <a:ea typeface="Roboto"/>
                <a:cs typeface="Roboto"/>
                <a:sym typeface="Roboto"/>
              </a:rPr>
              <a:t>востребован </a:t>
            </a:r>
            <a:r>
              <a:rPr lang="ru" sz="1700">
                <a:latin typeface="Roboto"/>
                <a:ea typeface="Roboto"/>
                <a:cs typeface="Roboto"/>
                <a:sym typeface="Roboto"/>
              </a:rPr>
              <a:t>на рынке формат заведения </a:t>
            </a:r>
            <a:r>
              <a:rPr b="1" lang="ru" sz="1700">
                <a:latin typeface="Roboto"/>
                <a:ea typeface="Roboto"/>
                <a:cs typeface="Roboto"/>
                <a:sym typeface="Roboto"/>
              </a:rPr>
              <a:t>кафе</a:t>
            </a:r>
            <a:endParaRPr b="1"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❏"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Кафе подходит для </a:t>
            </a:r>
            <a:r>
              <a:rPr b="1" lang="ru" sz="1700">
                <a:latin typeface="Roboto"/>
                <a:ea typeface="Roboto"/>
                <a:cs typeface="Roboto"/>
                <a:sym typeface="Roboto"/>
              </a:rPr>
              <a:t>сетевого </a:t>
            </a:r>
            <a:r>
              <a:rPr lang="ru" sz="1700">
                <a:latin typeface="Roboto"/>
                <a:ea typeface="Roboto"/>
                <a:cs typeface="Roboto"/>
                <a:sym typeface="Roboto"/>
              </a:rPr>
              <a:t>распространения - большая доля сетевых заведений </a:t>
            </a:r>
            <a:r>
              <a:rPr lang="ru" sz="1700">
                <a:latin typeface="Roboto"/>
                <a:ea typeface="Roboto"/>
                <a:cs typeface="Roboto"/>
                <a:sym typeface="Roboto"/>
              </a:rPr>
              <a:t>представлена</a:t>
            </a:r>
            <a:r>
              <a:rPr lang="ru" sz="1700">
                <a:latin typeface="Roboto"/>
                <a:ea typeface="Roboto"/>
                <a:cs typeface="Roboto"/>
                <a:sym typeface="Roboto"/>
              </a:rPr>
              <a:t> именно в этом форматом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❏"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 При сетевом ритейле с небольшой </a:t>
            </a:r>
            <a:r>
              <a:rPr b="1" lang="ru" sz="1700">
                <a:latin typeface="Roboto"/>
                <a:ea typeface="Roboto"/>
                <a:cs typeface="Roboto"/>
                <a:sym typeface="Roboto"/>
              </a:rPr>
              <a:t>вместительностью </a:t>
            </a:r>
            <a:r>
              <a:rPr lang="ru" sz="1700">
                <a:latin typeface="Roboto"/>
                <a:ea typeface="Roboto"/>
                <a:cs typeface="Roboto"/>
                <a:sym typeface="Roboto"/>
              </a:rPr>
              <a:t>(50 посадочных мест) каждого кафе </a:t>
            </a:r>
            <a:r>
              <a:rPr b="1" lang="ru" sz="1700">
                <a:latin typeface="Roboto"/>
                <a:ea typeface="Roboto"/>
                <a:cs typeface="Roboto"/>
                <a:sym typeface="Roboto"/>
              </a:rPr>
              <a:t>сеть </a:t>
            </a:r>
            <a:r>
              <a:rPr lang="ru" sz="1700">
                <a:latin typeface="Roboto"/>
                <a:ea typeface="Roboto"/>
                <a:cs typeface="Roboto"/>
                <a:sym typeface="Roboto"/>
              </a:rPr>
              <a:t>в среднем от 3-4 до 20 точек.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❏"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 Выбор наиболее удачного расположения требует дальнейшего анализа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ru"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Текущее положение на рынке заведений общественного питания.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ru" sz="1500"/>
              <a:t>Больше всего на рынке представлено заведений в формате </a:t>
            </a:r>
            <a:r>
              <a:rPr b="1" lang="ru" sz="1500"/>
              <a:t>кафе</a:t>
            </a:r>
            <a:r>
              <a:rPr lang="ru" sz="1500"/>
              <a:t>;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ru" sz="1500"/>
              <a:t>Популярность имеет также </a:t>
            </a:r>
            <a:r>
              <a:rPr b="1" lang="ru" sz="1500"/>
              <a:t>рестораны </a:t>
            </a:r>
            <a:r>
              <a:rPr lang="ru" sz="1500"/>
              <a:t>и </a:t>
            </a:r>
            <a:r>
              <a:rPr b="1" lang="ru" sz="1500"/>
              <a:t>предприятия быстрого обслуживания</a:t>
            </a:r>
            <a:r>
              <a:rPr lang="ru" sz="1500"/>
              <a:t>;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b="1" lang="ru" sz="1500"/>
              <a:t>Несетевой </a:t>
            </a:r>
            <a:r>
              <a:rPr lang="ru" sz="1500"/>
              <a:t>формат </a:t>
            </a:r>
            <a:r>
              <a:rPr lang="ru" sz="1500"/>
              <a:t>ритейла</a:t>
            </a:r>
            <a:r>
              <a:rPr lang="ru" sz="1500"/>
              <a:t> преобладает в количестве;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ru" sz="1500"/>
              <a:t>Для сетевых большую долю составляют кафе с </a:t>
            </a:r>
            <a:r>
              <a:rPr b="1" lang="ru" sz="1500"/>
              <a:t>небольшим охватом (от 3-4 )</a:t>
            </a:r>
            <a:r>
              <a:rPr lang="ru" sz="1500"/>
              <a:t> сети и </a:t>
            </a:r>
            <a:r>
              <a:rPr b="1" lang="ru" sz="1500"/>
              <a:t>небольшой вместительностью (47 мест)</a:t>
            </a:r>
            <a:r>
              <a:rPr lang="ru" sz="1500"/>
              <a:t>;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190100"/>
            <a:ext cx="85215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 заведений общественного питания, распространенный на рынке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5394150" y="1343525"/>
            <a:ext cx="3750000" cy="37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 Наибольшую часть московского рынка заведений общественного питания составляют </a:t>
            </a:r>
            <a:r>
              <a:rPr b="1" lang="ru">
                <a:solidFill>
                  <a:srgbClr val="000000"/>
                </a:solidFill>
              </a:rPr>
              <a:t>кафе</a:t>
            </a:r>
            <a:r>
              <a:rPr lang="ru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  Достаточно много </a:t>
            </a:r>
            <a:r>
              <a:rPr b="1" lang="ru">
                <a:solidFill>
                  <a:srgbClr val="000000"/>
                </a:solidFill>
              </a:rPr>
              <a:t>столовых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b="1" lang="ru">
                <a:solidFill>
                  <a:srgbClr val="000000"/>
                </a:solidFill>
              </a:rPr>
              <a:t>ресторанов </a:t>
            </a:r>
            <a:r>
              <a:rPr lang="ru">
                <a:solidFill>
                  <a:srgbClr val="000000"/>
                </a:solidFill>
              </a:rPr>
              <a:t>и </a:t>
            </a:r>
            <a:r>
              <a:rPr b="1" lang="ru">
                <a:solidFill>
                  <a:srgbClr val="000000"/>
                </a:solidFill>
              </a:rPr>
              <a:t>предприятий быстрого обслуживания</a:t>
            </a:r>
            <a:r>
              <a:rPr lang="ru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ru">
                <a:solidFill>
                  <a:srgbClr val="000000"/>
                </a:solidFill>
              </a:rPr>
              <a:t> Меньше всего в Москве </a:t>
            </a:r>
            <a:r>
              <a:rPr b="1" lang="ru">
                <a:solidFill>
                  <a:srgbClr val="000000"/>
                </a:solidFill>
              </a:rPr>
              <a:t>кулинарий</a:t>
            </a:r>
            <a:r>
              <a:rPr lang="ru">
                <a:solidFill>
                  <a:srgbClr val="000000"/>
                </a:solidFill>
              </a:rPr>
              <a:t>, </a:t>
            </a:r>
            <a:r>
              <a:rPr b="1" lang="ru">
                <a:solidFill>
                  <a:srgbClr val="000000"/>
                </a:solidFill>
              </a:rPr>
              <a:t>закусочных </a:t>
            </a:r>
            <a:r>
              <a:rPr lang="ru">
                <a:solidFill>
                  <a:srgbClr val="000000"/>
                </a:solidFill>
              </a:rPr>
              <a:t>и </a:t>
            </a:r>
            <a:r>
              <a:rPr b="1" lang="ru">
                <a:solidFill>
                  <a:srgbClr val="000000"/>
                </a:solidFill>
              </a:rPr>
              <a:t>кафетериев</a:t>
            </a:r>
            <a:r>
              <a:rPr lang="ru">
                <a:solidFill>
                  <a:srgbClr val="000000"/>
                </a:solidFill>
              </a:rPr>
              <a:t>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ru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2248" l="0" r="0" t="0"/>
          <a:stretch/>
        </p:blipFill>
        <p:spPr>
          <a:xfrm>
            <a:off x="0" y="1266262"/>
            <a:ext cx="5231775" cy="386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Типы распространения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3776" y="1287050"/>
            <a:ext cx="5416442" cy="38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</a:t>
            </a:r>
            <a:r>
              <a:rPr lang="ru"/>
              <a:t>сетевых заведений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04750"/>
            <a:ext cx="5203650" cy="37974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5364075" y="1373600"/>
            <a:ext cx="3579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700"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400"/>
              <a:buChar char="●"/>
            </a:pPr>
            <a:r>
              <a:rPr lang="ru" sz="1700">
                <a:highlight>
                  <a:srgbClr val="FFFFFF"/>
                </a:highlight>
              </a:rPr>
              <a:t>Среди сетевых преобладают популярные форматы </a:t>
            </a:r>
            <a:r>
              <a:rPr b="1" lang="ru" sz="1700">
                <a:highlight>
                  <a:srgbClr val="FFFFFF"/>
                </a:highlight>
              </a:rPr>
              <a:t>кафе</a:t>
            </a:r>
            <a:r>
              <a:rPr lang="ru" sz="1700">
                <a:highlight>
                  <a:srgbClr val="FFFFFF"/>
                </a:highlight>
              </a:rPr>
              <a:t>, </a:t>
            </a:r>
            <a:r>
              <a:rPr b="1" lang="ru" sz="1700">
                <a:highlight>
                  <a:srgbClr val="FFFFFF"/>
                </a:highlight>
              </a:rPr>
              <a:t>рестораны </a:t>
            </a:r>
            <a:r>
              <a:rPr lang="ru" sz="1700">
                <a:highlight>
                  <a:srgbClr val="FFFFFF"/>
                </a:highlight>
              </a:rPr>
              <a:t>и </a:t>
            </a:r>
            <a:r>
              <a:rPr b="1" lang="ru" sz="1700">
                <a:highlight>
                  <a:srgbClr val="FFFFFF"/>
                </a:highlight>
              </a:rPr>
              <a:t>предприятий быстрого обслуживания</a:t>
            </a:r>
            <a:r>
              <a:rPr lang="ru" sz="1700">
                <a:highlight>
                  <a:srgbClr val="FFFFFF"/>
                </a:highlight>
              </a:rPr>
              <a:t>.</a:t>
            </a:r>
            <a:br>
              <a:rPr lang="ru" sz="1700">
                <a:highlight>
                  <a:srgbClr val="FFFFFF"/>
                </a:highlight>
              </a:rPr>
            </a:br>
            <a:br>
              <a:rPr lang="ru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br>
              <a:rPr lang="ru" sz="1350">
                <a:highlight>
                  <a:srgbClr val="FFFFFF"/>
                </a:highlight>
              </a:rPr>
            </a:br>
            <a:endParaRPr sz="135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241525" y="220175"/>
            <a:ext cx="8520600" cy="9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Сетевые кафе: размер сети и вместительность заведений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5475"/>
            <a:ext cx="6522837" cy="36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6166175" y="1483900"/>
            <a:ext cx="2727300" cy="3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ru" sz="1700">
                <a:latin typeface="Roboto"/>
                <a:ea typeface="Roboto"/>
                <a:cs typeface="Roboto"/>
                <a:sym typeface="Roboto"/>
              </a:rPr>
              <a:t>Для </a:t>
            </a:r>
            <a:r>
              <a:rPr b="1" lang="ru" sz="1700">
                <a:latin typeface="Roboto"/>
                <a:ea typeface="Roboto"/>
                <a:cs typeface="Roboto"/>
                <a:sym typeface="Roboto"/>
              </a:rPr>
              <a:t>сетевых кафе</a:t>
            </a:r>
            <a:r>
              <a:rPr lang="ru" sz="1700">
                <a:latin typeface="Roboto"/>
                <a:ea typeface="Roboto"/>
                <a:cs typeface="Roboto"/>
                <a:sym typeface="Roboto"/>
              </a:rPr>
              <a:t> с небольшой вместительностью (47 посадочных мест) каждой кофейни сеть в среднем от 3-4 до 20 точек.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Вместительность заведений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7025"/>
            <a:ext cx="5021176" cy="371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5424225" y="1473875"/>
            <a:ext cx="3168300" cy="3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50"/>
              <a:buChar char="●"/>
            </a:pPr>
            <a:r>
              <a:rPr lang="ru" sz="1350">
                <a:highlight>
                  <a:srgbClr val="FFFFFF"/>
                </a:highlight>
              </a:rPr>
              <a:t>Наибольшая вместительность в среднем у </a:t>
            </a:r>
            <a:r>
              <a:rPr b="1" lang="ru" sz="1350">
                <a:highlight>
                  <a:srgbClr val="FFFFFF"/>
                </a:highlight>
              </a:rPr>
              <a:t>столовых</a:t>
            </a:r>
            <a:r>
              <a:rPr lang="ru" sz="1350">
                <a:highlight>
                  <a:srgbClr val="FFFFFF"/>
                </a:highlight>
              </a:rPr>
              <a:t>. </a:t>
            </a: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ru" sz="1350">
                <a:highlight>
                  <a:srgbClr val="FFFFFF"/>
                </a:highlight>
              </a:rPr>
              <a:t>У </a:t>
            </a:r>
            <a:r>
              <a:rPr b="1" lang="ru" sz="1350">
                <a:highlight>
                  <a:srgbClr val="FFFFFF"/>
                </a:highlight>
              </a:rPr>
              <a:t>ресторанов </a:t>
            </a:r>
            <a:r>
              <a:rPr lang="ru" sz="1350">
                <a:highlight>
                  <a:srgbClr val="FFFFFF"/>
                </a:highlight>
              </a:rPr>
              <a:t>в среднем 100 посадочных мест.</a:t>
            </a:r>
            <a:endParaRPr sz="1350">
              <a:highlight>
                <a:srgbClr val="FFFFFF"/>
              </a:highlight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ru" sz="1350">
                <a:highlight>
                  <a:srgbClr val="FFFFFF"/>
                </a:highlight>
              </a:rPr>
              <a:t>У кафе (сетевых и несетевых) количество посадочных мест в среднем 40.</a:t>
            </a:r>
            <a:endParaRPr sz="1350"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100"/>
              </a:spcBef>
              <a:spcAft>
                <a:spcPts val="7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310825" y="1574125"/>
            <a:ext cx="2857500" cy="14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5413" y="160475"/>
            <a:ext cx="5773175" cy="412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FFFFFF"/>
                </a:solidFill>
              </a:rPr>
              <a:t>Выбор расположения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90225" y="1834825"/>
            <a:ext cx="3579300" cy="32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Выбранные таким способом улицы очень длинные и захватывают по несколько районов и административных округов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Не доходят до центральных районов, предположительно финансово более выгодных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ru"/>
              <a:t>Улицы с всего лишь одним объектом часто относятся к центральным районам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100"/>
              <a:t>*На карте не представлена Кировоградская улица (ЮАО)</a:t>
            </a:r>
            <a:endParaRPr sz="1100"/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316125" y="280325"/>
            <a:ext cx="3127500" cy="14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Расположение топ-10 улиц на карте*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385969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