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70" r:id="rId10"/>
    <p:sldId id="271" r:id="rId11"/>
    <p:sldId id="272" r:id="rId12"/>
    <p:sldId id="264" r:id="rId13"/>
    <p:sldId id="273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4a72bebb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4a72bebb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099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4a72bebb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4a72bebb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616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4a72beb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f4a72beb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f4a72bebb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f4a72bebb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95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f4a72beb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f4a72beb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Пользуясь рекомендациями их спринта я вынесла основные выводы (но не рекомендации) на первый слайд</a:t>
            </a:r>
            <a:br>
              <a:rPr lang="ru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210335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f4a72beb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f4a72beb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Пользуясь рекомендациями их спринта я вынесла основные выводы (но не рекомендации) на первый слайд</a:t>
            </a:r>
            <a:br>
              <a:rPr lang="ru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4a72bebb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4a72bebb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4a72bebb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4a72bebb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до конца уверена, нужен ли тут дополнительный текст?..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f4a72bebb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f4a72bebb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f4a72bebb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f4a72bebb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36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f4a72bebb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f4a72bebb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4a72bebb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4a72bebb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4a72bebb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4a72bebb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136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13372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533577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74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47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47465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687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25463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440419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127529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794628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133858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578084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473991" y="321305"/>
            <a:ext cx="8052789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Исследование рынка заведений общественного питания Москвы 2025</a:t>
            </a:r>
            <a:endParaRPr sz="3200" b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47102" y="2911204"/>
            <a:ext cx="8131138" cy="70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Исследование проводил: Аладинский Сергей Александрович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793500" y="4709920"/>
            <a:ext cx="1557000" cy="41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19.07.2025 г.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822960" y="701039"/>
            <a:ext cx="7543800" cy="601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Топ 10 районов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Изображение выглядит как текст, снимок экрана, диаграмма, Параллельный">
            <a:extLst>
              <a:ext uri="{FF2B5EF4-FFF2-40B4-BE49-F238E27FC236}">
                <a16:creationId xmlns:a16="http://schemas.microsoft.com/office/drawing/2014/main" id="{BBAB520D-0BF1-D65E-C7ED-D02B4965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01" y="1363980"/>
            <a:ext cx="3789198" cy="34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0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822960" y="731519"/>
            <a:ext cx="7543800" cy="571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Топ 10 округов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Изображение выглядит как текст, снимок экрана, диаграмма, Шрифт">
            <a:extLst>
              <a:ext uri="{FF2B5EF4-FFF2-40B4-BE49-F238E27FC236}">
                <a16:creationId xmlns:a16="http://schemas.microsoft.com/office/drawing/2014/main" id="{3F93D866-91AC-CF59-81D7-C4C78B2B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575" y="1356360"/>
            <a:ext cx="3670850" cy="34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6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-77238" y="-144780"/>
            <a:ext cx="3755621" cy="1463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Пересечение топ улиц, районов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 округов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0" y="1538194"/>
            <a:ext cx="3736796" cy="32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Вся область карты – центральный административный округ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Область № 1 – пресненский район, пресненская набережная.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Область № 2 – Проспект Мира, Мещанский район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-RU" sz="1600" dirty="0">
              <a:solidFill>
                <a:schemeClr val="tx1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-RU" sz="1600" dirty="0">
              <a:solidFill>
                <a:schemeClr val="tx1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600" dirty="0">
                <a:solidFill>
                  <a:schemeClr val="tx1"/>
                </a:solidFill>
              </a:rPr>
              <a:t>Выбраны пересечения из топ 10 улиц, районов и округов. Всевозможные пересечения всех трех переменных из топ 10 отражены на карте.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ru-RU" sz="1100" dirty="0"/>
          </a:p>
        </p:txBody>
      </p:sp>
      <p:pic>
        <p:nvPicPr>
          <p:cNvPr id="7" name="Рисунок 6" descr="Изображение выглядит как текст, карта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F5D050A2-05BF-87D1-EFDE-EE636B0F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774"/>
          <a:stretch/>
        </p:blipFill>
        <p:spPr>
          <a:xfrm>
            <a:off x="3678383" y="0"/>
            <a:ext cx="544679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822960" y="731519"/>
            <a:ext cx="7543800" cy="571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Выбор расположения</a:t>
            </a:r>
            <a:endParaRPr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212665" y="1614630"/>
            <a:ext cx="8520600" cy="260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Улица, на которой больше всего заведений - </a:t>
            </a:r>
            <a:r>
              <a:rPr lang="ru-RU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проспект Мира</a:t>
            </a:r>
            <a:endParaRPr lang="ru-RU" sz="16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Район, на котором больше всего заведений - </a:t>
            </a:r>
            <a:r>
              <a:rPr lang="ru-RU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Тверско</a:t>
            </a: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й район</a:t>
            </a:r>
            <a:endParaRPr lang="ru-RU" sz="16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Округ, в котором больше всего заведений - </a:t>
            </a:r>
            <a:r>
              <a:rPr lang="ru-RU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Центральный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ru-RU" sz="16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ru-RU" sz="18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Наиболее благополучное для расположения заведения на основании произведенных исследований: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проспект Мира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Пресненская набережная</a:t>
            </a:r>
            <a:r>
              <a:rPr lang="ru-RU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457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1000" y="571500"/>
            <a:ext cx="83820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Выбор типа заведения и вместительности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678180" y="1783561"/>
            <a:ext cx="7787640" cy="2346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ClrTx/>
              <a:buSzPts val="15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Стоит учитывать, что Мы собираемся открывать свое первое заведение, значит оно будет являться несетевым. Как Мы рассмотрели выше, самое популярное заведение - </a:t>
            </a:r>
            <a:r>
              <a:rPr lang="ru-RU" sz="1500" b="1" dirty="0">
                <a:solidFill>
                  <a:schemeClr val="tx1"/>
                </a:solidFill>
              </a:rPr>
              <a:t>кафе</a:t>
            </a:r>
            <a:r>
              <a:rPr lang="ru-RU" sz="1500" dirty="0">
                <a:solidFill>
                  <a:schemeClr val="tx1"/>
                </a:solidFill>
              </a:rPr>
              <a:t>.</a:t>
            </a:r>
          </a:p>
          <a:p>
            <a:pPr marL="419100" indent="-285750">
              <a:buClrTx/>
              <a:buSzPts val="1500"/>
              <a:buFont typeface="Arial" panose="020B0604020202020204" pitchFamily="34" charset="0"/>
              <a:buChar char="•"/>
            </a:pPr>
            <a:endParaRPr lang="ru-RU" sz="1500" dirty="0">
              <a:solidFill>
                <a:schemeClr val="tx1"/>
              </a:solidFill>
            </a:endParaRPr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ClrTx/>
              <a:buSzPts val="15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Стоит обратить внимание на возможность определенной локации в отношении вместительности.</a:t>
            </a:r>
          </a:p>
          <a:p>
            <a:pPr marL="419100" indent="-285750">
              <a:buClrTx/>
              <a:buSzPts val="1500"/>
              <a:buFont typeface="Arial" panose="020B0604020202020204" pitchFamily="34" charset="0"/>
              <a:buChar char="•"/>
            </a:pPr>
            <a:endParaRPr lang="ru-RU" sz="1500" dirty="0">
              <a:solidFill>
                <a:schemeClr val="tx1"/>
              </a:solidFill>
            </a:endParaRPr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ClrTx/>
              <a:buSzPts val="15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Разумным решением было бы держаться около среднего значения - </a:t>
            </a:r>
            <a:r>
              <a:rPr lang="ru-RU" sz="1500" b="1" dirty="0">
                <a:solidFill>
                  <a:schemeClr val="tx1"/>
                </a:solidFill>
              </a:rPr>
              <a:t>36</a:t>
            </a:r>
            <a:r>
              <a:rPr lang="ru-RU" sz="1500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ru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11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90844" y="679815"/>
            <a:ext cx="7471822" cy="605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Цели исследования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890844" y="1740172"/>
            <a:ext cx="7471822" cy="166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system-ui"/>
              </a:rPr>
              <a:t>Анализ рынка заведений общественного питания Москвы</a:t>
            </a:r>
          </a:p>
          <a:p>
            <a:pPr marL="146050" indent="0" algn="l">
              <a:lnSpc>
                <a:spcPct val="100000"/>
              </a:lnSpc>
              <a:buNone/>
            </a:pPr>
            <a:endParaRPr lang="ru-RU" sz="1600" b="0" i="0" dirty="0">
              <a:effectLst/>
              <a:latin typeface="system-ui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system-ui"/>
              </a:rPr>
              <a:t>Выявить наиболее выгодное(-</a:t>
            </a:r>
            <a:r>
              <a:rPr lang="ru-RU" sz="1600" b="0" i="0" dirty="0" err="1">
                <a:effectLst/>
                <a:latin typeface="system-ui"/>
              </a:rPr>
              <a:t>ые</a:t>
            </a:r>
            <a:r>
              <a:rPr lang="ru-RU" sz="1600" b="0" i="0" dirty="0">
                <a:effectLst/>
                <a:latin typeface="system-ui"/>
              </a:rPr>
              <a:t>) местоположение (местоположения)</a:t>
            </a:r>
          </a:p>
          <a:p>
            <a:pPr marL="146050" indent="0" algn="l">
              <a:lnSpc>
                <a:spcPct val="100000"/>
              </a:lnSpc>
              <a:buNone/>
            </a:pPr>
            <a:endParaRPr lang="ru-RU" sz="1600" b="0" i="0" dirty="0">
              <a:effectLst/>
              <a:latin typeface="system-ui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system-ui"/>
              </a:rPr>
              <a:t>Составление презентации для инвесторов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22960" y="296444"/>
            <a:ext cx="749808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Вид заведений общественного питания, распространенный на рынке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294967295"/>
          </p:nvPr>
        </p:nvSpPr>
        <p:spPr>
          <a:xfrm>
            <a:off x="4406590" y="1481752"/>
            <a:ext cx="4712109" cy="2179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Согласно графику на рынке преобладает тип "кафе". При чем кафе является подавляющим большинством.</a:t>
            </a:r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На 2 месте расположился фастфуд.</a:t>
            </a:r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На 3 рестораны.</a:t>
            </a:r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На 4 месте с небольшой разницей кафетерии.</a:t>
            </a:r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Заключает 5 самых популярных заведений - столовая.</a:t>
            </a:r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Меньше всего представлено ночных клубов.</a:t>
            </a:r>
            <a:endParaRPr sz="1600" dirty="0"/>
          </a:p>
        </p:txBody>
      </p:sp>
      <p:pic>
        <p:nvPicPr>
          <p:cNvPr id="7" name="Рисунок 6" descr="Изображение выглядит как текст, снимок экрана, диаграмма, График">
            <a:extLst>
              <a:ext uri="{FF2B5EF4-FFF2-40B4-BE49-F238E27FC236}">
                <a16:creationId xmlns:a16="http://schemas.microsoft.com/office/drawing/2014/main" id="{E0C14A76-F825-72DB-1C84-B17AD31D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763"/>
          <a:stretch/>
        </p:blipFill>
        <p:spPr>
          <a:xfrm>
            <a:off x="235500" y="1320404"/>
            <a:ext cx="4171090" cy="34116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91540" y="603573"/>
            <a:ext cx="7467600" cy="676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Типы распространения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Изображение выглядит как текст, снимок экрана, Шрифт, диаграмма">
            <a:extLst>
              <a:ext uri="{FF2B5EF4-FFF2-40B4-BE49-F238E27FC236}">
                <a16:creationId xmlns:a16="http://schemas.microsoft.com/office/drawing/2014/main" id="{31FEB357-CFC6-92AA-C6C5-867623E3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671" y="1565613"/>
            <a:ext cx="4416561" cy="29169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800101" y="674193"/>
            <a:ext cx="7543800" cy="646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Виды сетевых заведений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47F5CF3-BD40-06C3-3330-02D3121A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311"/>
          <a:stretch/>
        </p:blipFill>
        <p:spPr>
          <a:xfrm>
            <a:off x="400796" y="1320300"/>
            <a:ext cx="4171204" cy="3429000"/>
          </a:xfrm>
          <a:prstGeom prst="rect">
            <a:avLst/>
          </a:prstGeom>
        </p:spPr>
      </p:pic>
      <p:sp>
        <p:nvSpPr>
          <p:cNvPr id="6" name="Google Shape;78;p15">
            <a:extLst>
              <a:ext uri="{FF2B5EF4-FFF2-40B4-BE49-F238E27FC236}">
                <a16:creationId xmlns:a16="http://schemas.microsoft.com/office/drawing/2014/main" id="{0A75BBA4-C00C-12CB-2648-AA1D4ED491AE}"/>
              </a:ext>
            </a:extLst>
          </p:cNvPr>
          <p:cNvSpPr txBox="1">
            <a:spLocks/>
          </p:cNvSpPr>
          <p:nvPr/>
        </p:nvSpPr>
        <p:spPr>
          <a:xfrm>
            <a:off x="4572001" y="1660485"/>
            <a:ext cx="4503420" cy="15475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Среди сетевых преобладают популярные форматы кафе, рестораны и предприятий быстрого обслуживания.</a:t>
            </a:r>
            <a:br>
              <a:rPr lang="ru-RU" sz="1600" dirty="0">
                <a:solidFill>
                  <a:srgbClr val="000000"/>
                </a:solidFill>
              </a:rPr>
            </a:br>
            <a:endParaRPr lang="ru-RU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830580" y="696021"/>
            <a:ext cx="7528560" cy="61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Виды несетевых заведений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Изображение выглядит как текст, снимок экрана, диаграмма, График">
            <a:extLst>
              <a:ext uri="{FF2B5EF4-FFF2-40B4-BE49-F238E27FC236}">
                <a16:creationId xmlns:a16="http://schemas.microsoft.com/office/drawing/2014/main" id="{50E403AF-E4E8-7112-AE44-48CF47290F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311"/>
          <a:stretch/>
        </p:blipFill>
        <p:spPr>
          <a:xfrm>
            <a:off x="311725" y="1307501"/>
            <a:ext cx="4171204" cy="3429000"/>
          </a:xfrm>
          <a:prstGeom prst="rect">
            <a:avLst/>
          </a:prstGeom>
        </p:spPr>
      </p:pic>
      <p:sp>
        <p:nvSpPr>
          <p:cNvPr id="9" name="Google Shape;78;p15">
            <a:extLst>
              <a:ext uri="{FF2B5EF4-FFF2-40B4-BE49-F238E27FC236}">
                <a16:creationId xmlns:a16="http://schemas.microsoft.com/office/drawing/2014/main" id="{B806C1F2-1E0C-AC51-8077-0D19F92648EC}"/>
              </a:ext>
            </a:extLst>
          </p:cNvPr>
          <p:cNvSpPr txBox="1">
            <a:spLocks/>
          </p:cNvSpPr>
          <p:nvPr/>
        </p:nvSpPr>
        <p:spPr>
          <a:xfrm>
            <a:off x="4431891" y="1656005"/>
            <a:ext cx="4712109" cy="21799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В каждом типе ритейла преобладает кафе.</a:t>
            </a:r>
          </a:p>
          <a:p>
            <a:pPr marL="4318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В сетевом также стоит обратить внимание на фастфуд.</a:t>
            </a:r>
          </a:p>
          <a:p>
            <a:pPr marL="4318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В несетевом - на столовые (разница в сетевых и несетевых очень значительна).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3679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891540" y="259080"/>
            <a:ext cx="7475220" cy="1002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Сетевые кафе: размер сети </a:t>
            </a:r>
            <a:br>
              <a:rPr lang="ru" dirty="0">
                <a:solidFill>
                  <a:schemeClr val="tx1"/>
                </a:solidFill>
              </a:rPr>
            </a:br>
            <a:r>
              <a:rPr lang="ru" dirty="0">
                <a:solidFill>
                  <a:schemeClr val="tx1"/>
                </a:solidFill>
              </a:rPr>
              <a:t>и вместительность заведений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250180" y="1506725"/>
            <a:ext cx="3893820" cy="255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Сетевые заведения в Москве чаще всего имеют до 20 точек.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Для большей части характерно количество посадочных мест </a:t>
            </a:r>
            <a:br>
              <a:rPr lang="ru-RU" sz="16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до 100 человек. Больше уже редкие случаи.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6261AF5-7113-94A5-A81C-EAC56440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5" y="1327920"/>
            <a:ext cx="5313455" cy="34220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822960" y="701039"/>
            <a:ext cx="7543800" cy="601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Вместительность заведений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439427" y="1320300"/>
            <a:ext cx="4127702" cy="252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50"/>
              <a:buChar char="●"/>
            </a:pPr>
            <a:r>
              <a:rPr lang="ru-RU" sz="1350" dirty="0"/>
              <a:t>- Наибольшая вместительность среди имеющихся заведений у столовых, ресторанов и ночных клубов.</a:t>
            </a:r>
          </a:p>
          <a:p>
            <a:pPr marL="457200" lvl="0" indent="-314325" algn="l" rtl="0">
              <a:lnSpc>
                <a:spcPct val="115000"/>
              </a:lnSpc>
              <a:spcAft>
                <a:spcPts val="0"/>
              </a:spcAft>
              <a:buSzPts val="1350"/>
              <a:buChar char="●"/>
            </a:pPr>
            <a:r>
              <a:rPr lang="ru-RU" sz="1350" dirty="0"/>
              <a:t>У преобладающих на рынке видов заведений общественного питания (кафе и фастфуд) посадочных мест не так много, около 20.</a:t>
            </a:r>
          </a:p>
          <a:p>
            <a:pPr marL="457200" lvl="0" indent="-314325" algn="l" rtl="0">
              <a:lnSpc>
                <a:spcPct val="115000"/>
              </a:lnSpc>
              <a:spcAft>
                <a:spcPts val="0"/>
              </a:spcAft>
              <a:buSzPts val="1350"/>
              <a:buChar char="●"/>
            </a:pPr>
            <a:r>
              <a:rPr lang="ru-RU" sz="1350" dirty="0"/>
              <a:t>Наименьшее количество посадочных мест предоставляют отделы кулинарии, кафетерии </a:t>
            </a:r>
            <a:br>
              <a:rPr lang="ru-RU" sz="1350" dirty="0"/>
            </a:br>
            <a:r>
              <a:rPr lang="ru-RU" sz="1350" dirty="0"/>
              <a:t>и закусочные.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 descr="Изображение выглядит как текст, снимок экрана, диаграмма, линия">
            <a:extLst>
              <a:ext uri="{FF2B5EF4-FFF2-40B4-BE49-F238E27FC236}">
                <a16:creationId xmlns:a16="http://schemas.microsoft.com/office/drawing/2014/main" id="{9E2430A6-8323-F3E2-3A52-3C15CB73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492"/>
          <a:stretch/>
        </p:blipFill>
        <p:spPr>
          <a:xfrm>
            <a:off x="311725" y="1320300"/>
            <a:ext cx="4127702" cy="3422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883920" y="626433"/>
            <a:ext cx="7490459" cy="661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Топ 10 улиц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3A1E568-C69C-600D-C856-A1338A0D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477" y="1341120"/>
            <a:ext cx="4445045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2657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448</Words>
  <Application>Microsoft Office PowerPoint</Application>
  <PresentationFormat>Экран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system-ui</vt:lpstr>
      <vt:lpstr>Ретро</vt:lpstr>
      <vt:lpstr>Исследование рынка заведений общественного питания Москвы 2025</vt:lpstr>
      <vt:lpstr>Цели исследования</vt:lpstr>
      <vt:lpstr>Вид заведений общественного питания, распространенный на рынке</vt:lpstr>
      <vt:lpstr>Типы распространения</vt:lpstr>
      <vt:lpstr>Виды сетевых заведений</vt:lpstr>
      <vt:lpstr>Виды несетевых заведений</vt:lpstr>
      <vt:lpstr>Сетевые кафе: размер сети  и вместительность заведений</vt:lpstr>
      <vt:lpstr>Вместительность заведений</vt:lpstr>
      <vt:lpstr>Топ 10 улиц</vt:lpstr>
      <vt:lpstr>Топ 10 районов</vt:lpstr>
      <vt:lpstr>Топ 10 округов</vt:lpstr>
      <vt:lpstr>Пересечение топ улиц, районов  и округов</vt:lpstr>
      <vt:lpstr>Выбор расположения</vt:lpstr>
      <vt:lpstr>Выбор типа заведения и вместительности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Aladin</dc:creator>
  <cp:lastModifiedBy>Сергей Аладинский</cp:lastModifiedBy>
  <cp:revision>3</cp:revision>
  <dcterms:modified xsi:type="dcterms:W3CDTF">2025-07-19T13:13:13Z</dcterms:modified>
</cp:coreProperties>
</file>