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handoutMasterIdLst>
    <p:handoutMasterId r:id="rId97"/>
  </p:handoutMasterIdLst>
  <p:sldIdLst>
    <p:sldId id="279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91" r:id="rId16"/>
    <p:sldId id="290" r:id="rId17"/>
    <p:sldId id="292" r:id="rId18"/>
    <p:sldId id="293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4" r:id="rId37"/>
    <p:sldId id="300" r:id="rId38"/>
    <p:sldId id="295" r:id="rId39"/>
    <p:sldId id="296" r:id="rId40"/>
    <p:sldId id="297" r:id="rId41"/>
    <p:sldId id="298" r:id="rId42"/>
    <p:sldId id="299" r:id="rId43"/>
    <p:sldId id="301" r:id="rId44"/>
    <p:sldId id="302" r:id="rId45"/>
    <p:sldId id="306" r:id="rId46"/>
    <p:sldId id="303" r:id="rId47"/>
    <p:sldId id="305" r:id="rId48"/>
    <p:sldId id="307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08" r:id="rId59"/>
    <p:sldId id="320" r:id="rId60"/>
    <p:sldId id="321" r:id="rId61"/>
    <p:sldId id="322" r:id="rId62"/>
    <p:sldId id="325" r:id="rId63"/>
    <p:sldId id="323" r:id="rId64"/>
    <p:sldId id="324" r:id="rId65"/>
    <p:sldId id="326" r:id="rId66"/>
    <p:sldId id="327" r:id="rId67"/>
    <p:sldId id="328" r:id="rId68"/>
    <p:sldId id="329" r:id="rId69"/>
    <p:sldId id="330" r:id="rId70"/>
    <p:sldId id="332" r:id="rId71"/>
    <p:sldId id="331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9" r:id="rId81"/>
    <p:sldId id="342" r:id="rId82"/>
    <p:sldId id="350" r:id="rId83"/>
    <p:sldId id="343" r:id="rId84"/>
    <p:sldId id="344" r:id="rId85"/>
    <p:sldId id="351" r:id="rId86"/>
    <p:sldId id="345" r:id="rId87"/>
    <p:sldId id="346" r:id="rId88"/>
    <p:sldId id="347" r:id="rId89"/>
    <p:sldId id="348" r:id="rId90"/>
    <p:sldId id="352" r:id="rId91"/>
    <p:sldId id="353" r:id="rId92"/>
    <p:sldId id="354" r:id="rId93"/>
    <p:sldId id="355" r:id="rId94"/>
    <p:sldId id="356" r:id="rId9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microsoft.com/office/2015/10/relationships/revisionInfo" Target="revisionInfo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1BA80-97F5-46CD-99E3-D0699CFBA2F5}" type="datetimeFigureOut">
              <a:rPr lang="fr-FR" smtClean="0"/>
              <a:t>08/01/2018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2D232-B575-4038-AE39-7F72612829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973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41E8D-EACC-4F1C-9ECE-48C446726FFE}" type="datetimeFigureOut">
              <a:rPr lang="fr-BE" smtClean="0"/>
              <a:t>07-01-18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903ED-6B40-41C2-8383-E443A007B33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26690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Une transaction doit toujours être complète ou ne pas être et faire un </a:t>
            </a:r>
            <a:r>
              <a:rPr lang="fr-BE" dirty="0" err="1"/>
              <a:t>roolback</a:t>
            </a:r>
            <a:r>
              <a:rPr lang="fr-BE" dirty="0"/>
              <a:t> pour annuler les première action faites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903ED-6B40-41C2-8383-E443A007B334}" type="slidenum">
              <a:rPr lang="fr-BE" smtClean="0"/>
              <a:t>82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18278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903ED-6B40-41C2-8383-E443A007B334}" type="slidenum">
              <a:rPr lang="fr-BE" smtClean="0"/>
              <a:t>84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56735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Par défaut le trigger est un </a:t>
            </a:r>
            <a:r>
              <a:rPr lang="fr-BE" dirty="0" err="1"/>
              <a:t>before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903ED-6B40-41C2-8383-E443A007B334}" type="slidenum">
              <a:rPr lang="fr-BE" smtClean="0"/>
              <a:t>86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36151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1ACA-6B83-496A-91A5-8FD03B7B2953}" type="datetimeFigureOut">
              <a:rPr lang="fr-FR" smtClean="0"/>
              <a:t>07/01/2018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8F5B-C99C-423D-ADCC-FEA9A977B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67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1ACA-6B83-496A-91A5-8FD03B7B2953}" type="datetimeFigureOut">
              <a:rPr lang="fr-FR" smtClean="0"/>
              <a:t>07/01/2018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8F5B-C99C-423D-ADCC-FEA9A977B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87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1ACA-6B83-496A-91A5-8FD03B7B2953}" type="datetimeFigureOut">
              <a:rPr lang="fr-FR" smtClean="0"/>
              <a:t>07/01/2018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8F5B-C99C-423D-ADCC-FEA9A977B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39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1ACA-6B83-496A-91A5-8FD03B7B2953}" type="datetimeFigureOut">
              <a:rPr lang="fr-FR" smtClean="0"/>
              <a:t>07/01/2018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8F5B-C99C-423D-ADCC-FEA9A977B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1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1ACA-6B83-496A-91A5-8FD03B7B2953}" type="datetimeFigureOut">
              <a:rPr lang="fr-FR" smtClean="0"/>
              <a:t>07/01/2018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8F5B-C99C-423D-ADCC-FEA9A977B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24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1ACA-6B83-496A-91A5-8FD03B7B2953}" type="datetimeFigureOut">
              <a:rPr lang="fr-FR" smtClean="0"/>
              <a:t>07/01/2018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8F5B-C99C-423D-ADCC-FEA9A977B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28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1ACA-6B83-496A-91A5-8FD03B7B2953}" type="datetimeFigureOut">
              <a:rPr lang="fr-FR" smtClean="0"/>
              <a:t>07/01/2018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8F5B-C99C-423D-ADCC-FEA9A977B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3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1ACA-6B83-496A-91A5-8FD03B7B2953}" type="datetimeFigureOut">
              <a:rPr lang="fr-FR" smtClean="0"/>
              <a:t>07/01/2018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8F5B-C99C-423D-ADCC-FEA9A977B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20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1ACA-6B83-496A-91A5-8FD03B7B2953}" type="datetimeFigureOut">
              <a:rPr lang="fr-FR" smtClean="0"/>
              <a:t>07/01/2018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8F5B-C99C-423D-ADCC-FEA9A977B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78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1ACA-6B83-496A-91A5-8FD03B7B2953}" type="datetimeFigureOut">
              <a:rPr lang="fr-FR" smtClean="0"/>
              <a:t>07/01/2018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8F5B-C99C-423D-ADCC-FEA9A977B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75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1ACA-6B83-496A-91A5-8FD03B7B2953}" type="datetimeFigureOut">
              <a:rPr lang="fr-FR" smtClean="0"/>
              <a:t>07/01/2018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8F5B-C99C-423D-ADCC-FEA9A977B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36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0"/>
            <a:endParaRPr lang="fr-FR" dirty="0"/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81ACA-6B83-496A-91A5-8FD03B7B2953}" type="datetimeFigureOut">
              <a:rPr lang="fr-FR" smtClean="0"/>
              <a:t>07/01/2018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08F5B-C99C-423D-ADCC-FEA9A977B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12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63587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SGBD5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609849"/>
            <a:ext cx="9144000" cy="3209925"/>
          </a:xfrm>
        </p:spPr>
        <p:txBody>
          <a:bodyPr>
            <a:normAutofit/>
          </a:bodyPr>
          <a:lstStyle/>
          <a:p>
            <a:r>
              <a:rPr lang="fr-FR" sz="2800" dirty="0"/>
              <a:t>Bachelier en informatique de gestion</a:t>
            </a:r>
          </a:p>
          <a:p>
            <a:r>
              <a:rPr lang="fr-FR" sz="2800" dirty="0"/>
              <a:t>Bloc 3 (Q1)</a:t>
            </a:r>
          </a:p>
          <a:p>
            <a:r>
              <a:rPr lang="fr-FR" dirty="0"/>
              <a:t>Haute Ecole Condorcet Charleroi</a:t>
            </a:r>
          </a:p>
          <a:p>
            <a:r>
              <a:rPr lang="fr-FR" dirty="0"/>
              <a:t>B. </a:t>
            </a:r>
            <a:r>
              <a:rPr lang="fr-FR" dirty="0" err="1"/>
              <a:t>Copin</a:t>
            </a:r>
            <a:endParaRPr lang="fr-FR" dirty="0"/>
          </a:p>
          <a:p>
            <a:endParaRPr lang="fr-FR" dirty="0"/>
          </a:p>
          <a:p>
            <a:r>
              <a:rPr lang="fr-FR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4245148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d’un programme PL/SQL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631857"/>
              </p:ext>
            </p:extLst>
          </p:nvPr>
        </p:nvGraphicFramePr>
        <p:xfrm>
          <a:off x="838200" y="1925051"/>
          <a:ext cx="10515600" cy="4559972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350168">
                  <a:extLst>
                    <a:ext uri="{9D8B030D-6E8A-4147-A177-3AD203B41FA5}">
                      <a16:colId xmlns:a16="http://schemas.microsoft.com/office/drawing/2014/main" val="820290350"/>
                    </a:ext>
                  </a:extLst>
                </a:gridCol>
                <a:gridCol w="8165432">
                  <a:extLst>
                    <a:ext uri="{9D8B030D-6E8A-4147-A177-3AD203B41FA5}">
                      <a16:colId xmlns:a16="http://schemas.microsoft.com/office/drawing/2014/main" val="2683737649"/>
                    </a:ext>
                  </a:extLst>
                </a:gridCol>
              </a:tblGrid>
              <a:tr h="11399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[DECLARE]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Cette zone sert à la déclaration des variables, des constantes, des curseurs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768935"/>
                  </a:ext>
                </a:extLst>
              </a:tr>
              <a:tr h="11399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zone BEGIN constitue le corps du programme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33538"/>
                  </a:ext>
                </a:extLst>
              </a:tr>
              <a:tr h="11399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[EXCEPTION]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Cette zone EXCEPTION précise les actions à entreprendre lors d’erreurs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302756"/>
                  </a:ext>
                </a:extLst>
              </a:tr>
              <a:tr h="11399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</a:p>
                    <a:p>
                      <a:pPr marL="0" algn="l" defTabSz="914400" rtl="0" eaLnBrk="1" latinLnBrk="0" hangingPunct="1"/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 END répond au BEGIN précédent, il marque la fin du script.</a:t>
                      </a:r>
                    </a:p>
                    <a:p>
                      <a:pPr marL="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 /permet de terminer le bloc et sortir du programme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33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400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package bien utile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package DBMS_OUTPUT permet d’afficher une chaîne ou le contenu d’une variable</a:t>
            </a:r>
          </a:p>
          <a:p>
            <a:endParaRPr lang="fr-FR" dirty="0"/>
          </a:p>
          <a:p>
            <a:pPr marL="914400" lvl="2" indent="0">
              <a:buNone/>
            </a:pPr>
            <a:r>
              <a:rPr lang="fr-FR" sz="2400" b="1" i="1" dirty="0"/>
              <a:t>SET SERVEROUTPUT ON.</a:t>
            </a:r>
            <a:br>
              <a:rPr lang="fr-FR" sz="2400" b="1" i="1" dirty="0"/>
            </a:br>
            <a:r>
              <a:rPr lang="fr-FR" sz="2400" b="1" i="1" dirty="0"/>
              <a:t>BEGIN</a:t>
            </a:r>
            <a:br>
              <a:rPr lang="fr-FR" sz="2400" b="1" i="1" dirty="0"/>
            </a:br>
            <a:r>
              <a:rPr lang="fr-FR" sz="2400" b="1" i="1" dirty="0"/>
              <a:t>	DBMS_OUTPUT.PUTLINE(&lt;valeur&gt;);</a:t>
            </a:r>
            <a:br>
              <a:rPr lang="fr-FR" sz="2400" b="1" i="1" dirty="0"/>
            </a:br>
            <a:r>
              <a:rPr lang="fr-FR" sz="2400" b="1" i="1" dirty="0"/>
              <a:t>END;</a:t>
            </a:r>
            <a:br>
              <a:rPr lang="fr-FR" sz="2400" b="1" i="1" dirty="0"/>
            </a:br>
            <a:r>
              <a:rPr lang="fr-FR" sz="2400" b="1" i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49193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Limites et fonctionnement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contenu d’un bloc PL/SQL</a:t>
            </a:r>
          </a:p>
          <a:p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Le LMD (langage de manipulation des données) est autorisé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Le LDD (langage de définition des données : </a:t>
            </a:r>
            <a:r>
              <a:rPr lang="fr-FR" dirty="0" err="1"/>
              <a:t>create</a:t>
            </a:r>
            <a:r>
              <a:rPr lang="fr-FR" dirty="0"/>
              <a:t>, alter, drop) est interdit</a:t>
            </a:r>
          </a:p>
        </p:txBody>
      </p:sp>
    </p:spTree>
    <p:extLst>
      <p:ext uri="{BB962C8B-B14F-4D97-AF65-F5344CB8AC3E}">
        <p14:creationId xmlns:p14="http://schemas.microsoft.com/office/powerpoint/2010/main" val="2925204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directive </a:t>
            </a:r>
            <a:r>
              <a:rPr lang="fr-FR" dirty="0" err="1"/>
              <a:t>Pragma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directive est une instruction qui ne change rien au bloc PL/SQL.</a:t>
            </a:r>
          </a:p>
          <a:p>
            <a:r>
              <a:rPr lang="fr-FR" dirty="0"/>
              <a:t>La directive PRAGMA est une directive  de fonctionnement donnée au compilateur mais non exécutée.</a:t>
            </a:r>
          </a:p>
          <a:p>
            <a:r>
              <a:rPr lang="fr-FR" dirty="0"/>
              <a:t>Les valeurs possibles:</a:t>
            </a:r>
          </a:p>
          <a:p>
            <a:pPr marL="1143000" lvl="1" indent="-457200"/>
            <a:r>
              <a:rPr lang="fr-FR" dirty="0"/>
              <a:t>EXCEPTION INIT (gestion erreurs)</a:t>
            </a:r>
          </a:p>
          <a:p>
            <a:pPr marL="1143000" lvl="1" indent="-457200"/>
            <a:r>
              <a:rPr lang="fr-FR" dirty="0"/>
              <a:t>RESTRICT_REFERENCES (fonctions stockées)</a:t>
            </a:r>
          </a:p>
          <a:p>
            <a:pPr marL="1143000" lvl="1" indent="-457200"/>
            <a:r>
              <a:rPr lang="fr-FR" dirty="0"/>
              <a:t>SERIALLY_REUSABLE (packages)</a:t>
            </a:r>
          </a:p>
          <a:p>
            <a:pPr marL="1143000" lvl="1" indent="-457200"/>
            <a:r>
              <a:rPr lang="fr-FR" dirty="0"/>
              <a:t>AUTONMUS_TRANSACTION</a:t>
            </a:r>
          </a:p>
        </p:txBody>
      </p:sp>
    </p:spTree>
    <p:extLst>
      <p:ext uri="{BB962C8B-B14F-4D97-AF65-F5344CB8AC3E}">
        <p14:creationId xmlns:p14="http://schemas.microsoft.com/office/powerpoint/2010/main" val="3462846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blocs imbriqués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bloc peut en contenir d’autres : fournit une portée</a:t>
            </a:r>
          </a:p>
          <a:p>
            <a:endParaRPr lang="fr-FR" dirty="0"/>
          </a:p>
        </p:txBody>
      </p:sp>
      <p:pic>
        <p:nvPicPr>
          <p:cNvPr id="4" name="Espace réservé du contenu 3" descr="Capture d’écra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8" t="9645"/>
          <a:stretch/>
        </p:blipFill>
        <p:spPr>
          <a:xfrm>
            <a:off x="952500" y="2800351"/>
            <a:ext cx="9620250" cy="337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12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structures répétitives</a:t>
            </a:r>
          </a:p>
        </p:txBody>
      </p:sp>
    </p:spTree>
    <p:extLst>
      <p:ext uri="{BB962C8B-B14F-4D97-AF65-F5344CB8AC3E}">
        <p14:creationId xmlns:p14="http://schemas.microsoft.com/office/powerpoint/2010/main" val="2837126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L’instruction LOOP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Permet de répéter une séquence de commandes</a:t>
            </a:r>
          </a:p>
          <a:p>
            <a:br>
              <a:rPr lang="fr-FR" dirty="0"/>
            </a:br>
            <a:endParaRPr lang="fr-FR" dirty="0"/>
          </a:p>
          <a:p>
            <a:pPr marL="1143000" lvl="1" indent="-457200"/>
            <a:r>
              <a:rPr lang="fr-FR" b="1" i="1" dirty="0"/>
              <a:t>[&lt;&lt;</a:t>
            </a:r>
            <a:r>
              <a:rPr lang="fr-FR" b="1" i="1" dirty="0" err="1"/>
              <a:t>nom_boucle</a:t>
            </a:r>
            <a:r>
              <a:rPr lang="fr-FR" b="1" i="1" dirty="0"/>
              <a:t>&gt;&gt;]</a:t>
            </a:r>
            <a:br>
              <a:rPr lang="fr-FR" b="1" i="1" dirty="0"/>
            </a:br>
            <a:r>
              <a:rPr lang="fr-FR" b="1" i="1" dirty="0"/>
              <a:t>LOOP</a:t>
            </a:r>
            <a:br>
              <a:rPr lang="fr-FR" b="1" i="1" dirty="0"/>
            </a:br>
            <a:r>
              <a:rPr lang="fr-FR" b="1" i="1" dirty="0"/>
              <a:t>commandes </a:t>
            </a:r>
            <a:r>
              <a:rPr lang="fr-FR" b="1" i="1" dirty="0" err="1"/>
              <a:t>plsql</a:t>
            </a:r>
            <a:br>
              <a:rPr lang="fr-FR" b="1" i="1" dirty="0"/>
            </a:br>
            <a:r>
              <a:rPr lang="fr-FR" b="1" i="1" dirty="0"/>
              <a:t>EXIT [&lt;</a:t>
            </a:r>
            <a:r>
              <a:rPr lang="fr-FR" b="1" i="1" dirty="0" err="1"/>
              <a:t>nom_boucle</a:t>
            </a:r>
            <a:r>
              <a:rPr lang="fr-FR" b="1" i="1" dirty="0"/>
              <a:t>&gt;] ou EXIT WHEN &lt;condition&gt;;</a:t>
            </a:r>
            <a:br>
              <a:rPr lang="fr-FR" b="1" i="1" dirty="0"/>
            </a:br>
            <a:r>
              <a:rPr lang="fr-FR" b="1" i="1" dirty="0"/>
              <a:t>END LOOP;</a:t>
            </a:r>
          </a:p>
        </p:txBody>
      </p:sp>
    </p:spTree>
    <p:extLst>
      <p:ext uri="{BB962C8B-B14F-4D97-AF65-F5344CB8AC3E}">
        <p14:creationId xmlns:p14="http://schemas.microsoft.com/office/powerpoint/2010/main" val="3151996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L’instruction WHILE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Elle permet de répéter une séquence d’instructions tant que la condition reste vraie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  <a:p>
            <a:pPr marL="1143000" lvl="1" indent="-457200"/>
            <a:r>
              <a:rPr lang="fr-FR" b="1" i="1" dirty="0"/>
              <a:t>[&lt;&lt;</a:t>
            </a:r>
            <a:r>
              <a:rPr lang="fr-FR" b="1" i="1" dirty="0" err="1"/>
              <a:t>nom_boucle</a:t>
            </a:r>
            <a:r>
              <a:rPr lang="fr-FR" b="1" i="1" dirty="0"/>
              <a:t>&gt;&gt;]</a:t>
            </a:r>
            <a:br>
              <a:rPr lang="fr-FR" b="1" i="1" dirty="0"/>
            </a:br>
            <a:r>
              <a:rPr lang="fr-FR" b="1" i="1" dirty="0" err="1"/>
              <a:t>while</a:t>
            </a:r>
            <a:r>
              <a:rPr lang="fr-FR" b="1" i="1" dirty="0"/>
              <a:t> &lt;condition&gt; LOOP</a:t>
            </a:r>
            <a:br>
              <a:rPr lang="fr-FR" b="1" i="1" dirty="0"/>
            </a:br>
            <a:r>
              <a:rPr lang="fr-FR" b="1" i="1" dirty="0"/>
              <a:t>commandes </a:t>
            </a:r>
            <a:r>
              <a:rPr lang="fr-FR" b="1" i="1" dirty="0" err="1"/>
              <a:t>plsql</a:t>
            </a:r>
            <a:br>
              <a:rPr lang="fr-FR" b="1" i="1" dirty="0"/>
            </a:br>
            <a:r>
              <a:rPr lang="fr-FR" b="1" i="1" dirty="0"/>
              <a:t>END LOOP [&lt;</a:t>
            </a:r>
            <a:r>
              <a:rPr lang="fr-FR" b="1" i="1" dirty="0" err="1"/>
              <a:t>nom_boucle</a:t>
            </a:r>
            <a:r>
              <a:rPr lang="fr-FR" b="1" i="1" dirty="0"/>
              <a:t>&gt;];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7603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L’instruction FOR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Elle permet de répéter une séquence </a:t>
            </a:r>
            <a:r>
              <a:rPr lang="fr-FR"/>
              <a:t>d’instructions un certain </a:t>
            </a:r>
            <a:r>
              <a:rPr lang="fr-FR" dirty="0"/>
              <a:t>nombre de fois.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  <a:p>
            <a:pPr marL="1143000" lvl="1" indent="-457200"/>
            <a:r>
              <a:rPr lang="fr-FR" b="1" i="1" dirty="0"/>
              <a:t>[&lt;&lt;</a:t>
            </a:r>
            <a:r>
              <a:rPr lang="fr-FR" b="1" i="1" dirty="0" err="1"/>
              <a:t>nom_boucle</a:t>
            </a:r>
            <a:r>
              <a:rPr lang="fr-FR" b="1" i="1" dirty="0"/>
              <a:t>&gt;&gt;]</a:t>
            </a:r>
            <a:br>
              <a:rPr lang="fr-FR" b="1" i="1" dirty="0"/>
            </a:br>
            <a:r>
              <a:rPr lang="fr-FR" b="1" i="1" dirty="0"/>
              <a:t>for&lt;INDICE&gt; IN [REVERSE] &lt;</a:t>
            </a:r>
            <a:r>
              <a:rPr lang="fr-FR" b="1" i="1" dirty="0" err="1"/>
              <a:t>borne_inférieure</a:t>
            </a:r>
            <a:r>
              <a:rPr lang="fr-FR" b="1" i="1" dirty="0"/>
              <a:t>&gt;..&lt;</a:t>
            </a:r>
            <a:r>
              <a:rPr lang="fr-FR" b="1" i="1" dirty="0" err="1"/>
              <a:t>borne_supérieure</a:t>
            </a:r>
            <a:r>
              <a:rPr lang="fr-FR" b="1" i="1" dirty="0"/>
              <a:t>&gt; LOOP</a:t>
            </a:r>
            <a:br>
              <a:rPr lang="fr-FR" b="1" i="1" dirty="0"/>
            </a:br>
            <a:r>
              <a:rPr lang="fr-FR" b="1" i="1" dirty="0"/>
              <a:t>commandes </a:t>
            </a:r>
            <a:r>
              <a:rPr lang="fr-FR" b="1" i="1" dirty="0" err="1"/>
              <a:t>plsql</a:t>
            </a:r>
            <a:br>
              <a:rPr lang="fr-FR" b="1" i="1" dirty="0"/>
            </a:br>
            <a:r>
              <a:rPr lang="fr-FR" b="1" i="1" dirty="0"/>
              <a:t>END LOOP [&lt;</a:t>
            </a:r>
            <a:r>
              <a:rPr lang="fr-FR" b="1" i="1" dirty="0" err="1"/>
              <a:t>nom_boucle</a:t>
            </a:r>
            <a:r>
              <a:rPr lang="fr-FR" b="1" i="1" dirty="0"/>
              <a:t>&gt;];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9674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variables</a:t>
            </a:r>
          </a:p>
        </p:txBody>
      </p:sp>
    </p:spTree>
    <p:extLst>
      <p:ext uri="{BB962C8B-B14F-4D97-AF65-F5344CB8AC3E}">
        <p14:creationId xmlns:p14="http://schemas.microsoft.com/office/powerpoint/2010/main" val="388873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48846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Déclaration des variables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729" y="2169287"/>
            <a:ext cx="9760542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01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types de données PL/SQL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053" b="1"/>
          <a:stretch/>
        </p:blipFill>
        <p:spPr>
          <a:xfrm>
            <a:off x="736277" y="2038350"/>
            <a:ext cx="11095449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11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Conversion de types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types de conversion</a:t>
            </a:r>
          </a:p>
          <a:p>
            <a:pPr marL="1143000" lvl="1" indent="-457200"/>
            <a:r>
              <a:rPr lang="fr-FR" dirty="0"/>
              <a:t>Explicite : on utilise les fonctions pour faire les conversions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To_number</a:t>
            </a:r>
            <a:r>
              <a:rPr lang="fr-FR" dirty="0"/>
              <a:t>, </a:t>
            </a:r>
            <a:r>
              <a:rPr lang="fr-FR" dirty="0" err="1"/>
              <a:t>To_date</a:t>
            </a:r>
            <a:r>
              <a:rPr lang="fr-FR" dirty="0"/>
              <a:t>, </a:t>
            </a:r>
            <a:r>
              <a:rPr lang="fr-FR" dirty="0" err="1"/>
              <a:t>To_char</a:t>
            </a:r>
            <a:r>
              <a:rPr lang="fr-FR" dirty="0"/>
              <a:t>,…..)</a:t>
            </a:r>
            <a:br>
              <a:rPr lang="fr-FR" dirty="0"/>
            </a:br>
            <a:endParaRPr lang="fr-FR" dirty="0"/>
          </a:p>
          <a:p>
            <a:pPr marL="1143000" lvl="1" indent="-457200"/>
            <a:r>
              <a:rPr lang="fr-FR" dirty="0"/>
              <a:t>Implicite : les conversions sont réalisées automatiquement par le moteur PL/SQL</a:t>
            </a:r>
          </a:p>
          <a:p>
            <a:pPr marL="1600200" lvl="2" indent="-457200"/>
            <a:r>
              <a:rPr lang="fr-FR" dirty="0"/>
              <a:t>Evaluation d’expressions</a:t>
            </a:r>
          </a:p>
          <a:p>
            <a:pPr marL="1600200" lvl="2" indent="-457200"/>
            <a:r>
              <a:rPr lang="fr-FR" dirty="0"/>
              <a:t>Affectation des variables</a:t>
            </a:r>
          </a:p>
        </p:txBody>
      </p:sp>
    </p:spTree>
    <p:extLst>
      <p:ext uri="{BB962C8B-B14F-4D97-AF65-F5344CB8AC3E}">
        <p14:creationId xmlns:p14="http://schemas.microsoft.com/office/powerpoint/2010/main" val="3657200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Conversion: les expressions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26" t="29752" r="326" b="1169"/>
          <a:stretch/>
        </p:blipFill>
        <p:spPr>
          <a:xfrm>
            <a:off x="1828800" y="1962150"/>
            <a:ext cx="8753333" cy="407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28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Conversion : affectation de variables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493" y="2516789"/>
            <a:ext cx="9285013" cy="29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26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Déclaration dune variable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2040"/>
          <a:stretch/>
        </p:blipFill>
        <p:spPr>
          <a:xfrm>
            <a:off x="1833366" y="2800350"/>
            <a:ext cx="892531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38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 de substitution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Elle permet de récupérer une entrée utilisateur</a:t>
            </a:r>
          </a:p>
          <a:p>
            <a:endParaRPr lang="fr-FR" dirty="0"/>
          </a:p>
          <a:p>
            <a:pPr marL="1143000" lvl="1" indent="-457200"/>
            <a:r>
              <a:rPr lang="fr-FR" dirty="0"/>
              <a:t>Elle est non accessible à partir d’un bloc PL/SQL</a:t>
            </a:r>
          </a:p>
          <a:p>
            <a:pPr marL="1143000" lvl="1" indent="-457200"/>
            <a:r>
              <a:rPr lang="fr-FR" dirty="0"/>
              <a:t>Elle n’est pas stockée en mémoire</a:t>
            </a:r>
          </a:p>
          <a:p>
            <a:pPr marL="1143000" lvl="1" indent="-45720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4389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 de liaison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/>
            <a:r>
              <a:rPr lang="fr-BE" dirty="0"/>
              <a:t>Permet de stocker une valeur saisie par l’utilisateur</a:t>
            </a:r>
            <a:br>
              <a:rPr lang="fr-BE" dirty="0"/>
            </a:br>
            <a:endParaRPr lang="fr-BE" dirty="0"/>
          </a:p>
          <a:p>
            <a:pPr marL="914400" lvl="1" indent="-457200"/>
            <a:r>
              <a:rPr lang="fr-BE" dirty="0"/>
              <a:t>Elle est stockée en mémoire pendant la session</a:t>
            </a:r>
            <a:br>
              <a:rPr lang="fr-BE" dirty="0"/>
            </a:br>
            <a:endParaRPr lang="fr-BE" dirty="0"/>
          </a:p>
          <a:p>
            <a:pPr marL="914400" lvl="1" indent="-457200"/>
            <a:r>
              <a:rPr lang="fr-BE" dirty="0"/>
              <a:t>Elle peut être utilisée successivement dans plusieurs blocs PL/SQL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3971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portée des variables PL/SQL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/>
            <a:r>
              <a:rPr lang="fr-BE" dirty="0"/>
              <a:t>Une variable est accessible dans le bloc dans lequel elle a été déclarée et dans les blocs secondaires</a:t>
            </a:r>
            <a:br>
              <a:rPr lang="fr-BE" dirty="0"/>
            </a:br>
            <a:endParaRPr lang="fr-BE" dirty="0"/>
          </a:p>
          <a:p>
            <a:pPr marL="914400" lvl="1" indent="-457200"/>
            <a:r>
              <a:rPr lang="fr-BE" dirty="0"/>
              <a:t>Si le nom d’une variable déclarée dans le bloc principal est réutilisé dans le bloc secondaire, c’est une nouvelle variable qui est créée</a:t>
            </a:r>
          </a:p>
        </p:txBody>
      </p:sp>
    </p:spTree>
    <p:extLst>
      <p:ext uri="{BB962C8B-B14F-4D97-AF65-F5344CB8AC3E}">
        <p14:creationId xmlns:p14="http://schemas.microsoft.com/office/powerpoint/2010/main" val="1687746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autres types de variables</a:t>
            </a:r>
          </a:p>
        </p:txBody>
      </p:sp>
    </p:spTree>
    <p:extLst>
      <p:ext uri="{BB962C8B-B14F-4D97-AF65-F5344CB8AC3E}">
        <p14:creationId xmlns:p14="http://schemas.microsoft.com/office/powerpoint/2010/main" val="119344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PL/SQL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Logiciels :</a:t>
            </a:r>
          </a:p>
          <a:p>
            <a:pPr lvl="1"/>
            <a:r>
              <a:rPr lang="fr-FR" dirty="0"/>
              <a:t>Installation Oracle 11G XE</a:t>
            </a:r>
          </a:p>
          <a:p>
            <a:pPr lvl="1"/>
            <a:r>
              <a:rPr lang="fr-FR" dirty="0"/>
              <a:t>Installation Oracle SQL </a:t>
            </a:r>
            <a:r>
              <a:rPr lang="fr-FR" dirty="0" err="1"/>
              <a:t>Developper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6549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types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autres types sont :</a:t>
            </a:r>
          </a:p>
          <a:p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Les types définis par l utilisateur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Les types composés</a:t>
            </a:r>
          </a:p>
          <a:p>
            <a:pPr marL="1143000" lvl="1" indent="-457200"/>
            <a:r>
              <a:rPr lang="fr-FR" dirty="0"/>
              <a:t>Les enregistrements ou structures</a:t>
            </a:r>
          </a:p>
          <a:p>
            <a:pPr marL="1143000" lvl="1" indent="-457200"/>
            <a:r>
              <a:rPr lang="fr-FR" dirty="0"/>
              <a:t>Les tableaux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Les variables basées</a:t>
            </a:r>
          </a:p>
        </p:txBody>
      </p:sp>
    </p:spTree>
    <p:extLst>
      <p:ext uri="{BB962C8B-B14F-4D97-AF65-F5344CB8AC3E}">
        <p14:creationId xmlns:p14="http://schemas.microsoft.com/office/powerpoint/2010/main" val="3313213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types définis par l’utilisateur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/>
            <a:endParaRPr lang="fr-BE" dirty="0"/>
          </a:p>
          <a:p>
            <a:pPr marL="457200" lvl="1" indent="0">
              <a:buNone/>
            </a:pPr>
            <a:r>
              <a:rPr lang="fr-BE" dirty="0"/>
              <a:t>Deux types dérivés des types primitifs</a:t>
            </a:r>
          </a:p>
          <a:p>
            <a:pPr marL="914400" lvl="1" indent="-457200"/>
            <a:r>
              <a:rPr lang="fr-BE" dirty="0"/>
              <a:t>Les types bornés</a:t>
            </a:r>
          </a:p>
          <a:p>
            <a:pPr marL="914400" lvl="1" indent="-457200"/>
            <a:r>
              <a:rPr lang="fr-BE" dirty="0"/>
              <a:t>Les types non bornés (alias ou synonyme d’un type de base)</a:t>
            </a:r>
            <a:br>
              <a:rPr lang="fr-BE" dirty="0"/>
            </a:br>
            <a:endParaRPr lang="fr-BE" dirty="0"/>
          </a:p>
          <a:p>
            <a:pPr marL="914400" lvl="1" indent="-457200"/>
            <a:r>
              <a:rPr lang="fr-BE" dirty="0"/>
              <a:t>Syntaxe  et exemple :</a:t>
            </a:r>
            <a:br>
              <a:rPr lang="fr-BE" dirty="0"/>
            </a:br>
            <a:br>
              <a:rPr lang="fr-BE" dirty="0"/>
            </a:br>
            <a:r>
              <a:rPr lang="fr-BE" dirty="0"/>
              <a:t>SUBTYPE &lt;nom&gt; IS TYPE [5CONSTRAINT)] [NOT NULL]</a:t>
            </a:r>
            <a:br>
              <a:rPr lang="fr-BE" dirty="0"/>
            </a:br>
            <a:br>
              <a:rPr lang="fr-BE" dirty="0"/>
            </a:br>
            <a:r>
              <a:rPr lang="fr-BE" b="1" i="1" dirty="0"/>
              <a:t>SUBTYPE </a:t>
            </a:r>
            <a:r>
              <a:rPr lang="fr-BE" b="1" i="1" dirty="0" err="1"/>
              <a:t>type_number</a:t>
            </a:r>
            <a:r>
              <a:rPr lang="fr-BE" b="1" i="1" dirty="0"/>
              <a:t> </a:t>
            </a:r>
            <a:r>
              <a:rPr lang="fr-BE" b="1" i="1" dirty="0" err="1"/>
              <a:t>is</a:t>
            </a:r>
            <a:r>
              <a:rPr lang="fr-BE" b="1" i="1" dirty="0"/>
              <a:t> </a:t>
            </a:r>
            <a:r>
              <a:rPr lang="fr-BE" b="1" i="1" dirty="0" err="1"/>
              <a:t>number</a:t>
            </a:r>
            <a:r>
              <a:rPr lang="fr-BE" b="1" i="1" dirty="0"/>
              <a:t> (2,1);</a:t>
            </a:r>
            <a:br>
              <a:rPr lang="fr-BE" b="1" i="1" dirty="0"/>
            </a:br>
            <a:r>
              <a:rPr lang="fr-BE" b="1" i="1" dirty="0"/>
              <a:t>var1 </a:t>
            </a:r>
            <a:r>
              <a:rPr lang="fr-BE" b="1" i="1" dirty="0" err="1"/>
              <a:t>type_number</a:t>
            </a:r>
            <a:endParaRPr lang="fr-BE" b="1" i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4284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structures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Une structure  c’est quoi?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/>
              <a:t>Le type  est composé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/>
              <a:t>La structure permet de stocker des données structurées ou enregistrements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/>
              <a:t>Syntaxe déclaration</a:t>
            </a:r>
            <a:br>
              <a:rPr lang="fr-BE" dirty="0"/>
            </a:br>
            <a:r>
              <a:rPr lang="fr-BE" b="1" i="1" dirty="0"/>
              <a:t>TYPE  &lt;</a:t>
            </a:r>
            <a:r>
              <a:rPr lang="fr-BE" b="1" i="1" dirty="0" err="1"/>
              <a:t>nom_type</a:t>
            </a:r>
            <a:r>
              <a:rPr lang="fr-BE" b="1" i="1" dirty="0"/>
              <a:t>&gt; IS RECORD (&lt;nom_champ1&gt; TYPE [not </a:t>
            </a:r>
            <a:r>
              <a:rPr lang="fr-BE" b="1" i="1" dirty="0" err="1"/>
              <a:t>null</a:t>
            </a:r>
            <a:r>
              <a:rPr lang="fr-BE" b="1" i="1" dirty="0"/>
              <a:t>][:=EXPRESSION1],[…..]);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/>
              <a:t>syntaxe d’utilisation</a:t>
            </a:r>
            <a:br>
              <a:rPr lang="fr-BE" dirty="0"/>
            </a:br>
            <a:r>
              <a:rPr lang="fr-BE" b="1" i="1" dirty="0"/>
              <a:t>&lt;</a:t>
            </a:r>
            <a:r>
              <a:rPr lang="fr-BE" b="1" i="1" dirty="0" err="1"/>
              <a:t>nom_enregistrement</a:t>
            </a:r>
            <a:r>
              <a:rPr lang="fr-BE" b="1" i="1" dirty="0"/>
              <a:t>&gt; &lt;</a:t>
            </a:r>
            <a:r>
              <a:rPr lang="fr-BE" b="1" i="1" dirty="0" err="1"/>
              <a:t>nom_type</a:t>
            </a:r>
            <a:r>
              <a:rPr lang="fr-BE" b="1" i="1" dirty="0"/>
              <a:t>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b="1" i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5001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structures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12371" y="1690688"/>
            <a:ext cx="10515600" cy="4351338"/>
          </a:xfrm>
        </p:spPr>
        <p:txBody>
          <a:bodyPr/>
          <a:lstStyle/>
          <a:p>
            <a:r>
              <a:rPr lang="fr-FR" dirty="0"/>
              <a:t>Exemple :</a:t>
            </a:r>
          </a:p>
          <a:p>
            <a:r>
              <a:rPr lang="fr-FR" dirty="0"/>
              <a:t>	</a:t>
            </a:r>
            <a:br>
              <a:rPr lang="fr-BE" dirty="0"/>
            </a:br>
            <a:br>
              <a:rPr lang="fr-BE" dirty="0"/>
            </a:br>
            <a:r>
              <a:rPr lang="fr-BE" i="1" dirty="0" err="1"/>
              <a:t>Declare</a:t>
            </a:r>
            <a:br>
              <a:rPr lang="fr-BE" i="1" dirty="0"/>
            </a:br>
            <a:r>
              <a:rPr lang="fr-BE" i="1" dirty="0"/>
              <a:t>type article </a:t>
            </a:r>
            <a:r>
              <a:rPr lang="fr-BE" i="1" dirty="0" err="1"/>
              <a:t>is</a:t>
            </a:r>
            <a:r>
              <a:rPr lang="fr-BE" i="1" dirty="0"/>
              <a:t> record (</a:t>
            </a:r>
            <a:r>
              <a:rPr lang="fr-BE" i="1" dirty="0" err="1"/>
              <a:t>code_art</a:t>
            </a:r>
            <a:r>
              <a:rPr lang="fr-BE" i="1" dirty="0"/>
              <a:t> </a:t>
            </a:r>
            <a:r>
              <a:rPr lang="fr-BE" i="1" dirty="0" err="1"/>
              <a:t>number</a:t>
            </a:r>
            <a:r>
              <a:rPr lang="fr-BE" i="1" dirty="0"/>
              <a:t>, désignation varchar2(100));</a:t>
            </a:r>
            <a:br>
              <a:rPr lang="fr-BE" i="1" dirty="0"/>
            </a:br>
            <a:r>
              <a:rPr lang="fr-BE" i="1" dirty="0" err="1"/>
              <a:t>mon_article</a:t>
            </a:r>
            <a:r>
              <a:rPr lang="fr-BE" i="1" dirty="0"/>
              <a:t> article;</a:t>
            </a:r>
            <a:br>
              <a:rPr lang="fr-BE" i="1" dirty="0"/>
            </a:br>
            <a:r>
              <a:rPr lang="fr-BE" i="1" dirty="0"/>
              <a:t>Begin</a:t>
            </a:r>
            <a:br>
              <a:rPr lang="fr-BE" i="1" dirty="0"/>
            </a:br>
            <a:r>
              <a:rPr lang="fr-BE" i="1" dirty="0" err="1"/>
              <a:t>mon_article.code_art</a:t>
            </a:r>
            <a:r>
              <a:rPr lang="fr-BE" i="1" dirty="0"/>
              <a:t> := 100;</a:t>
            </a:r>
          </a:p>
          <a:p>
            <a:r>
              <a:rPr lang="fr-BE" i="1" dirty="0"/>
              <a:t>End;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734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tableaux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tableaux associatifs : peuvent contenir des valeurs ou des structures</a:t>
            </a:r>
          </a:p>
          <a:p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Syntaxe de déclaration</a:t>
            </a:r>
            <a:br>
              <a:rPr lang="fr-FR" dirty="0"/>
            </a:br>
            <a:r>
              <a:rPr lang="fr-FR" dirty="0"/>
              <a:t>TYPE &lt;</a:t>
            </a:r>
            <a:r>
              <a:rPr lang="fr-FR" dirty="0" err="1"/>
              <a:t>nom_tableau</a:t>
            </a:r>
            <a:r>
              <a:rPr lang="fr-FR" dirty="0"/>
              <a:t>&gt; IS TABLE OF &lt;</a:t>
            </a:r>
            <a:r>
              <a:rPr lang="fr-FR" dirty="0" err="1"/>
              <a:t>type_valeur</a:t>
            </a:r>
            <a:r>
              <a:rPr lang="fr-FR" dirty="0"/>
              <a:t>&gt; [not </a:t>
            </a:r>
            <a:r>
              <a:rPr lang="fr-FR" dirty="0" err="1"/>
              <a:t>null</a:t>
            </a:r>
            <a:r>
              <a:rPr lang="fr-FR" dirty="0"/>
              <a:t>] </a:t>
            </a:r>
            <a:br>
              <a:rPr lang="fr-FR" dirty="0"/>
            </a:br>
            <a:r>
              <a:rPr lang="fr-FR" dirty="0"/>
              <a:t>index by {BINARY_INTEGER};</a:t>
            </a:r>
            <a:br>
              <a:rPr lang="fr-FR" dirty="0"/>
            </a:b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Syntaxe d’exécution</a:t>
            </a:r>
            <a:br>
              <a:rPr lang="fr-FR" dirty="0"/>
            </a:br>
            <a:r>
              <a:rPr lang="fr-FR" dirty="0"/>
              <a:t>&lt;</a:t>
            </a:r>
            <a:r>
              <a:rPr lang="fr-FR" dirty="0" err="1"/>
              <a:t>nom_variable</a:t>
            </a:r>
            <a:r>
              <a:rPr lang="fr-FR" dirty="0"/>
              <a:t>&gt; &lt;</a:t>
            </a:r>
            <a:r>
              <a:rPr lang="fr-FR" dirty="0" err="1"/>
              <a:t>nom_tableau</a:t>
            </a:r>
            <a:r>
              <a:rPr lang="fr-FR" dirty="0"/>
              <a:t>&gt;</a:t>
            </a:r>
          </a:p>
          <a:p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2474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tableaux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tableaux associatifs : exemple</a:t>
            </a:r>
          </a:p>
          <a:p>
            <a:endParaRPr lang="fr-FR" dirty="0"/>
          </a:p>
          <a:p>
            <a:r>
              <a:rPr lang="fr-BE" i="1" dirty="0" err="1"/>
              <a:t>Declare</a:t>
            </a:r>
            <a:br>
              <a:rPr lang="fr-BE" i="1" dirty="0"/>
            </a:br>
            <a:r>
              <a:rPr lang="fr-BE" i="1" dirty="0"/>
              <a:t>type </a:t>
            </a:r>
            <a:r>
              <a:rPr lang="fr-BE" i="1" dirty="0" err="1"/>
              <a:t>tableau_exemple</a:t>
            </a:r>
            <a:r>
              <a:rPr lang="fr-BE" i="1" dirty="0"/>
              <a:t> </a:t>
            </a:r>
            <a:r>
              <a:rPr lang="fr-BE" i="1" dirty="0" err="1"/>
              <a:t>is</a:t>
            </a:r>
            <a:r>
              <a:rPr lang="fr-BE" i="1" dirty="0"/>
              <a:t> table of </a:t>
            </a:r>
            <a:r>
              <a:rPr lang="fr-BE" i="1" dirty="0" err="1"/>
              <a:t>integer</a:t>
            </a:r>
            <a:r>
              <a:rPr lang="fr-BE" i="1" dirty="0"/>
              <a:t> not </a:t>
            </a:r>
            <a:r>
              <a:rPr lang="fr-BE" i="1" dirty="0" err="1"/>
              <a:t>null</a:t>
            </a:r>
            <a:r>
              <a:rPr lang="fr-BE" i="1" dirty="0"/>
              <a:t> index by </a:t>
            </a:r>
            <a:r>
              <a:rPr lang="fr-BE" i="1" dirty="0" err="1"/>
              <a:t>binary_integer</a:t>
            </a:r>
            <a:r>
              <a:rPr lang="fr-BE" i="1" dirty="0"/>
              <a:t>;</a:t>
            </a:r>
            <a:br>
              <a:rPr lang="fr-BE" i="1" dirty="0"/>
            </a:br>
            <a:r>
              <a:rPr lang="fr-BE" i="1" dirty="0" err="1"/>
              <a:t>MonTableau</a:t>
            </a:r>
            <a:r>
              <a:rPr lang="fr-BE" i="1" dirty="0"/>
              <a:t> </a:t>
            </a:r>
            <a:r>
              <a:rPr lang="fr-BE" i="1" dirty="0" err="1"/>
              <a:t>tableau_exemple</a:t>
            </a:r>
            <a:r>
              <a:rPr lang="fr-BE" i="1" dirty="0"/>
              <a:t>;</a:t>
            </a:r>
            <a:br>
              <a:rPr lang="fr-BE" i="1" dirty="0"/>
            </a:br>
            <a:br>
              <a:rPr lang="fr-BE" i="1" dirty="0"/>
            </a:br>
            <a:r>
              <a:rPr lang="fr-BE" i="1" dirty="0"/>
              <a:t>Begin</a:t>
            </a:r>
            <a:br>
              <a:rPr lang="fr-BE" i="1" dirty="0"/>
            </a:br>
            <a:r>
              <a:rPr lang="fr-BE" i="1" dirty="0" err="1"/>
              <a:t>MonTableau</a:t>
            </a:r>
            <a:r>
              <a:rPr lang="fr-BE" i="1" dirty="0"/>
              <a:t>(45) := 56;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192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tableaux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tableaux pré-dimensionnés</a:t>
            </a:r>
          </a:p>
          <a:p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Syntaxe de déclaration</a:t>
            </a:r>
            <a:br>
              <a:rPr lang="fr-FR" dirty="0"/>
            </a:br>
            <a:r>
              <a:rPr lang="fr-FR" dirty="0"/>
              <a:t>TYPE &lt;</a:t>
            </a:r>
            <a:r>
              <a:rPr lang="fr-FR" dirty="0" err="1"/>
              <a:t>nom_tableau</a:t>
            </a:r>
            <a:r>
              <a:rPr lang="fr-FR" dirty="0"/>
              <a:t>&gt; IS VARRAY(taille) OF &lt;</a:t>
            </a:r>
            <a:r>
              <a:rPr lang="fr-FR" dirty="0" err="1"/>
              <a:t>type_valeur</a:t>
            </a:r>
            <a:r>
              <a:rPr lang="fr-FR" dirty="0"/>
              <a:t>&gt; [not </a:t>
            </a:r>
            <a:r>
              <a:rPr lang="fr-FR" dirty="0" err="1"/>
              <a:t>null</a:t>
            </a:r>
            <a:r>
              <a:rPr lang="fr-FR" dirty="0"/>
              <a:t>] </a:t>
            </a:r>
            <a:br>
              <a:rPr lang="fr-FR" dirty="0"/>
            </a:br>
            <a:r>
              <a:rPr lang="fr-FR" dirty="0"/>
              <a:t>index by {BINARY_INTEGER};</a:t>
            </a:r>
            <a:br>
              <a:rPr lang="fr-FR" dirty="0"/>
            </a:b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Syntaxe d’exécution</a:t>
            </a:r>
            <a:br>
              <a:rPr lang="fr-FR" dirty="0"/>
            </a:br>
            <a:r>
              <a:rPr lang="fr-FR" dirty="0"/>
              <a:t>&lt;</a:t>
            </a:r>
            <a:r>
              <a:rPr lang="fr-FR" dirty="0" err="1"/>
              <a:t>nom_variable</a:t>
            </a:r>
            <a:r>
              <a:rPr lang="fr-FR" dirty="0"/>
              <a:t>&gt; &lt;</a:t>
            </a:r>
            <a:r>
              <a:rPr lang="fr-FR" dirty="0" err="1"/>
              <a:t>nom_tableau</a:t>
            </a:r>
            <a:r>
              <a:rPr lang="fr-FR" dirty="0"/>
              <a:t>&gt;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6153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actions sur les tableaux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Les actions </a:t>
            </a:r>
            <a:r>
              <a:rPr lang="fr-BE"/>
              <a:t>possibles sont :</a:t>
            </a:r>
            <a:br>
              <a:rPr lang="fr-BE" dirty="0"/>
            </a:br>
            <a:endParaRPr lang="fr-BE" dirty="0"/>
          </a:p>
          <a:p>
            <a:pPr marL="914400" lvl="1" indent="-457200"/>
            <a:r>
              <a:rPr lang="fr-BE" dirty="0" err="1"/>
              <a:t>Exists</a:t>
            </a:r>
            <a:r>
              <a:rPr lang="fr-BE" dirty="0"/>
              <a:t>(n)</a:t>
            </a:r>
          </a:p>
          <a:p>
            <a:pPr marL="914400" lvl="1" indent="-457200"/>
            <a:r>
              <a:rPr lang="fr-BE" i="1" dirty="0"/>
              <a:t>Count</a:t>
            </a:r>
          </a:p>
          <a:p>
            <a:pPr marL="914400" lvl="1" indent="-457200"/>
            <a:r>
              <a:rPr lang="fr-BE" i="1" dirty="0"/>
              <a:t>First et last</a:t>
            </a:r>
          </a:p>
          <a:p>
            <a:pPr marL="914400" lvl="1" indent="-457200"/>
            <a:r>
              <a:rPr lang="fr-BE" i="1" dirty="0"/>
              <a:t>Prior et </a:t>
            </a:r>
            <a:r>
              <a:rPr lang="fr-BE" i="1" dirty="0" err="1"/>
              <a:t>next</a:t>
            </a:r>
            <a:r>
              <a:rPr lang="fr-BE" i="1" dirty="0"/>
              <a:t>(n)</a:t>
            </a:r>
          </a:p>
          <a:p>
            <a:pPr marL="914400" lvl="1" indent="-457200"/>
            <a:r>
              <a:rPr lang="fr-BE" i="1" dirty="0" err="1"/>
              <a:t>Delete</a:t>
            </a:r>
            <a:r>
              <a:rPr lang="fr-BE" i="1" dirty="0"/>
              <a:t>(n)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17912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 basées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fr-BE" dirty="0"/>
              <a:t>Référence par rapport à une colonne d’une table</a:t>
            </a:r>
            <a:br>
              <a:rPr lang="fr-BE" dirty="0"/>
            </a:br>
            <a:endParaRPr lang="fr-BE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BE" dirty="0" err="1"/>
              <a:t>Attribut%TYPE</a:t>
            </a:r>
            <a:r>
              <a:rPr lang="fr-BE" dirty="0"/>
              <a:t>: permet de référencer une colonne d’une table ou une variable déjà définie</a:t>
            </a:r>
            <a:br>
              <a:rPr lang="fr-BE" dirty="0"/>
            </a:br>
            <a:endParaRPr lang="fr-BE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BE" dirty="0"/>
              <a:t>Syntaxe :</a:t>
            </a:r>
            <a:br>
              <a:rPr lang="fr-BE" dirty="0"/>
            </a:br>
            <a:r>
              <a:rPr lang="fr-BE" dirty="0"/>
              <a:t>&lt;</a:t>
            </a:r>
            <a:r>
              <a:rPr lang="fr-BE" dirty="0" err="1"/>
              <a:t>nom_variable</a:t>
            </a:r>
            <a:r>
              <a:rPr lang="fr-BE" dirty="0"/>
              <a:t>&gt; {&lt;</a:t>
            </a:r>
            <a:r>
              <a:rPr lang="fr-BE" dirty="0" err="1"/>
              <a:t>nom_table.colonne</a:t>
            </a:r>
            <a:r>
              <a:rPr lang="fr-BE" dirty="0"/>
              <a:t>&gt; %type}</a:t>
            </a:r>
            <a:br>
              <a:rPr lang="fr-BE" dirty="0"/>
            </a:br>
            <a:endParaRPr lang="fr-BE" dirty="0"/>
          </a:p>
          <a:p>
            <a:pPr>
              <a:lnSpc>
                <a:spcPct val="120000"/>
              </a:lnSpc>
            </a:pPr>
            <a:br>
              <a:rPr lang="fr-BE" i="1" dirty="0"/>
            </a:br>
            <a:endParaRPr lang="fr-BE" i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61034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 basées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fr-BE" dirty="0"/>
              <a:t>Référence par rapport à une ligne d’une table</a:t>
            </a:r>
            <a:br>
              <a:rPr lang="fr-BE" dirty="0"/>
            </a:br>
            <a:endParaRPr lang="fr-BE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BE" dirty="0" err="1"/>
              <a:t>Attribut%ROWTYPE</a:t>
            </a:r>
            <a:r>
              <a:rPr lang="fr-BE" dirty="0"/>
              <a:t> : permet à la variable d’hériter des caractéristiques d’une ligne </a:t>
            </a:r>
            <a:r>
              <a:rPr lang="fr-BE"/>
              <a:t>de table</a:t>
            </a:r>
            <a:br>
              <a:rPr lang="fr-BE"/>
            </a:br>
            <a:endParaRPr lang="fr-BE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BE" dirty="0"/>
              <a:t>Syntaxe :</a:t>
            </a:r>
            <a:br>
              <a:rPr lang="fr-BE" dirty="0"/>
            </a:br>
            <a:r>
              <a:rPr lang="fr-BE" dirty="0"/>
              <a:t>&lt;</a:t>
            </a:r>
            <a:r>
              <a:rPr lang="fr-BE" dirty="0" err="1"/>
              <a:t>nom_variable</a:t>
            </a:r>
            <a:r>
              <a:rPr lang="fr-BE" dirty="0"/>
              <a:t>&gt; {&lt;</a:t>
            </a:r>
            <a:r>
              <a:rPr lang="fr-BE" dirty="0" err="1"/>
              <a:t>nom_table</a:t>
            </a:r>
            <a:r>
              <a:rPr lang="fr-BE" dirty="0"/>
              <a:t> &gt; %</a:t>
            </a:r>
            <a:r>
              <a:rPr lang="fr-BE" dirty="0" err="1"/>
              <a:t>rowtype</a:t>
            </a:r>
            <a:r>
              <a:rPr lang="fr-BE" dirty="0"/>
              <a:t>}</a:t>
            </a:r>
            <a:br>
              <a:rPr lang="fr-BE" dirty="0"/>
            </a:br>
            <a:endParaRPr lang="fr-BE" dirty="0"/>
          </a:p>
          <a:p>
            <a:pPr>
              <a:lnSpc>
                <a:spcPct val="120000"/>
              </a:lnSpc>
            </a:pPr>
            <a:br>
              <a:rPr lang="fr-BE" i="1" dirty="0"/>
            </a:br>
            <a:endParaRPr lang="fr-BE" i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645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3450" y="365125"/>
            <a:ext cx="10515600" cy="1325563"/>
          </a:xfrm>
        </p:spPr>
        <p:txBody>
          <a:bodyPr/>
          <a:lstStyle/>
          <a:p>
            <a:r>
              <a:rPr lang="fr-FR" dirty="0"/>
              <a:t>Schéma de la base de données</a:t>
            </a:r>
          </a:p>
        </p:txBody>
      </p:sp>
      <p:pic>
        <p:nvPicPr>
          <p:cNvPr id="4" name="Espace réservé du contenu 3" descr="Capture d’écran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96"/>
          <a:stretch/>
        </p:blipFill>
        <p:spPr>
          <a:xfrm>
            <a:off x="2389227" y="2181224"/>
            <a:ext cx="7221498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95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 select dans un bloc PL/SQL</a:t>
            </a:r>
          </a:p>
        </p:txBody>
      </p:sp>
    </p:spTree>
    <p:extLst>
      <p:ext uri="{BB962C8B-B14F-4D97-AF65-F5344CB8AC3E}">
        <p14:creationId xmlns:p14="http://schemas.microsoft.com/office/powerpoint/2010/main" val="8353167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select </a:t>
            </a:r>
            <a:r>
              <a:rPr lang="fr-FR" dirty="0" err="1"/>
              <a:t>into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select </a:t>
            </a:r>
            <a:r>
              <a:rPr lang="fr-FR" dirty="0" err="1"/>
              <a:t>into</a:t>
            </a:r>
            <a:r>
              <a:rPr lang="fr-FR" dirty="0"/>
              <a:t> permet de récupérer le résultat d’un select dans une variable</a:t>
            </a:r>
          </a:p>
          <a:p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Select expression,…..</a:t>
            </a:r>
            <a:r>
              <a:rPr lang="fr-FR" dirty="0" err="1"/>
              <a:t>into</a:t>
            </a:r>
            <a:r>
              <a:rPr lang="fr-FR" dirty="0"/>
              <a:t> variable1, [……] </a:t>
            </a:r>
            <a:r>
              <a:rPr lang="fr-FR" dirty="0" err="1"/>
              <a:t>from</a:t>
            </a:r>
            <a:r>
              <a:rPr lang="fr-FR" dirty="0"/>
              <a:t> table &lt;</a:t>
            </a:r>
            <a:r>
              <a:rPr lang="fr-FR" dirty="0" err="1"/>
              <a:t>nom_table</a:t>
            </a:r>
            <a:r>
              <a:rPr lang="fr-FR" dirty="0"/>
              <a:t>&gt; [</a:t>
            </a:r>
            <a:r>
              <a:rPr lang="fr-FR" dirty="0" err="1"/>
              <a:t>where</a:t>
            </a:r>
            <a:r>
              <a:rPr lang="fr-FR" dirty="0"/>
              <a:t> condition];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4841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Bulk</a:t>
            </a:r>
            <a:r>
              <a:rPr lang="fr-FR" dirty="0"/>
              <a:t> </a:t>
            </a:r>
            <a:r>
              <a:rPr lang="fr-FR" dirty="0" err="1"/>
              <a:t>collect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bulk</a:t>
            </a:r>
            <a:r>
              <a:rPr lang="fr-FR" dirty="0"/>
              <a:t> </a:t>
            </a:r>
            <a:r>
              <a:rPr lang="fr-FR" dirty="0" err="1"/>
              <a:t>collect</a:t>
            </a:r>
            <a:r>
              <a:rPr lang="fr-FR" dirty="0"/>
              <a:t> permet de collecter un ensemble de lignes en une seule fois</a:t>
            </a:r>
          </a:p>
          <a:p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Select expression,….. BULK COLLECT </a:t>
            </a:r>
            <a:r>
              <a:rPr lang="fr-FR" dirty="0" err="1"/>
              <a:t>into</a:t>
            </a:r>
            <a:r>
              <a:rPr lang="fr-FR" dirty="0"/>
              <a:t> variable1, [……] </a:t>
            </a:r>
            <a:r>
              <a:rPr lang="fr-FR" dirty="0" err="1"/>
              <a:t>from</a:t>
            </a:r>
            <a:r>
              <a:rPr lang="fr-FR" dirty="0"/>
              <a:t> table &lt;</a:t>
            </a:r>
            <a:r>
              <a:rPr lang="fr-FR" dirty="0" err="1"/>
              <a:t>nom_table</a:t>
            </a:r>
            <a:r>
              <a:rPr lang="fr-FR" dirty="0"/>
              <a:t>&gt; [</a:t>
            </a:r>
            <a:r>
              <a:rPr lang="fr-FR" dirty="0" err="1"/>
              <a:t>where</a:t>
            </a:r>
            <a:r>
              <a:rPr lang="fr-FR" dirty="0"/>
              <a:t> condition];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49243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mise à jour des tables</a:t>
            </a:r>
            <a:br>
              <a:rPr lang="fr-FR" dirty="0"/>
            </a:br>
            <a:r>
              <a:rPr lang="fr-FR" dirty="0"/>
              <a:t>dans un bloc PLSQL</a:t>
            </a:r>
          </a:p>
        </p:txBody>
      </p:sp>
    </p:spTree>
    <p:extLst>
      <p:ext uri="{BB962C8B-B14F-4D97-AF65-F5344CB8AC3E}">
        <p14:creationId xmlns:p14="http://schemas.microsoft.com/office/powerpoint/2010/main" val="34800304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commande INSERT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Syntaxe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INSERT INTO &lt;table&gt; VALUES &lt;</a:t>
            </a:r>
            <a:r>
              <a:rPr lang="fr-FR" dirty="0" err="1"/>
              <a:t>variable_enregistrement</a:t>
            </a:r>
            <a:r>
              <a:rPr lang="fr-F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3586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clause </a:t>
            </a:r>
            <a:r>
              <a:rPr lang="fr-FR" dirty="0" err="1"/>
              <a:t>returning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Elle permet de renvoyer les valeurs des champs des enregistrements mis à jour (Insert, Update, </a:t>
            </a:r>
            <a:r>
              <a:rPr lang="fr-FR" dirty="0" err="1"/>
              <a:t>Delete</a:t>
            </a:r>
            <a:r>
              <a:rPr lang="fr-FR" dirty="0"/>
              <a:t>)</a:t>
            </a:r>
          </a:p>
          <a:p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Elle inutilisable avec un insert qui insère des enregistrements à partir d’une sous-requête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On ne peut pas utiliser « * »pour retourner l’ensemble </a:t>
            </a:r>
            <a:r>
              <a:rPr lang="fr-FR"/>
              <a:t>des valeurs</a:t>
            </a:r>
            <a:br>
              <a:rPr lang="fr-FR" dirty="0"/>
            </a:b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50415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commande UPDATE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Syntaxe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UPDATE&lt;table&gt; SET &lt;</a:t>
            </a:r>
            <a:r>
              <a:rPr lang="fr-FR" dirty="0" err="1"/>
              <a:t>nom_champ</a:t>
            </a:r>
            <a:r>
              <a:rPr lang="fr-FR" dirty="0"/>
              <a:t>&gt; = &lt;</a:t>
            </a:r>
            <a:r>
              <a:rPr lang="fr-FR" dirty="0" err="1"/>
              <a:t>variable_enregistrement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[WHERE </a:t>
            </a:r>
            <a:r>
              <a:rPr lang="fr-FR" dirty="0" err="1"/>
              <a:t>predicat</a:t>
            </a:r>
            <a:r>
              <a:rPr lang="fr-FR" dirty="0"/>
              <a:t>];</a:t>
            </a:r>
            <a:br>
              <a:rPr lang="fr-FR" dirty="0"/>
            </a:b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Le mot clé « </a:t>
            </a:r>
            <a:r>
              <a:rPr lang="fr-FR" dirty="0" err="1"/>
              <a:t>row</a:t>
            </a:r>
            <a:r>
              <a:rPr lang="fr-FR" dirty="0"/>
              <a:t> » permet de faire une mise à jour  de l’ensemble de la ligne sur une table</a:t>
            </a:r>
          </a:p>
        </p:txBody>
      </p:sp>
    </p:spTree>
    <p:extLst>
      <p:ext uri="{BB962C8B-B14F-4D97-AF65-F5344CB8AC3E}">
        <p14:creationId xmlns:p14="http://schemas.microsoft.com/office/powerpoint/2010/main" val="3293473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commande DELETE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Syntaxe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DELETE FROM &lt;table&gt; [WHERE </a:t>
            </a:r>
            <a:r>
              <a:rPr lang="fr-FR" dirty="0" err="1"/>
              <a:t>predicat</a:t>
            </a:r>
            <a:r>
              <a:rPr lang="fr-FR" dirty="0"/>
              <a:t>];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738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curseurs</a:t>
            </a:r>
          </a:p>
        </p:txBody>
      </p:sp>
    </p:spTree>
    <p:extLst>
      <p:ext uri="{BB962C8B-B14F-4D97-AF65-F5344CB8AC3E}">
        <p14:creationId xmlns:p14="http://schemas.microsoft.com/office/powerpoint/2010/main" val="25327709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Définition d’un curseur?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 dirty="0"/>
              <a:t>Un  curseur c’est quoi?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/>
              <a:t>Il permet de manipuler les données retournées par une requête ligne par ligne</a:t>
            </a:r>
            <a:br>
              <a:rPr lang="fr-BE" dirty="0"/>
            </a:br>
            <a:endParaRPr lang="fr-BE" dirty="0"/>
          </a:p>
          <a:p>
            <a:r>
              <a:rPr lang="fr-BE" dirty="0"/>
              <a:t>Fonctionnement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/>
              <a:t> On crée une zone de contexte pour exécuter la commande et stocker les informations après exécution</a:t>
            </a:r>
            <a:br>
              <a:rPr lang="fr-BE" dirty="0"/>
            </a:b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/>
              <a:t>Le curseur permet de nommer cette zone.  Il permet d’accéder aux informations et de contrôler le traitement PL/SQL</a:t>
            </a:r>
            <a:br>
              <a:rPr lang="fr-BE" dirty="0"/>
            </a:br>
            <a:br>
              <a:rPr lang="fr-BE" dirty="0"/>
            </a:br>
            <a:endParaRPr lang="fr-BE" dirty="0"/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49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075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Oracle SQL </a:t>
            </a:r>
            <a:r>
              <a:rPr lang="fr-FR" dirty="0" err="1"/>
              <a:t>Developer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Caractéristiques :</a:t>
            </a:r>
            <a:br>
              <a:rPr lang="fr-FR" dirty="0"/>
            </a:br>
            <a:endParaRPr lang="fr-FR" dirty="0"/>
          </a:p>
          <a:p>
            <a:pPr lvl="1"/>
            <a:r>
              <a:rPr lang="fr-FR" dirty="0"/>
              <a:t>Auto-formatage des instructions PL/SQL</a:t>
            </a:r>
          </a:p>
          <a:p>
            <a:pPr lvl="1"/>
            <a:r>
              <a:rPr lang="fr-FR" dirty="0"/>
              <a:t>Il inclut un débogueur </a:t>
            </a:r>
          </a:p>
          <a:p>
            <a:pPr lvl="1"/>
            <a:r>
              <a:rPr lang="fr-FR" dirty="0"/>
              <a:t>Il permet de naviguer dans les objets de la base de données</a:t>
            </a:r>
          </a:p>
          <a:p>
            <a:pPr lvl="1"/>
            <a:r>
              <a:rPr lang="fr-FR" dirty="0"/>
              <a:t>Il contient des modèles de codes</a:t>
            </a:r>
          </a:p>
          <a:p>
            <a:pPr lvl="1"/>
            <a:r>
              <a:rPr lang="fr-FR" dirty="0"/>
              <a:t>Il permet l’exécution de scripts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87252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types de curseur?</a:t>
            </a:r>
            <a:br>
              <a:rPr lang="fr-BE" dirty="0"/>
            </a:b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BE" dirty="0"/>
          </a:p>
          <a:p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/>
              <a:t>Les curseurs explicites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/>
              <a:t>Les curseurs implicites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50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172221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La vie d’un curseur explicite?</a:t>
            </a:r>
            <a:br>
              <a:rPr lang="fr-BE" dirty="0"/>
            </a:b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25286" y="1847850"/>
            <a:ext cx="10515600" cy="4351338"/>
          </a:xfrm>
        </p:spPr>
        <p:txBody>
          <a:bodyPr>
            <a:normAutofit/>
          </a:bodyPr>
          <a:lstStyle/>
          <a:p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/>
              <a:t>Déclaration (</a:t>
            </a:r>
            <a:r>
              <a:rPr lang="fr-BE" dirty="0" err="1"/>
              <a:t>declare</a:t>
            </a:r>
            <a:r>
              <a:rPr lang="fr-BE" dirty="0"/>
              <a:t>) : consiste à nommer un curseur et à lui associer une requête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/>
              <a:t>L’ouverture (open): dès l’ouverture , l’ordre </a:t>
            </a:r>
            <a:r>
              <a:rPr lang="fr-BE" dirty="0" err="1"/>
              <a:t>sql</a:t>
            </a:r>
            <a:r>
              <a:rPr lang="fr-BE" dirty="0"/>
              <a:t> est développé.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51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300755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La vie d’un curseur explicite?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/>
              <a:t>Défilement (</a:t>
            </a:r>
            <a:r>
              <a:rPr lang="fr-BE" dirty="0" err="1"/>
              <a:t>fetch</a:t>
            </a:r>
            <a:r>
              <a:rPr lang="fr-BE" dirty="0"/>
              <a:t>) : permet de trouver la ligne suivante dans l’ensemble actif des données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/>
              <a:t>Fermeture du curseur(close)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52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627980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attributs d’un curseur?</a:t>
            </a:r>
            <a:br>
              <a:rPr lang="fr-BE" dirty="0"/>
            </a:b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/>
              <a:t>%</a:t>
            </a:r>
            <a:r>
              <a:rPr lang="fr-BE" dirty="0" err="1"/>
              <a:t>isopen</a:t>
            </a: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/>
              <a:t>%</a:t>
            </a:r>
            <a:r>
              <a:rPr lang="fr-BE" dirty="0" err="1"/>
              <a:t>found</a:t>
            </a: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/>
              <a:t>%</a:t>
            </a:r>
            <a:r>
              <a:rPr lang="fr-BE" dirty="0" err="1"/>
              <a:t>notfound</a:t>
            </a: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/>
              <a:t>%</a:t>
            </a:r>
            <a:r>
              <a:rPr lang="fr-BE" dirty="0" err="1"/>
              <a:t>Rowcount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53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449974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La mise à jour  des lignes à l’aide d’un curseur?</a:t>
            </a:r>
            <a:br>
              <a:rPr lang="fr-BE" dirty="0"/>
            </a:b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/>
              <a:t>Option For UPDATE : permet le verrouillage des enregistrements </a:t>
            </a:r>
            <a:br>
              <a:rPr lang="fr-BE" dirty="0"/>
            </a:br>
            <a:r>
              <a:rPr lang="fr-BE" dirty="0"/>
              <a:t>d’un curseur pour mise à jour</a:t>
            </a:r>
            <a:br>
              <a:rPr lang="fr-BE" dirty="0"/>
            </a:b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CURSOR </a:t>
            </a:r>
            <a:r>
              <a:rPr lang="en-US" dirty="0" err="1"/>
              <a:t>cursor_name</a:t>
            </a:r>
            <a:br>
              <a:rPr lang="en-US" dirty="0"/>
            </a:br>
            <a:r>
              <a:rPr lang="en-US" dirty="0"/>
              <a:t>IS    </a:t>
            </a:r>
            <a:r>
              <a:rPr lang="en-US" dirty="0" err="1"/>
              <a:t>select_statement</a:t>
            </a:r>
            <a:br>
              <a:rPr lang="en-US" dirty="0"/>
            </a:br>
            <a:r>
              <a:rPr lang="en-US" dirty="0"/>
              <a:t>FOR UPDATE [OF </a:t>
            </a:r>
            <a:r>
              <a:rPr lang="en-US" dirty="0" err="1"/>
              <a:t>column_list</a:t>
            </a:r>
            <a:r>
              <a:rPr lang="en-US" dirty="0"/>
              <a:t>] [NOWAIT];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54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401914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Comment utiliser un curseur avec une boucle?</a:t>
            </a:r>
            <a:br>
              <a:rPr lang="fr-BE" dirty="0"/>
            </a:b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/>
              <a:t>For </a:t>
            </a:r>
            <a:r>
              <a:rPr lang="fr-BE" dirty="0" err="1"/>
              <a:t>nom_enregistrement</a:t>
            </a:r>
            <a:r>
              <a:rPr lang="fr-BE" dirty="0"/>
              <a:t> in </a:t>
            </a:r>
            <a:r>
              <a:rPr lang="fr-BE" dirty="0" err="1"/>
              <a:t>nom_curseur</a:t>
            </a:r>
            <a:br>
              <a:rPr lang="fr-BE" dirty="0"/>
            </a:br>
            <a:r>
              <a:rPr lang="fr-BE" dirty="0" err="1"/>
              <a:t>loop</a:t>
            </a:r>
            <a:br>
              <a:rPr lang="fr-BE" dirty="0"/>
            </a:br>
            <a:r>
              <a:rPr lang="fr-BE" dirty="0"/>
              <a:t>commandes </a:t>
            </a:r>
            <a:r>
              <a:rPr lang="fr-BE" dirty="0" err="1"/>
              <a:t>pl</a:t>
            </a:r>
            <a:r>
              <a:rPr lang="fr-BE" dirty="0"/>
              <a:t>/</a:t>
            </a:r>
            <a:r>
              <a:rPr lang="fr-BE" dirty="0" err="1"/>
              <a:t>sql</a:t>
            </a:r>
            <a:br>
              <a:rPr lang="fr-BE" dirty="0"/>
            </a:br>
            <a:r>
              <a:rPr lang="fr-BE" dirty="0"/>
              <a:t>end </a:t>
            </a:r>
            <a:r>
              <a:rPr lang="fr-BE" dirty="0" err="1"/>
              <a:t>loop</a:t>
            </a:r>
            <a:br>
              <a:rPr lang="fr-BE" dirty="0"/>
            </a:b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55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259102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Mise à jour des données avec un curseur?</a:t>
            </a:r>
            <a:br>
              <a:rPr lang="fr-BE" dirty="0"/>
            </a:b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/>
              <a:t>La clause CURRENT_OF permet d’accéder directement en écriture à la ligne en cours de lecture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/>
              <a:t>La déclaration du curseur doit être associée à la pose d’un verrou d’intention (FOR UPDATE OF)</a:t>
            </a:r>
            <a:br>
              <a:rPr lang="fr-BE" dirty="0"/>
            </a:b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56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860343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procédures stockées</a:t>
            </a:r>
          </a:p>
        </p:txBody>
      </p:sp>
    </p:spTree>
    <p:extLst>
      <p:ext uri="{BB962C8B-B14F-4D97-AF65-F5344CB8AC3E}">
        <p14:creationId xmlns:p14="http://schemas.microsoft.com/office/powerpoint/2010/main" val="19726234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Une procédure est un ensemble de code PL/SQL nommé, défini par l'utilisateur, compilé et généralement stocké  dans la BDD</a:t>
            </a:r>
            <a:br>
              <a:rPr lang="fr-BE" dirty="0"/>
            </a:br>
            <a:br>
              <a:rPr lang="fr-BE" dirty="0"/>
            </a:br>
            <a:r>
              <a:rPr lang="fr-BE" dirty="0"/>
              <a:t>Une fonction est identique à une procédure à la différence qu'elle retourne une valeur</a:t>
            </a:r>
            <a:br>
              <a:rPr lang="fr-BE" dirty="0"/>
            </a:br>
            <a:br>
              <a:rPr lang="fr-BE" dirty="0"/>
            </a:br>
            <a:r>
              <a:rPr lang="fr-BE" dirty="0"/>
              <a:t>Un paquetage est le regroupement de plusieurs procédures et fonctions dans un objet distinct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39393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d’une procédure stockée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[CREATE [ OR REPLACE ] ] PROCEDURE &lt;</a:t>
            </a:r>
            <a:r>
              <a:rPr lang="en-US" dirty="0" err="1"/>
              <a:t>nom_procedure</a:t>
            </a:r>
            <a:r>
              <a:rPr lang="en-US" dirty="0"/>
              <a:t>&gt; [ (</a:t>
            </a:r>
            <a:endParaRPr lang="fr-BE" dirty="0"/>
          </a:p>
          <a:p>
            <a:r>
              <a:rPr lang="en-US" dirty="0"/>
              <a:t>&lt;</a:t>
            </a:r>
            <a:r>
              <a:rPr lang="en-US" dirty="0" err="1"/>
              <a:t>nom_argument</a:t>
            </a:r>
            <a:r>
              <a:rPr lang="en-US" dirty="0"/>
              <a:t>&gt; [ { IN | OUT | IN OUT } ] TYPE [ , . . . ] ) ]</a:t>
            </a:r>
            <a:endParaRPr lang="fr-BE" dirty="0"/>
          </a:p>
          <a:p>
            <a:r>
              <a:rPr lang="en-US" dirty="0"/>
              <a:t>{ IS | AS } BEGIN</a:t>
            </a:r>
            <a:endParaRPr lang="fr-BE" dirty="0"/>
          </a:p>
          <a:p>
            <a:r>
              <a:rPr lang="en-US" dirty="0"/>
              <a:t>. . .</a:t>
            </a:r>
            <a:endParaRPr lang="fr-BE" dirty="0"/>
          </a:p>
          <a:p>
            <a:r>
              <a:rPr lang="en-US" dirty="0"/>
              <a:t> </a:t>
            </a:r>
            <a:endParaRPr lang="fr-BE" dirty="0"/>
          </a:p>
          <a:p>
            <a:r>
              <a:rPr lang="en-US" dirty="0"/>
              <a:t>	EXCEPTION &lt;</a:t>
            </a:r>
            <a:r>
              <a:rPr lang="en-US" dirty="0" err="1"/>
              <a:t>nom_exception</a:t>
            </a:r>
            <a:r>
              <a:rPr lang="en-US" dirty="0"/>
              <a:t>&gt; THEN &lt;instructions&gt;; </a:t>
            </a:r>
          </a:p>
          <a:p>
            <a:r>
              <a:rPr lang="en-US" dirty="0"/>
              <a:t>END [ &lt;</a:t>
            </a:r>
            <a:r>
              <a:rPr lang="en-US" dirty="0" err="1"/>
              <a:t>nom_procedure</a:t>
            </a:r>
            <a:r>
              <a:rPr lang="en-US" dirty="0"/>
              <a:t>&gt; ];</a:t>
            </a:r>
            <a:endParaRPr lang="fr-BE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887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objets d’une base de données</a:t>
            </a:r>
          </a:p>
        </p:txBody>
      </p:sp>
      <p:pic>
        <p:nvPicPr>
          <p:cNvPr id="4" name="Espace réservé du contenu 5" descr="Capture d’écran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8"/>
          <a:stretch/>
        </p:blipFill>
        <p:spPr>
          <a:xfrm>
            <a:off x="2213811" y="2200275"/>
            <a:ext cx="8325851" cy="3513909"/>
          </a:xfrm>
        </p:spPr>
      </p:pic>
    </p:spTree>
    <p:extLst>
      <p:ext uri="{BB962C8B-B14F-4D97-AF65-F5344CB8AC3E}">
        <p14:creationId xmlns:p14="http://schemas.microsoft.com/office/powerpoint/2010/main" val="26692346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 d’une procédure stockée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en-US" dirty="0" err="1"/>
              <a:t>façons</a:t>
            </a:r>
            <a:r>
              <a:rPr lang="en-US" dirty="0"/>
              <a:t> :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nom_procedure</a:t>
            </a:r>
            <a:r>
              <a:rPr lang="en-US" dirty="0"/>
              <a:t>&gt; [ (&lt;argument1&gt;, . . . ] ) ] ; 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CALL &lt;</a:t>
            </a:r>
            <a:r>
              <a:rPr lang="en-US" dirty="0" err="1"/>
              <a:t>nom_procedure</a:t>
            </a:r>
            <a:r>
              <a:rPr lang="en-US" dirty="0"/>
              <a:t>&gt; [ (&lt;argument1&gt;, . . . ] ) ] ;</a:t>
            </a:r>
            <a:br>
              <a:rPr lang="en-US" dirty="0"/>
            </a:b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EXEC | EXECUTE &lt;</a:t>
            </a:r>
            <a:r>
              <a:rPr lang="en-US" dirty="0" err="1"/>
              <a:t>nom_procedure</a:t>
            </a:r>
            <a:r>
              <a:rPr lang="en-US" dirty="0"/>
              <a:t>&gt; [ (&lt;argument1&gt;, . . . ] ) ] ;</a:t>
            </a:r>
            <a:endParaRPr lang="fr-BE" dirty="0"/>
          </a:p>
          <a:p>
            <a:r>
              <a:rPr lang="en-US" dirty="0"/>
              <a:t> </a:t>
            </a:r>
            <a:endParaRPr lang="fr-BE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09541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fonctions stockées</a:t>
            </a:r>
          </a:p>
        </p:txBody>
      </p:sp>
    </p:spTree>
    <p:extLst>
      <p:ext uri="{BB962C8B-B14F-4D97-AF65-F5344CB8AC3E}">
        <p14:creationId xmlns:p14="http://schemas.microsoft.com/office/powerpoint/2010/main" val="30801849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qu’une fonction?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Identique à une procédure  mais elle retourne une valeur</a:t>
            </a:r>
            <a:br>
              <a:rPr lang="fr-FR" dirty="0"/>
            </a:b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Stockée dans la base de données sous format compilé</a:t>
            </a:r>
            <a:br>
              <a:rPr lang="fr-FR" dirty="0"/>
            </a:b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Peut recevoir des arguments	</a:t>
            </a:r>
          </a:p>
        </p:txBody>
      </p:sp>
    </p:spTree>
    <p:extLst>
      <p:ext uri="{BB962C8B-B14F-4D97-AF65-F5344CB8AC3E}">
        <p14:creationId xmlns:p14="http://schemas.microsoft.com/office/powerpoint/2010/main" val="25155372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d’une fonction stockée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[ CREATE [ OR REPLACE ] ] FONCTION &lt;</a:t>
            </a:r>
            <a:r>
              <a:rPr lang="en-US" dirty="0" err="1"/>
              <a:t>nom_fonction</a:t>
            </a:r>
            <a:r>
              <a:rPr lang="en-US" dirty="0"/>
              <a:t>&gt; [ ( &lt;</a:t>
            </a:r>
            <a:r>
              <a:rPr lang="en-US" dirty="0" err="1"/>
              <a:t>nom_argument</a:t>
            </a:r>
            <a:r>
              <a:rPr lang="en-US" dirty="0"/>
              <a:t>&gt; [</a:t>
            </a:r>
            <a:endParaRPr lang="fr-BE" dirty="0"/>
          </a:p>
          <a:p>
            <a:r>
              <a:rPr lang="en-US" dirty="0"/>
              <a:t>{ IN | OUT | IN OUT } ] TYPE [ , . . . ] ) ] </a:t>
            </a:r>
          </a:p>
          <a:p>
            <a:r>
              <a:rPr lang="en-US" dirty="0"/>
              <a:t>RETURN &lt;</a:t>
            </a:r>
            <a:r>
              <a:rPr lang="en-US" dirty="0" err="1"/>
              <a:t>type_valeur</a:t>
            </a:r>
            <a:r>
              <a:rPr lang="en-US" dirty="0"/>
              <a:t>&gt;</a:t>
            </a:r>
            <a:endParaRPr lang="fr-BE" dirty="0"/>
          </a:p>
          <a:p>
            <a:r>
              <a:rPr lang="en-US" dirty="0"/>
              <a:t>{ IS | AS } BEGIN</a:t>
            </a:r>
            <a:endParaRPr lang="fr-BE" dirty="0"/>
          </a:p>
          <a:p>
            <a:r>
              <a:rPr lang="en-US" dirty="0"/>
              <a:t>. . . </a:t>
            </a:r>
            <a:endParaRPr lang="fr-BE" dirty="0"/>
          </a:p>
          <a:p>
            <a:r>
              <a:rPr lang="en-US" dirty="0"/>
              <a:t>	RETURN EXPRESSION;</a:t>
            </a:r>
            <a:endParaRPr lang="fr-BE" dirty="0"/>
          </a:p>
          <a:p>
            <a:r>
              <a:rPr lang="en-US" dirty="0"/>
              <a:t>	EXCEPTION &lt;</a:t>
            </a:r>
            <a:r>
              <a:rPr lang="en-US" dirty="0" err="1"/>
              <a:t>nom_exception</a:t>
            </a:r>
            <a:r>
              <a:rPr lang="en-US" dirty="0"/>
              <a:t>&gt; THEN &lt;instructions&gt;;</a:t>
            </a:r>
          </a:p>
          <a:p>
            <a:r>
              <a:rPr lang="en-US" dirty="0"/>
              <a:t>END [&lt;</a:t>
            </a:r>
            <a:r>
              <a:rPr lang="en-US" dirty="0" err="1"/>
              <a:t>nom_function</a:t>
            </a:r>
            <a:r>
              <a:rPr lang="en-US" dirty="0"/>
              <a:t>&gt;];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47405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 d’une fonction stockée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En</a:t>
            </a:r>
            <a:r>
              <a:rPr lang="en-US" dirty="0"/>
              <a:t> PL/SQL</a:t>
            </a:r>
            <a:br>
              <a:rPr lang="en-US" dirty="0"/>
            </a:br>
            <a:endParaRPr lang="fr-BE" sz="2200" dirty="0"/>
          </a:p>
          <a:p>
            <a:pPr marL="457200" lvl="1" indent="0">
              <a:buNone/>
            </a:pPr>
            <a:r>
              <a:rPr lang="en-US" dirty="0"/>
              <a:t>BEGIN</a:t>
            </a:r>
            <a:endParaRPr lang="fr-BE" sz="1600" dirty="0"/>
          </a:p>
          <a:p>
            <a:pPr marL="457200" lvl="1" indent="0">
              <a:buNone/>
            </a:pPr>
            <a:r>
              <a:rPr lang="en-US" dirty="0"/>
              <a:t>	&lt;</a:t>
            </a:r>
            <a:r>
              <a:rPr lang="en-US" dirty="0" err="1"/>
              <a:t>nom_variable</a:t>
            </a:r>
            <a:r>
              <a:rPr lang="en-US" dirty="0"/>
              <a:t>&gt; := &lt;</a:t>
            </a:r>
            <a:r>
              <a:rPr lang="en-US" dirty="0" err="1"/>
              <a:t>nom_fonction</a:t>
            </a:r>
            <a:r>
              <a:rPr lang="en-US" dirty="0"/>
              <a:t>&gt;[ (&lt;argument1&gt;, . . . ] ) ] ; </a:t>
            </a:r>
          </a:p>
          <a:p>
            <a:pPr marL="457200" lvl="1" indent="0">
              <a:buNone/>
            </a:pPr>
            <a:r>
              <a:rPr lang="en-US" dirty="0"/>
              <a:t>END;</a:t>
            </a:r>
            <a:br>
              <a:rPr lang="en-US" dirty="0"/>
            </a:br>
            <a:endParaRPr lang="fr-BE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En</a:t>
            </a:r>
            <a:r>
              <a:rPr lang="en-US" dirty="0"/>
              <a:t> SQL</a:t>
            </a:r>
            <a:endParaRPr lang="fr-BE" sz="2200" dirty="0"/>
          </a:p>
          <a:p>
            <a:r>
              <a:rPr lang="en-US" dirty="0"/>
              <a:t>	</a:t>
            </a:r>
            <a:r>
              <a:rPr lang="en-US" sz="2400" dirty="0"/>
              <a:t>SELECT &lt;</a:t>
            </a:r>
            <a:r>
              <a:rPr lang="en-US" sz="2400" dirty="0" err="1"/>
              <a:t>nom_fonction</a:t>
            </a:r>
            <a:r>
              <a:rPr lang="en-US" sz="2400" dirty="0"/>
              <a:t>&gt;[ (&lt;argument1&gt;, . . . ] ) ] ;</a:t>
            </a:r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1445065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Déclaration des arguments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Syntaxe </a:t>
            </a:r>
          </a:p>
          <a:p>
            <a:r>
              <a:rPr lang="fr-FR" dirty="0"/>
              <a:t>	&lt;</a:t>
            </a:r>
            <a:r>
              <a:rPr lang="fr-FR" dirty="0" err="1"/>
              <a:t>nom_argument</a:t>
            </a:r>
            <a:r>
              <a:rPr lang="fr-FR" dirty="0"/>
              <a:t>&gt; [{IN, OUT, IN OUT} ][NOCPY] TYPE[,…..]</a:t>
            </a:r>
          </a:p>
          <a:p>
            <a:pPr marL="1143000" lvl="1" indent="-457200"/>
            <a:r>
              <a:rPr lang="fr-FR" dirty="0"/>
              <a:t>IN</a:t>
            </a:r>
          </a:p>
          <a:p>
            <a:pPr marL="1143000" lvl="1" indent="-457200"/>
            <a:r>
              <a:rPr lang="fr-FR" dirty="0"/>
              <a:t>OUT</a:t>
            </a:r>
          </a:p>
          <a:p>
            <a:pPr marL="1143000" lvl="1" indent="-457200"/>
            <a:r>
              <a:rPr lang="fr-FR" dirty="0"/>
              <a:t>IN OUT</a:t>
            </a:r>
          </a:p>
          <a:p>
            <a:pPr marL="1143000" lvl="1" indent="-457200"/>
            <a:r>
              <a:rPr lang="fr-FR" dirty="0"/>
              <a:t>NOCOPY</a:t>
            </a:r>
          </a:p>
          <a:p>
            <a:pPr marL="1143000" lvl="1" indent="-457200"/>
            <a:r>
              <a:rPr lang="fr-FR" dirty="0"/>
              <a:t>TYPE </a:t>
            </a:r>
          </a:p>
          <a:p>
            <a:pPr marL="1143000" lvl="1" indent="-457200"/>
            <a:r>
              <a:rPr lang="fr-FR" dirty="0"/>
              <a:t>DEFAULT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36608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exceptions</a:t>
            </a:r>
          </a:p>
        </p:txBody>
      </p:sp>
    </p:spTree>
    <p:extLst>
      <p:ext uri="{BB962C8B-B14F-4D97-AF65-F5344CB8AC3E}">
        <p14:creationId xmlns:p14="http://schemas.microsoft.com/office/powerpoint/2010/main" val="13143076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4 types d’exception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Une exception a un code, </a:t>
            </a:r>
            <a:r>
              <a:rPr lang="fr-BE" b="1" dirty="0"/>
              <a:t>un nom </a:t>
            </a:r>
            <a:r>
              <a:rPr lang="fr-BE" dirty="0"/>
              <a:t>et un message d’erreur</a:t>
            </a:r>
          </a:p>
          <a:p>
            <a:r>
              <a:rPr lang="fr-BE" dirty="0"/>
              <a:t>Les 4 types d’exceptions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/>
              <a:t>Les exceptions systèmes nommées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BE" dirty="0"/>
              <a:t>Un nom est attribué aux exceptions  les plus courantes par Oracle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BE" dirty="0"/>
              <a:t>Déclenchée à la suite d’une erreur PL/SQL</a:t>
            </a:r>
            <a:br>
              <a:rPr lang="fr-BE" dirty="0"/>
            </a:b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/>
              <a:t>Les exceptions utilisateurs nommées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BE" dirty="0"/>
              <a:t>Nommées lors de leur déclaration par le développeur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BE" dirty="0"/>
              <a:t>Déclenchées à la suite d’erreurs dans le domaine applicatif</a:t>
            </a:r>
            <a:br>
              <a:rPr lang="fr-BE" dirty="0"/>
            </a:b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67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278280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4 types d’exceptions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/>
              <a:t>Les exceptions systèmes anonymes</a:t>
            </a:r>
          </a:p>
          <a:p>
            <a:pPr marL="914400" lvl="1" indent="-457200"/>
            <a:r>
              <a:rPr lang="fr-BE" dirty="0"/>
              <a:t>Non nommées</a:t>
            </a:r>
          </a:p>
          <a:p>
            <a:pPr marL="914400" lvl="1" indent="-457200"/>
            <a:r>
              <a:rPr lang="fr-BE" dirty="0"/>
              <a:t>Déclenchée à la suite d’une erreur PL/SQL mais non nommées</a:t>
            </a:r>
            <a:br>
              <a:rPr lang="fr-BE" dirty="0"/>
            </a:b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/>
              <a:t>Les exceptions utilisateurs anonymes</a:t>
            </a:r>
          </a:p>
          <a:p>
            <a:pPr marL="914400" lvl="1" indent="-457200"/>
            <a:r>
              <a:rPr lang="fr-BE" dirty="0"/>
              <a:t>Définies et déclenchées par le développeur</a:t>
            </a:r>
          </a:p>
          <a:p>
            <a:pPr marL="914400" lvl="1" indent="-457200"/>
            <a:r>
              <a:rPr lang="fr-BE" dirty="0"/>
              <a:t>Code compris entre -20000 et _20999</a:t>
            </a:r>
            <a:br>
              <a:rPr lang="fr-BE" dirty="0"/>
            </a:br>
            <a:endParaRPr lang="fr-BE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48709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Comment créer une exception?</a:t>
            </a:r>
            <a:br>
              <a:rPr lang="fr-BE" dirty="0"/>
            </a:b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5543" y="1311819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10000"/>
              </a:lnSpc>
            </a:pPr>
            <a:endParaRPr lang="fr-BE" sz="55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fr-BE" sz="7600" dirty="0"/>
              <a:t>DECLARE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fr-BE" sz="7600" dirty="0"/>
              <a:t>¨¨¨¨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fr-BE" sz="7600" dirty="0"/>
              <a:t>BEGIN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fr-BE" sz="7600" dirty="0"/>
              <a:t>…….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fr-BE" sz="7600" dirty="0"/>
              <a:t>EXCEPTION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fr-BE" sz="76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fr-BE" sz="7600" dirty="0"/>
              <a:t>WHEN NOM-EXCEPTION [OR NOM-EXCEPTION……]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fr-BE" sz="7600" dirty="0"/>
              <a:t>THEN  </a:t>
            </a:r>
            <a:r>
              <a:rPr lang="fr-BE" sz="7600" dirty="0" err="1"/>
              <a:t>instructions_plsql</a:t>
            </a:r>
            <a:r>
              <a:rPr lang="fr-BE" sz="7600" dirty="0"/>
              <a:t>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fr-BE" sz="7600" dirty="0"/>
              <a:t>……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fr-BE" sz="7600" dirty="0"/>
              <a:t>[WHEN OTHERS THEN </a:t>
            </a:r>
            <a:r>
              <a:rPr lang="fr-BE" sz="7600" dirty="0" err="1"/>
              <a:t>instructions_plsql</a:t>
            </a:r>
            <a:r>
              <a:rPr lang="fr-BE" sz="7600" dirty="0"/>
              <a:t>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fr-BE" sz="7600" dirty="0"/>
              <a:t>End;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fr-BE" sz="7600" dirty="0"/>
          </a:p>
          <a:p>
            <a:pPr indent="-228600"/>
            <a:br>
              <a:rPr lang="fr-BE" dirty="0"/>
            </a:b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69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643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Syntaxe du PL/SQL</a:t>
            </a:r>
          </a:p>
        </p:txBody>
      </p:sp>
    </p:spTree>
    <p:extLst>
      <p:ext uri="{BB962C8B-B14F-4D97-AF65-F5344CB8AC3E}">
        <p14:creationId xmlns:p14="http://schemas.microsoft.com/office/powerpoint/2010/main" val="29665191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exceptions  système anonymes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fr-BE" sz="36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fr-BE" sz="7600" dirty="0"/>
              <a:t>La clause </a:t>
            </a:r>
            <a:r>
              <a:rPr lang="fr-BE" sz="7600" dirty="0" err="1"/>
              <a:t>Pragma</a:t>
            </a:r>
            <a:r>
              <a:rPr lang="fr-BE" sz="7600" dirty="0"/>
              <a:t> permet d’associer une exception à un code d’erreur oracle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fr-BE" sz="76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fr-BE" sz="7600" dirty="0"/>
              <a:t>DECLARE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fr-BE" sz="7600" dirty="0" err="1"/>
              <a:t>Nom_exception</a:t>
            </a:r>
            <a:r>
              <a:rPr lang="fr-BE" sz="7600" dirty="0"/>
              <a:t> EXCEPTION;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fr-BE" sz="7600" dirty="0"/>
              <a:t>PRAGMA EXCEPTION_INIT (</a:t>
            </a:r>
            <a:r>
              <a:rPr lang="fr-BE" sz="7600" dirty="0" err="1"/>
              <a:t>nom_exception,code_erreur_oracle</a:t>
            </a:r>
            <a:r>
              <a:rPr lang="fr-BE" sz="7600" dirty="0"/>
              <a:t>);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fr-BE" sz="7600" dirty="0"/>
              <a:t>BEGIN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fr-BE" sz="7600" dirty="0"/>
              <a:t>…….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fr-BE" sz="7600" dirty="0"/>
              <a:t>EXCEPTION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fr-BE" sz="7600" dirty="0"/>
              <a:t>WHEN NOM-EXCEPTION [OR NOM-EXCEPTION……]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fr-BE" sz="7600" dirty="0"/>
              <a:t>THEN  </a:t>
            </a:r>
            <a:r>
              <a:rPr lang="fr-BE" sz="7600" dirty="0" err="1"/>
              <a:t>instructions_plsql</a:t>
            </a:r>
            <a:r>
              <a:rPr lang="fr-BE" sz="7600" dirty="0"/>
              <a:t>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fr-BE" sz="7600" dirty="0"/>
              <a:t>End;</a:t>
            </a:r>
          </a:p>
          <a:p>
            <a:pPr marL="457200" lvl="1" indent="0">
              <a:buNone/>
            </a:pPr>
            <a:br>
              <a:rPr lang="fr-BE" dirty="0"/>
            </a:b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70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62192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exceptions utilisateurs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Elles permettent de gérer les erreurs applicatives :</a:t>
            </a:r>
          </a:p>
          <a:p>
            <a:endParaRPr lang="fr-FR" dirty="0"/>
          </a:p>
          <a:p>
            <a:r>
              <a:rPr lang="fr-FR" dirty="0"/>
              <a:t>L’instruction </a:t>
            </a:r>
            <a:r>
              <a:rPr lang="fr-FR" dirty="0" err="1"/>
              <a:t>Raise</a:t>
            </a:r>
            <a:r>
              <a:rPr lang="fr-FR" dirty="0"/>
              <a:t> : p</a:t>
            </a:r>
            <a:r>
              <a:rPr lang="fr-BE" dirty="0" err="1"/>
              <a:t>ermet</a:t>
            </a:r>
            <a:r>
              <a:rPr lang="fr-BE" dirty="0"/>
              <a:t> de faire gérer une erreur survenue sur le serveur par un client</a:t>
            </a:r>
          </a:p>
        </p:txBody>
      </p:sp>
    </p:spTree>
    <p:extLst>
      <p:ext uri="{BB962C8B-B14F-4D97-AF65-F5344CB8AC3E}">
        <p14:creationId xmlns:p14="http://schemas.microsoft.com/office/powerpoint/2010/main" val="32690617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syntaxe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14400" lvl="2" indent="0">
              <a:buNone/>
            </a:pPr>
            <a:r>
              <a:rPr lang="fr-BE" dirty="0"/>
              <a:t>DECLARE</a:t>
            </a:r>
          </a:p>
          <a:p>
            <a:pPr marL="914400" lvl="2" indent="0">
              <a:buNone/>
            </a:pPr>
            <a:endParaRPr lang="fr-BE" dirty="0"/>
          </a:p>
          <a:p>
            <a:pPr marL="914400" lvl="2" indent="0">
              <a:buNone/>
            </a:pPr>
            <a:r>
              <a:rPr lang="fr-BE" dirty="0" err="1"/>
              <a:t>Nom_exception</a:t>
            </a:r>
            <a:r>
              <a:rPr lang="fr-BE" dirty="0"/>
              <a:t> EXCEPTION;</a:t>
            </a:r>
          </a:p>
          <a:p>
            <a:pPr marL="914400" lvl="2" indent="0">
              <a:buNone/>
            </a:pPr>
            <a:endParaRPr lang="fr-BE" dirty="0"/>
          </a:p>
          <a:p>
            <a:pPr marL="914400" lvl="2" indent="0">
              <a:buNone/>
            </a:pPr>
            <a:r>
              <a:rPr lang="fr-BE" dirty="0"/>
              <a:t>PRAGMA EXCEPTION_INIT (</a:t>
            </a:r>
            <a:r>
              <a:rPr lang="fr-BE" dirty="0" err="1"/>
              <a:t>nom_exception,code_erreur_oracle</a:t>
            </a:r>
            <a:r>
              <a:rPr lang="fr-BE" dirty="0"/>
              <a:t>);</a:t>
            </a:r>
          </a:p>
          <a:p>
            <a:pPr marL="914400" lvl="2" indent="0">
              <a:buNone/>
            </a:pPr>
            <a:endParaRPr lang="fr-BE" dirty="0"/>
          </a:p>
          <a:p>
            <a:pPr marL="914400" lvl="2" indent="0">
              <a:buNone/>
            </a:pPr>
            <a:r>
              <a:rPr lang="fr-BE" dirty="0"/>
              <a:t>BEGIN</a:t>
            </a:r>
          </a:p>
          <a:p>
            <a:pPr marL="914400" lvl="2" indent="0">
              <a:buNone/>
            </a:pPr>
            <a:r>
              <a:rPr lang="fr-BE" dirty="0"/>
              <a:t>…….</a:t>
            </a:r>
          </a:p>
          <a:p>
            <a:pPr marL="914400" lvl="2" indent="0">
              <a:buNone/>
            </a:pPr>
            <a:r>
              <a:rPr lang="fr-BE" b="1" dirty="0"/>
              <a:t>RAISE </a:t>
            </a:r>
            <a:r>
              <a:rPr lang="fr-BE" b="1" dirty="0" err="1"/>
              <a:t>nom_exception</a:t>
            </a:r>
            <a:endParaRPr lang="fr-BE" b="1" dirty="0"/>
          </a:p>
          <a:p>
            <a:pPr marL="914400" lvl="2" indent="0">
              <a:buNone/>
            </a:pPr>
            <a:r>
              <a:rPr lang="fr-BE" dirty="0"/>
              <a:t>….</a:t>
            </a:r>
          </a:p>
          <a:p>
            <a:pPr marL="914400" lvl="2" indent="0">
              <a:buNone/>
            </a:pPr>
            <a:r>
              <a:rPr lang="fr-BE" dirty="0"/>
              <a:t>EXCEPTION</a:t>
            </a:r>
          </a:p>
          <a:p>
            <a:pPr marL="1371600" lvl="3" indent="0">
              <a:buNone/>
            </a:pPr>
            <a:r>
              <a:rPr lang="fr-BE" dirty="0"/>
              <a:t>WHEN NOM-EXCEPTION [OR NOM-EXCEPTION……]</a:t>
            </a:r>
          </a:p>
          <a:p>
            <a:pPr marL="1371600" lvl="3" indent="0">
              <a:buNone/>
            </a:pPr>
            <a:r>
              <a:rPr lang="fr-BE" dirty="0"/>
              <a:t>THEN  </a:t>
            </a:r>
            <a:r>
              <a:rPr lang="fr-BE" dirty="0" err="1"/>
              <a:t>instructions_plsql</a:t>
            </a:r>
            <a:r>
              <a:rPr lang="fr-BE" dirty="0"/>
              <a:t>;</a:t>
            </a:r>
          </a:p>
          <a:p>
            <a:pPr marL="1371600" lvl="3" indent="0">
              <a:buNone/>
            </a:pPr>
            <a:endParaRPr lang="fr-BE" dirty="0"/>
          </a:p>
          <a:p>
            <a:pPr marL="914400" lvl="2" indent="0">
              <a:buNone/>
            </a:pPr>
            <a:r>
              <a:rPr lang="fr-BE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6674258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packages</a:t>
            </a:r>
          </a:p>
        </p:txBody>
      </p:sp>
    </p:spTree>
    <p:extLst>
      <p:ext uri="{BB962C8B-B14F-4D97-AF65-F5344CB8AC3E}">
        <p14:creationId xmlns:p14="http://schemas.microsoft.com/office/powerpoint/2010/main" val="42003271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qu’un package?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C’est un regroupement de procédures et de fonctions.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Il contient deux sections :</a:t>
            </a:r>
          </a:p>
          <a:p>
            <a:pPr marL="1143000" lvl="1" indent="-457200"/>
            <a:r>
              <a:rPr lang="fr-FR" dirty="0"/>
              <a:t>Une section de déclaration qui est obligatoire</a:t>
            </a:r>
          </a:p>
          <a:p>
            <a:pPr marL="1143000" lvl="1" indent="-457200"/>
            <a:r>
              <a:rPr lang="fr-FR" dirty="0"/>
              <a:t>Une section de traitement</a:t>
            </a:r>
          </a:p>
        </p:txBody>
      </p:sp>
    </p:spTree>
    <p:extLst>
      <p:ext uri="{BB962C8B-B14F-4D97-AF65-F5344CB8AC3E}">
        <p14:creationId xmlns:p14="http://schemas.microsoft.com/office/powerpoint/2010/main" val="19614397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avantages d’un package?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package offre :</a:t>
            </a:r>
          </a:p>
          <a:p>
            <a:pPr marL="1143000" lvl="1" indent="-457200"/>
            <a:r>
              <a:rPr lang="fr-FR" dirty="0"/>
              <a:t>Une protection des données</a:t>
            </a:r>
          </a:p>
          <a:p>
            <a:pPr marL="1143000" lvl="1" indent="-457200"/>
            <a:r>
              <a:rPr lang="fr-FR" dirty="0"/>
              <a:t>Une amélioration des données</a:t>
            </a:r>
          </a:p>
          <a:p>
            <a:pPr marL="1143000" lvl="1" indent="-457200"/>
            <a:r>
              <a:rPr lang="fr-FR" dirty="0"/>
              <a:t>Une persistance des objets</a:t>
            </a:r>
          </a:p>
        </p:txBody>
      </p:sp>
    </p:spTree>
    <p:extLst>
      <p:ext uri="{BB962C8B-B14F-4D97-AF65-F5344CB8AC3E}">
        <p14:creationId xmlns:p14="http://schemas.microsoft.com/office/powerpoint/2010/main" val="13525032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structure d’un package?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76</a:t>
            </a:fld>
            <a:endParaRPr lang="fr-BE" dirty="0"/>
          </a:p>
        </p:txBody>
      </p:sp>
      <p:grpSp>
        <p:nvGrpSpPr>
          <p:cNvPr id="5" name="Group 257"/>
          <p:cNvGrpSpPr>
            <a:grpSpLocks/>
          </p:cNvGrpSpPr>
          <p:nvPr/>
        </p:nvGrpSpPr>
        <p:grpSpPr bwMode="auto">
          <a:xfrm>
            <a:off x="2892363" y="2800963"/>
            <a:ext cx="6123305" cy="2853055"/>
            <a:chOff x="1291" y="310"/>
            <a:chExt cx="9643" cy="4493"/>
          </a:xfrm>
        </p:grpSpPr>
        <p:pic>
          <p:nvPicPr>
            <p:cNvPr id="6" name="Picture 26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1" y="310"/>
              <a:ext cx="9643" cy="4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267"/>
            <p:cNvSpPr txBox="1">
              <a:spLocks noChangeArrowheads="1"/>
            </p:cNvSpPr>
            <p:nvPr/>
          </p:nvSpPr>
          <p:spPr bwMode="auto">
            <a:xfrm>
              <a:off x="5381" y="400"/>
              <a:ext cx="135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1285"/>
                </a:lnSpc>
                <a:spcAft>
                  <a:spcPts val="0"/>
                </a:spcAft>
              </a:pPr>
              <a:r>
                <a:rPr lang="en-US" sz="1250" b="1"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PACKAGE</a:t>
              </a:r>
              <a:endParaRPr lang="fr-FR" sz="110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endParaRPr>
            </a:p>
          </p:txBody>
        </p:sp>
        <p:sp>
          <p:nvSpPr>
            <p:cNvPr id="8" name="Text Box 266"/>
            <p:cNvSpPr txBox="1">
              <a:spLocks noChangeArrowheads="1"/>
            </p:cNvSpPr>
            <p:nvPr/>
          </p:nvSpPr>
          <p:spPr bwMode="auto">
            <a:xfrm>
              <a:off x="9338" y="539"/>
              <a:ext cx="1228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45085" indent="-45720">
                <a:lnSpc>
                  <a:spcPts val="885"/>
                </a:lnSpc>
                <a:spcAft>
                  <a:spcPts val="0"/>
                </a:spcAft>
              </a:pPr>
              <a:r>
                <a:rPr lang="en-US" sz="850" b="1"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Spécification</a:t>
              </a:r>
              <a:endParaRPr lang="fr-FR" sz="110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endParaRPr>
            </a:p>
            <a:p>
              <a:pPr marL="45085">
                <a:lnSpc>
                  <a:spcPts val="1000"/>
                </a:lnSpc>
                <a:spcAft>
                  <a:spcPts val="0"/>
                </a:spcAft>
              </a:pPr>
              <a:r>
                <a:rPr lang="en-US" sz="850" b="1"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de package</a:t>
              </a:r>
              <a:endParaRPr lang="fr-FR" sz="110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endParaRPr>
            </a:p>
          </p:txBody>
        </p:sp>
        <p:sp>
          <p:nvSpPr>
            <p:cNvPr id="9" name="Text Box 265"/>
            <p:cNvSpPr txBox="1">
              <a:spLocks noChangeArrowheads="1"/>
            </p:cNvSpPr>
            <p:nvPr/>
          </p:nvSpPr>
          <p:spPr bwMode="auto">
            <a:xfrm>
              <a:off x="1541" y="1549"/>
              <a:ext cx="882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885"/>
                </a:lnSpc>
                <a:spcAft>
                  <a:spcPts val="0"/>
                </a:spcAft>
              </a:pPr>
              <a:r>
                <a:rPr lang="en-US" sz="850" b="1"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Eléments</a:t>
              </a:r>
              <a:endParaRPr lang="fr-FR" sz="110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endParaRPr>
            </a:p>
            <a:p>
              <a:pPr algn="ctr">
                <a:lnSpc>
                  <a:spcPts val="1000"/>
                </a:lnSpc>
                <a:spcAft>
                  <a:spcPts val="0"/>
                </a:spcAft>
              </a:pPr>
              <a:r>
                <a:rPr lang="en-US" sz="850" b="1"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publics</a:t>
              </a:r>
              <a:endParaRPr lang="fr-FR" sz="110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endParaRPr>
            </a:p>
          </p:txBody>
        </p:sp>
        <p:sp>
          <p:nvSpPr>
            <p:cNvPr id="10" name="Text Box 264"/>
            <p:cNvSpPr txBox="1">
              <a:spLocks noChangeArrowheads="1"/>
            </p:cNvSpPr>
            <p:nvPr/>
          </p:nvSpPr>
          <p:spPr bwMode="auto">
            <a:xfrm>
              <a:off x="3581" y="923"/>
              <a:ext cx="4278" cy="1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1325"/>
                </a:lnSpc>
                <a:spcAft>
                  <a:spcPts val="0"/>
                </a:spcAft>
              </a:pPr>
              <a:r>
                <a:rPr lang="en-US" sz="1250" b="1" dirty="0" err="1">
                  <a:solidFill>
                    <a:srgbClr val="FFFFFF"/>
                  </a:solidFill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Déclaration</a:t>
              </a:r>
              <a:r>
                <a:rPr lang="en-US" sz="1250" b="1" dirty="0">
                  <a:solidFill>
                    <a:srgbClr val="FFFFFF"/>
                  </a:solidFill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:</a:t>
              </a:r>
              <a:endParaRPr lang="fr-FR" sz="1100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endParaRPr>
            </a:p>
            <a:p>
              <a:pPr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</a:pPr>
              <a:r>
                <a:rPr lang="en-US" sz="1250" b="1" dirty="0">
                  <a:solidFill>
                    <a:srgbClr val="FFFFFF"/>
                  </a:solidFill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PROCEDURES / FONCTIONS VARIABLES</a:t>
              </a:r>
              <a:r>
                <a:rPr lang="en-US" sz="1250" b="1" spc="-205" dirty="0">
                  <a:solidFill>
                    <a:srgbClr val="FFFFFF"/>
                  </a:solidFill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 </a:t>
              </a:r>
              <a:r>
                <a:rPr lang="en-US" sz="1250" b="1" dirty="0">
                  <a:solidFill>
                    <a:srgbClr val="FFFFFF"/>
                  </a:solidFill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/</a:t>
              </a:r>
              <a:r>
                <a:rPr lang="en-US" sz="1250" b="1" spc="-190" dirty="0">
                  <a:solidFill>
                    <a:srgbClr val="FFFFFF"/>
                  </a:solidFill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 </a:t>
              </a:r>
              <a:r>
                <a:rPr lang="en-US" sz="1250" b="1" dirty="0">
                  <a:solidFill>
                    <a:srgbClr val="FFFFFF"/>
                  </a:solidFill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TYPE</a:t>
              </a:r>
              <a:r>
                <a:rPr lang="en-US" sz="1250" b="1" spc="-190" dirty="0">
                  <a:solidFill>
                    <a:srgbClr val="FFFFFF"/>
                  </a:solidFill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 </a:t>
              </a:r>
              <a:r>
                <a:rPr lang="en-US" sz="1250" b="1" dirty="0">
                  <a:solidFill>
                    <a:srgbClr val="FFFFFF"/>
                  </a:solidFill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VARIABLE CURSEURS</a:t>
              </a:r>
              <a:endParaRPr lang="fr-FR" sz="1100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endParaRPr>
            </a:p>
          </p:txBody>
        </p:sp>
        <p:sp>
          <p:nvSpPr>
            <p:cNvPr id="11" name="Text Box 263"/>
            <p:cNvSpPr txBox="1">
              <a:spLocks noChangeArrowheads="1"/>
            </p:cNvSpPr>
            <p:nvPr/>
          </p:nvSpPr>
          <p:spPr bwMode="auto">
            <a:xfrm>
              <a:off x="3713" y="2579"/>
              <a:ext cx="1175" cy="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85"/>
                </a:lnSpc>
                <a:spcAft>
                  <a:spcPts val="0"/>
                </a:spcAft>
              </a:pPr>
              <a:r>
                <a:rPr lang="en-US" sz="850" b="1"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PROCEDURE</a:t>
              </a:r>
              <a:endParaRPr lang="fr-FR" sz="110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endParaRPr>
            </a:p>
            <a:p>
              <a:pPr>
                <a:lnSpc>
                  <a:spcPts val="1025"/>
                </a:lnSpc>
                <a:spcAft>
                  <a:spcPts val="0"/>
                </a:spcAft>
              </a:pPr>
              <a:r>
                <a:rPr lang="en-US" sz="850" b="1"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BEGIN</a:t>
              </a:r>
              <a:endParaRPr lang="fr-FR" sz="110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endParaRPr>
            </a:p>
            <a:p>
              <a:pPr marR="434975">
                <a:lnSpc>
                  <a:spcPts val="1020"/>
                </a:lnSpc>
                <a:spcBef>
                  <a:spcPts val="30"/>
                </a:spcBef>
                <a:spcAft>
                  <a:spcPts val="0"/>
                </a:spcAft>
              </a:pPr>
              <a:r>
                <a:rPr lang="en-US" sz="850" b="1"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. . . END;</a:t>
              </a:r>
              <a:endParaRPr lang="fr-FR" sz="110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endParaRPr>
            </a:p>
          </p:txBody>
        </p:sp>
        <p:sp>
          <p:nvSpPr>
            <p:cNvPr id="12" name="Text Box 262"/>
            <p:cNvSpPr txBox="1">
              <a:spLocks noChangeArrowheads="1"/>
            </p:cNvSpPr>
            <p:nvPr/>
          </p:nvSpPr>
          <p:spPr bwMode="auto">
            <a:xfrm>
              <a:off x="6403" y="2579"/>
              <a:ext cx="1098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50"/>
                </a:lnSpc>
                <a:spcAft>
                  <a:spcPts val="0"/>
                </a:spcAft>
              </a:pPr>
              <a:r>
                <a:rPr lang="en-US" sz="850" b="1"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VARIABLES</a:t>
              </a:r>
              <a:endParaRPr lang="fr-FR" sz="110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endParaRPr>
            </a:p>
          </p:txBody>
        </p:sp>
        <p:sp>
          <p:nvSpPr>
            <p:cNvPr id="13" name="Text Box 261"/>
            <p:cNvSpPr txBox="1">
              <a:spLocks noChangeArrowheads="1"/>
            </p:cNvSpPr>
            <p:nvPr/>
          </p:nvSpPr>
          <p:spPr bwMode="auto">
            <a:xfrm>
              <a:off x="6403" y="3167"/>
              <a:ext cx="1029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50"/>
                </a:lnSpc>
                <a:spcAft>
                  <a:spcPts val="0"/>
                </a:spcAft>
              </a:pPr>
              <a:r>
                <a:rPr lang="en-US" sz="850" b="1"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CURSEURS</a:t>
              </a:r>
              <a:endParaRPr lang="fr-FR" sz="110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endParaRPr>
            </a:p>
          </p:txBody>
        </p:sp>
        <p:sp>
          <p:nvSpPr>
            <p:cNvPr id="14" name="Text Box 260"/>
            <p:cNvSpPr txBox="1">
              <a:spLocks noChangeArrowheads="1"/>
            </p:cNvSpPr>
            <p:nvPr/>
          </p:nvSpPr>
          <p:spPr bwMode="auto">
            <a:xfrm>
              <a:off x="9410" y="3186"/>
              <a:ext cx="834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12065" indent="-12700">
                <a:lnSpc>
                  <a:spcPts val="885"/>
                </a:lnSpc>
                <a:spcAft>
                  <a:spcPts val="0"/>
                </a:spcAft>
              </a:pPr>
              <a:r>
                <a:rPr lang="en-US" sz="850" b="1"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Corps de</a:t>
              </a:r>
              <a:endParaRPr lang="fr-FR" sz="110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endParaRPr>
            </a:p>
            <a:p>
              <a:pPr marL="12065">
                <a:lnSpc>
                  <a:spcPts val="1000"/>
                </a:lnSpc>
                <a:spcAft>
                  <a:spcPts val="0"/>
                </a:spcAft>
              </a:pPr>
              <a:r>
                <a:rPr lang="en-US" sz="850" b="1"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package</a:t>
              </a:r>
              <a:endParaRPr lang="fr-FR" sz="110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endParaRPr>
            </a:p>
          </p:txBody>
        </p:sp>
        <p:sp>
          <p:nvSpPr>
            <p:cNvPr id="15" name="Text Box 259"/>
            <p:cNvSpPr txBox="1">
              <a:spLocks noChangeArrowheads="1"/>
            </p:cNvSpPr>
            <p:nvPr/>
          </p:nvSpPr>
          <p:spPr bwMode="auto">
            <a:xfrm>
              <a:off x="1541" y="3589"/>
              <a:ext cx="882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885"/>
                </a:lnSpc>
                <a:spcAft>
                  <a:spcPts val="0"/>
                </a:spcAft>
              </a:pPr>
              <a:r>
                <a:rPr lang="en-US" sz="850" b="1"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Eléments</a:t>
              </a:r>
              <a:endParaRPr lang="fr-FR" sz="110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endParaRPr>
            </a:p>
            <a:p>
              <a:pPr algn="ctr">
                <a:lnSpc>
                  <a:spcPts val="1000"/>
                </a:lnSpc>
                <a:spcAft>
                  <a:spcPts val="0"/>
                </a:spcAft>
              </a:pPr>
              <a:r>
                <a:rPr lang="en-US" sz="850" b="1"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privés</a:t>
              </a:r>
              <a:endParaRPr lang="fr-FR" sz="110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endParaRPr>
            </a:p>
          </p:txBody>
        </p:sp>
        <p:sp>
          <p:nvSpPr>
            <p:cNvPr id="16" name="Text Box 258"/>
            <p:cNvSpPr txBox="1">
              <a:spLocks noChangeArrowheads="1"/>
            </p:cNvSpPr>
            <p:nvPr/>
          </p:nvSpPr>
          <p:spPr bwMode="auto">
            <a:xfrm>
              <a:off x="3713" y="3632"/>
              <a:ext cx="1018" cy="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85"/>
                </a:lnSpc>
                <a:spcAft>
                  <a:spcPts val="0"/>
                </a:spcAft>
              </a:pPr>
              <a:r>
                <a:rPr lang="en-US" sz="850" b="1" spc="-5"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FONCTION</a:t>
              </a:r>
              <a:endParaRPr lang="fr-FR" sz="110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endParaRPr>
            </a:p>
            <a:p>
              <a:pPr>
                <a:lnSpc>
                  <a:spcPts val="1025"/>
                </a:lnSpc>
                <a:spcAft>
                  <a:spcPts val="0"/>
                </a:spcAft>
              </a:pPr>
              <a:r>
                <a:rPr lang="en-US" sz="850" b="1"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BEGIN</a:t>
              </a:r>
              <a:endParaRPr lang="fr-FR" sz="110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endParaRPr>
            </a:p>
            <a:p>
              <a:pPr marR="335280">
                <a:lnSpc>
                  <a:spcPts val="1020"/>
                </a:lnSpc>
                <a:spcBef>
                  <a:spcPts val="30"/>
                </a:spcBef>
                <a:spcAft>
                  <a:spcPts val="0"/>
                </a:spcAft>
              </a:pPr>
              <a:r>
                <a:rPr lang="en-US" sz="850" b="1"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. . . END;</a:t>
              </a:r>
              <a:endParaRPr lang="fr-FR" sz="110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70345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la déclaration d’un package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563245" lvl="1" indent="0">
              <a:buNone/>
            </a:pPr>
            <a:r>
              <a:rPr lang="en-US" dirty="0"/>
              <a:t>CREATE [ OR REPLACE ] PACKAGE &lt;</a:t>
            </a:r>
            <a:r>
              <a:rPr lang="en-US" dirty="0" err="1"/>
              <a:t>nom_package</a:t>
            </a:r>
            <a:r>
              <a:rPr lang="en-US" dirty="0"/>
              <a:t>&gt;</a:t>
            </a:r>
            <a:endParaRPr lang="fr-FR" dirty="0"/>
          </a:p>
          <a:p>
            <a:pPr marL="457200" marR="563245" lvl="1" indent="0">
              <a:buNone/>
            </a:pPr>
            <a:r>
              <a:rPr lang="en-US" dirty="0"/>
              <a:t>{ IS | AS }</a:t>
            </a:r>
            <a:endParaRPr lang="fr-FR" dirty="0"/>
          </a:p>
          <a:p>
            <a:pPr marL="457200" marR="2894330" lvl="1" indent="0">
              <a:buNone/>
            </a:pPr>
            <a:r>
              <a:rPr lang="en-US" dirty="0"/>
              <a:t>	[ </a:t>
            </a:r>
            <a:r>
              <a:rPr lang="en-US" dirty="0" err="1"/>
              <a:t>Déclaration</a:t>
            </a:r>
            <a:r>
              <a:rPr lang="en-US" dirty="0"/>
              <a:t> des variables et des types ] </a:t>
            </a:r>
          </a:p>
          <a:p>
            <a:pPr marL="457200" marR="2894330" lvl="1" indent="0">
              <a:buNone/>
            </a:pPr>
            <a:r>
              <a:rPr lang="en-US" dirty="0"/>
              <a:t>	[ </a:t>
            </a:r>
            <a:r>
              <a:rPr lang="en-US" dirty="0" err="1"/>
              <a:t>Déclaration</a:t>
            </a:r>
            <a:r>
              <a:rPr lang="en-US" dirty="0"/>
              <a:t> des </a:t>
            </a:r>
            <a:r>
              <a:rPr lang="en-US" dirty="0" err="1"/>
              <a:t>curseurs</a:t>
            </a:r>
            <a:r>
              <a:rPr lang="en-US" dirty="0"/>
              <a:t> ]</a:t>
            </a:r>
            <a:endParaRPr lang="fr-FR" dirty="0"/>
          </a:p>
          <a:p>
            <a:pPr marL="457200" lvl="1" indent="0">
              <a:buNone/>
            </a:pPr>
            <a:r>
              <a:rPr lang="en-US" dirty="0"/>
              <a:t>	[ </a:t>
            </a:r>
            <a:r>
              <a:rPr lang="en-US" dirty="0" err="1"/>
              <a:t>Déclaration</a:t>
            </a:r>
            <a:r>
              <a:rPr lang="en-US" dirty="0"/>
              <a:t> des </a:t>
            </a:r>
            <a:r>
              <a:rPr lang="en-US" dirty="0" err="1"/>
              <a:t>procédures</a:t>
            </a:r>
            <a:r>
              <a:rPr lang="en-US" dirty="0"/>
              <a:t> et des fonctions ] </a:t>
            </a:r>
          </a:p>
          <a:p>
            <a:pPr marL="457200" lvl="1" indent="0">
              <a:buNone/>
            </a:pPr>
            <a:r>
              <a:rPr lang="en-US" dirty="0"/>
              <a:t>END &lt;</a:t>
            </a:r>
            <a:r>
              <a:rPr lang="en-US" dirty="0" err="1"/>
              <a:t>nom_package</a:t>
            </a:r>
            <a:r>
              <a:rPr lang="en-US" dirty="0"/>
              <a:t>&gt;;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62746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du corps d’un package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marR="563245" lvl="2" indent="0">
              <a:lnSpc>
                <a:spcPct val="100000"/>
              </a:lnSpc>
              <a:buNone/>
            </a:pPr>
            <a:r>
              <a:rPr lang="en-US" sz="2200" dirty="0"/>
              <a:t>CREATE [ OR REPLACE ] PACKAGE BODY &lt;</a:t>
            </a:r>
            <a:r>
              <a:rPr lang="en-US" sz="2200" dirty="0" err="1"/>
              <a:t>nom_package</a:t>
            </a:r>
            <a:r>
              <a:rPr lang="en-US" sz="2200" dirty="0"/>
              <a:t>&gt;</a:t>
            </a:r>
            <a:endParaRPr lang="fr-FR" sz="2200" dirty="0"/>
          </a:p>
          <a:p>
            <a:pPr marL="914400" marR="563245" lvl="2" indent="0">
              <a:lnSpc>
                <a:spcPct val="100000"/>
              </a:lnSpc>
              <a:buNone/>
            </a:pPr>
            <a:r>
              <a:rPr lang="en-US" sz="2200" dirty="0"/>
              <a:t>{ IS | AS }</a:t>
            </a:r>
            <a:endParaRPr lang="fr-FR" sz="2200" dirty="0"/>
          </a:p>
          <a:p>
            <a:pPr marL="1371600" marR="2894330" lvl="3" indent="0">
              <a:lnSpc>
                <a:spcPct val="100000"/>
              </a:lnSpc>
              <a:buNone/>
            </a:pPr>
            <a:r>
              <a:rPr lang="en-US" sz="2000" dirty="0"/>
              <a:t>[ </a:t>
            </a:r>
            <a:r>
              <a:rPr lang="en-US" sz="2000" dirty="0" err="1"/>
              <a:t>Déclaration</a:t>
            </a:r>
            <a:r>
              <a:rPr lang="en-US" sz="2000" dirty="0"/>
              <a:t> des variables et des types ] </a:t>
            </a:r>
          </a:p>
          <a:p>
            <a:pPr marL="1371600" marR="2894330" lvl="3" indent="0">
              <a:lnSpc>
                <a:spcPct val="100000"/>
              </a:lnSpc>
              <a:buNone/>
            </a:pPr>
            <a:r>
              <a:rPr lang="en-US" sz="2000" dirty="0"/>
              <a:t>[ </a:t>
            </a:r>
            <a:r>
              <a:rPr lang="en-US" sz="2000" dirty="0" err="1"/>
              <a:t>Déclaration</a:t>
            </a:r>
            <a:r>
              <a:rPr lang="en-US" sz="2000" dirty="0"/>
              <a:t> des </a:t>
            </a:r>
            <a:r>
              <a:rPr lang="en-US" sz="2000" dirty="0" err="1"/>
              <a:t>curseurs</a:t>
            </a:r>
            <a:r>
              <a:rPr lang="en-US" sz="2000" dirty="0"/>
              <a:t> ]</a:t>
            </a:r>
            <a:endParaRPr lang="fr-FR" sz="2000" dirty="0"/>
          </a:p>
          <a:p>
            <a:pPr marL="1371600" marR="2366645" lvl="3" indent="0">
              <a:lnSpc>
                <a:spcPct val="100000"/>
              </a:lnSpc>
              <a:buNone/>
            </a:pPr>
            <a:r>
              <a:rPr lang="en-US" sz="2000" dirty="0"/>
              <a:t>[ </a:t>
            </a:r>
            <a:r>
              <a:rPr lang="en-US" sz="2000" dirty="0" err="1"/>
              <a:t>Déclaration</a:t>
            </a:r>
            <a:r>
              <a:rPr lang="en-US" sz="2000" dirty="0"/>
              <a:t> des </a:t>
            </a:r>
            <a:r>
              <a:rPr lang="en-US" sz="2000" dirty="0" err="1"/>
              <a:t>procédures</a:t>
            </a:r>
            <a:r>
              <a:rPr lang="en-US" sz="2000" dirty="0"/>
              <a:t> et des fonctions ] </a:t>
            </a:r>
          </a:p>
          <a:p>
            <a:pPr marL="914400" marR="2366645" lvl="2" indent="0">
              <a:lnSpc>
                <a:spcPct val="100000"/>
              </a:lnSpc>
              <a:buNone/>
            </a:pPr>
            <a:r>
              <a:rPr lang="en-US" sz="2200" dirty="0"/>
              <a:t>[ BEGIN</a:t>
            </a:r>
            <a:endParaRPr lang="fr-FR" sz="2200" dirty="0"/>
          </a:p>
          <a:p>
            <a:pPr marL="1371600" marR="4394200" lvl="3" indent="0">
              <a:lnSpc>
                <a:spcPct val="100000"/>
              </a:lnSpc>
              <a:buNone/>
            </a:pPr>
            <a:r>
              <a:rPr lang="en-US" sz="2000" dirty="0"/>
              <a:t>&lt;</a:t>
            </a:r>
            <a:r>
              <a:rPr lang="en-US" sz="2000" dirty="0" err="1"/>
              <a:t>instructions_plsql</a:t>
            </a:r>
            <a:r>
              <a:rPr lang="en-US" sz="2000" dirty="0"/>
              <a:t>&gt;;</a:t>
            </a:r>
          </a:p>
          <a:p>
            <a:pPr marL="914400" marR="4394200" lvl="2" indent="0">
              <a:lnSpc>
                <a:spcPct val="100000"/>
              </a:lnSpc>
              <a:buNone/>
            </a:pPr>
            <a:r>
              <a:rPr lang="en-US" sz="2200" dirty="0"/>
              <a:t> [ EXCEPTIONS</a:t>
            </a:r>
            <a:endParaRPr lang="fr-FR" sz="2200" dirty="0"/>
          </a:p>
          <a:p>
            <a:pPr marL="1371600" marR="4371975" lvl="3" indent="0">
              <a:lnSpc>
                <a:spcPct val="100000"/>
              </a:lnSpc>
              <a:buNone/>
            </a:pPr>
            <a:r>
              <a:rPr lang="en-US" sz="2000" dirty="0"/>
              <a:t>&lt;</a:t>
            </a:r>
            <a:r>
              <a:rPr lang="en-US" sz="2000" dirty="0" err="1"/>
              <a:t>gestion_exception</a:t>
            </a:r>
            <a:r>
              <a:rPr lang="en-US" sz="2000" dirty="0"/>
              <a:t>&gt;</a:t>
            </a:r>
          </a:p>
          <a:p>
            <a:pPr marL="914400" marR="4371975" lvl="2" indent="0">
              <a:lnSpc>
                <a:spcPct val="100000"/>
              </a:lnSpc>
              <a:buNone/>
            </a:pPr>
            <a:r>
              <a:rPr lang="en-US" sz="2200" dirty="0"/>
              <a:t> END &lt;</a:t>
            </a:r>
            <a:r>
              <a:rPr lang="en-US" sz="2200" dirty="0" err="1"/>
              <a:t>nom_package</a:t>
            </a:r>
            <a:r>
              <a:rPr lang="en-US" sz="2200" dirty="0"/>
              <a:t>&gt;;</a:t>
            </a:r>
            <a:endParaRPr lang="fr-FR" sz="22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337645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 d’un curseur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obligatoire d’utiliser la clause RETURN avec le curseur associé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Un enregistrement %ROWTYPE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/>
              <a:t>Un enregistrement </a:t>
            </a:r>
            <a:r>
              <a:rPr lang="fr-FR" dirty="0"/>
              <a:t>défini par l’utilisateur</a:t>
            </a:r>
          </a:p>
        </p:txBody>
      </p:sp>
    </p:spTree>
    <p:extLst>
      <p:ext uri="{BB962C8B-B14F-4D97-AF65-F5344CB8AC3E}">
        <p14:creationId xmlns:p14="http://schemas.microsoft.com/office/powerpoint/2010/main" val="57473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langage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PL/SQL = </a:t>
            </a:r>
            <a:r>
              <a:rPr lang="fr-FR" dirty="0" err="1"/>
              <a:t>Procedural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extensions to SQL</a:t>
            </a:r>
          </a:p>
          <a:p>
            <a:pPr marL="1143000" lvl="1" indent="-457200"/>
            <a:r>
              <a:rPr lang="fr-FR" dirty="0"/>
              <a:t>Langage procédural</a:t>
            </a:r>
          </a:p>
          <a:p>
            <a:pPr marL="1600200" lvl="2" indent="-457200"/>
            <a:r>
              <a:rPr lang="fr-FR" dirty="0"/>
              <a:t>Les variables</a:t>
            </a:r>
          </a:p>
          <a:p>
            <a:pPr marL="1600200" lvl="2" indent="-457200"/>
            <a:r>
              <a:rPr lang="fr-FR" dirty="0"/>
              <a:t>Les structures de contrôle et les boucles</a:t>
            </a:r>
          </a:p>
          <a:p>
            <a:pPr marL="1600200" lvl="2" indent="-457200"/>
            <a:r>
              <a:rPr lang="fr-FR" dirty="0"/>
              <a:t>Les procédures, les fonctions, les triggers et les packages</a:t>
            </a:r>
          </a:p>
          <a:p>
            <a:pPr marL="1143000" lvl="1" indent="-457200"/>
            <a:r>
              <a:rPr lang="fr-FR" dirty="0"/>
              <a:t>Langage structuré en blocs </a:t>
            </a:r>
          </a:p>
          <a:p>
            <a:pPr marL="1600200" lvl="2" indent="-457200"/>
            <a:r>
              <a:rPr lang="fr-FR" dirty="0"/>
              <a:t>C’est un bloc d’instructions qui est envoyé au moteur PL/SQL</a:t>
            </a:r>
          </a:p>
          <a:p>
            <a:pPr marL="1600200" lvl="2" indent="-457200"/>
            <a:r>
              <a:rPr lang="fr-FR" dirty="0"/>
              <a:t>Le bloc peut externe (anonyme) ou stocké (procédures, fonctions, triggers)</a:t>
            </a:r>
          </a:p>
          <a:p>
            <a:pPr marL="1143000" lvl="1" indent="-457200"/>
            <a:r>
              <a:rPr lang="fr-FR" dirty="0"/>
              <a:t>Il s’intègre dans les outils du SGBDR Oracle (SQL*Plus, SQL*FORMS)</a:t>
            </a:r>
          </a:p>
          <a:p>
            <a:pPr marL="1143000" lvl="1" indent="-457200"/>
            <a:endParaRPr lang="fr-FR" dirty="0"/>
          </a:p>
          <a:p>
            <a:r>
              <a:rPr lang="fr-FR" dirty="0"/>
              <a:t>En conséquence : réduction du trafic entre le client et le serveur</a:t>
            </a:r>
          </a:p>
        </p:txBody>
      </p:sp>
    </p:spTree>
    <p:extLst>
      <p:ext uri="{BB962C8B-B14F-4D97-AF65-F5344CB8AC3E}">
        <p14:creationId xmlns:p14="http://schemas.microsoft.com/office/powerpoint/2010/main" val="274848220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 déclencheurs</a:t>
            </a:r>
          </a:p>
        </p:txBody>
      </p:sp>
    </p:spTree>
    <p:extLst>
      <p:ext uri="{BB962C8B-B14F-4D97-AF65-F5344CB8AC3E}">
        <p14:creationId xmlns:p14="http://schemas.microsoft.com/office/powerpoint/2010/main" val="276394411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/>
              <a:t>Déclencheur ?</a:t>
            </a:r>
            <a:br>
              <a:rPr lang="fr-BE" b="1" dirty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/>
              <a:t>définit une action qui doit se déclencher lorsqu'un évènement survient sur la base de données (surtout de type  LMD)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/>
              <a:t> il  ne possède pas d'arguments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/>
              <a:t>objet de la base la base de données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/>
              <a:t>associé à une table  (déclencheur LMD) ou une vue (</a:t>
            </a:r>
            <a:r>
              <a:rPr lang="fr-BE" dirty="0" err="1"/>
              <a:t>instead</a:t>
            </a:r>
            <a:r>
              <a:rPr lang="fr-BE" dirty="0"/>
              <a:t> of)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/>
              <a:t>pas de commit ou </a:t>
            </a:r>
            <a:r>
              <a:rPr lang="fr-BE" dirty="0" err="1"/>
              <a:t>rollback</a:t>
            </a:r>
            <a:r>
              <a:rPr lang="fr-BE" dirty="0"/>
              <a:t> dans un déclencheur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81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6433870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Rappel : les transactions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dirty="0"/>
              <a:t>A chaque fois que l’on ajoute, que l’on modifie ou que l’on efface une donnée de la base de données, on exécute une commande DML (data manipulation </a:t>
            </a:r>
            <a:r>
              <a:rPr lang="fr-BE" dirty="0" err="1"/>
              <a:t>language</a:t>
            </a:r>
            <a:r>
              <a:rPr lang="fr-BE" dirty="0"/>
              <a:t>).</a:t>
            </a:r>
          </a:p>
          <a:p>
            <a:r>
              <a:rPr lang="fr-BE" dirty="0"/>
              <a:t>Un ensemble de commandes DML qui forment une unité logique de travail est appelée une </a:t>
            </a:r>
            <a:r>
              <a:rPr lang="fr-BE" b="1" dirty="0"/>
              <a:t>transaction</a:t>
            </a:r>
            <a:r>
              <a:rPr lang="fr-BE" dirty="0"/>
              <a:t>.</a:t>
            </a:r>
          </a:p>
          <a:p>
            <a:r>
              <a:rPr lang="fr-BE" dirty="0"/>
              <a:t>Considérons, par exemple, la base de données d’une banque. Quand un client transfère de l’argent d’un compte vers une autre, la transaction consiste en 3 opérations distinctes : débiter un compte, créditer l’autre compte et enregistrer l’opération effectuée. Le serveur Oracle doit garantir ces 3 opérations pour maintenir la cohérence des données. Si quelque chose survient et empêche l’exécution d’une des trois opérations, les autres doivent être annulées.</a:t>
            </a:r>
          </a:p>
        </p:txBody>
      </p:sp>
    </p:spTree>
    <p:extLst>
      <p:ext uri="{BB962C8B-B14F-4D97-AF65-F5344CB8AC3E}">
        <p14:creationId xmlns:p14="http://schemas.microsoft.com/office/powerpoint/2010/main" val="10520970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/>
              <a:t>avantages?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/>
              <a:t>ajouter des contraintes sur les valeurs d'une colonne d'une table non gérées par le </a:t>
            </a:r>
            <a:r>
              <a:rPr lang="fr-BE" dirty="0" err="1"/>
              <a:t>sgbdr</a:t>
            </a: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/>
              <a:t>réaliser un audit des changements sur les données (ex:  lister l’ensemble des évènements qui vont intervenir sur une table)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/>
              <a:t>ajout des règles de gestion  (certaines opérations seront autorisées dans une plage horaire ou pour un utilisateur donné)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/>
              <a:t>publier des informations concernant divers  évènements (</a:t>
            </a:r>
            <a:r>
              <a:rPr lang="fr-BE" dirty="0" err="1"/>
              <a:t>postgreSql</a:t>
            </a:r>
            <a:r>
              <a:rPr lang="fr-BE" dirty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83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5739044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/>
              <a:t>Les niveaux d’exécution d’un déclencheur?</a:t>
            </a:r>
            <a:br>
              <a:rPr lang="fr-BE" b="1" dirty="0"/>
            </a:b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b="1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De </a:t>
            </a:r>
            <a:r>
              <a:rPr lang="en-US" dirty="0" err="1"/>
              <a:t>niveau</a:t>
            </a:r>
            <a:r>
              <a:rPr lang="en-US" dirty="0"/>
              <a:t> table (STATEMENT)</a:t>
            </a:r>
            <a:endParaRPr lang="fr-B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BE" dirty="0"/>
              <a:t>Exécuté une seule fois quel que soit le nombre de ligne modifiées</a:t>
            </a:r>
            <a:endParaRPr lang="fr-BE" sz="1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De </a:t>
            </a:r>
            <a:r>
              <a:rPr lang="en-US" dirty="0" err="1"/>
              <a:t>niveau</a:t>
            </a:r>
            <a:r>
              <a:rPr lang="en-US" dirty="0"/>
              <a:t> </a:t>
            </a:r>
            <a:r>
              <a:rPr lang="en-US" dirty="0" err="1"/>
              <a:t>enregistrement</a:t>
            </a:r>
            <a:r>
              <a:rPr lang="en-US" dirty="0"/>
              <a:t> (ROW)</a:t>
            </a:r>
            <a:endParaRPr lang="fr-B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BE" dirty="0"/>
              <a:t>Exécuté séparément pour chaque ligne modifiée</a:t>
            </a:r>
            <a:endParaRPr lang="fr-BE" sz="1800" dirty="0"/>
          </a:p>
          <a:p>
            <a:pPr lvl="0"/>
            <a:r>
              <a:rPr lang="en-US" dirty="0"/>
              <a:t>	(FOR EACH ROW)</a:t>
            </a:r>
            <a:endParaRPr lang="fr-BE" sz="2000" dirty="0"/>
          </a:p>
          <a:p>
            <a:r>
              <a:rPr lang="en-US" dirty="0"/>
              <a:t> </a:t>
            </a:r>
            <a:endParaRPr lang="fr-BE" sz="4400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84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73977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types de déclencheurs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fr-BE" dirty="0"/>
              <a:t>Les déclencheurs LMD</a:t>
            </a:r>
            <a:br>
              <a:rPr lang="fr-BE" dirty="0"/>
            </a:br>
            <a:endParaRPr lang="fr-BE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fr-BE" dirty="0"/>
              <a:t>Les </a:t>
            </a:r>
            <a:r>
              <a:rPr lang="fr-BE"/>
              <a:t>déclencheurs INSTEAD </a:t>
            </a:r>
            <a:r>
              <a:rPr lang="fr-BE" dirty="0"/>
              <a:t>OF</a:t>
            </a:r>
            <a:br>
              <a:rPr lang="fr-BE" dirty="0"/>
            </a:br>
            <a:endParaRPr lang="fr-BE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fr-BE" dirty="0"/>
              <a:t>Les déclencheurs SYSTEME</a:t>
            </a:r>
          </a:p>
        </p:txBody>
      </p:sp>
    </p:spTree>
    <p:extLst>
      <p:ext uri="{BB962C8B-B14F-4D97-AF65-F5344CB8AC3E}">
        <p14:creationId xmlns:p14="http://schemas.microsoft.com/office/powerpoint/2010/main" val="10134518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/>
              <a:t>syntaxe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BE" dirty="0"/>
          </a:p>
          <a:p>
            <a:pPr lvl="1"/>
            <a:r>
              <a:rPr lang="en-US" dirty="0"/>
              <a:t>CREATE [ OR REPLACE ] TRIGGER &lt;</a:t>
            </a:r>
            <a:r>
              <a:rPr lang="en-US" dirty="0" err="1"/>
              <a:t>nom_trigger</a:t>
            </a:r>
            <a:r>
              <a:rPr lang="en-US" dirty="0"/>
              <a:t>&gt;</a:t>
            </a:r>
            <a:endParaRPr lang="fr-BE" dirty="0"/>
          </a:p>
          <a:p>
            <a:pPr lvl="1"/>
            <a:r>
              <a:rPr lang="en-US" dirty="0"/>
              <a:t>{ BEFORE | AFTER | INSTEAD OF } &lt;nom_evenement1&gt; [ or &lt;nomevenement2&gt; ]    [ CLAUSE_REFERENCING] [ WHEN CONDITION ] [ FOR EACH ROW ]</a:t>
            </a:r>
            <a:endParaRPr lang="fr-BE" dirty="0"/>
          </a:p>
          <a:p>
            <a:pPr lvl="1"/>
            <a:r>
              <a:rPr lang="en-US" dirty="0"/>
              <a:t>[ DECLARE . . . ] BEGIN</a:t>
            </a:r>
            <a:endParaRPr lang="fr-BE" dirty="0"/>
          </a:p>
          <a:p>
            <a:pPr lvl="1"/>
            <a:r>
              <a:rPr lang="en-US" dirty="0"/>
              <a:t>. . .</a:t>
            </a:r>
            <a:endParaRPr lang="fr-BE" dirty="0"/>
          </a:p>
          <a:p>
            <a:pPr lvl="1"/>
            <a:r>
              <a:rPr lang="en-US" dirty="0"/>
              <a:t>[ EXCEPTION . . . ]</a:t>
            </a:r>
            <a:endParaRPr lang="fr-BE" dirty="0"/>
          </a:p>
          <a:p>
            <a:pPr lvl="1"/>
            <a:r>
              <a:rPr lang="en-US" dirty="0"/>
              <a:t>END [ &lt;</a:t>
            </a:r>
            <a:r>
              <a:rPr lang="en-US" dirty="0" err="1"/>
              <a:t>nom_trigger</a:t>
            </a:r>
            <a:r>
              <a:rPr lang="en-US" dirty="0"/>
              <a:t>&gt; ] ;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86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4924524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/>
              <a:t>Les déclencheurs LMD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b="1" dirty="0"/>
          </a:p>
          <a:p>
            <a:pPr lvl="0"/>
            <a:r>
              <a:rPr lang="en-US" dirty="0"/>
              <a:t>Ce qui </a:t>
            </a:r>
            <a:r>
              <a:rPr lang="en-US" dirty="0" err="1"/>
              <a:t>déclenche</a:t>
            </a:r>
            <a:r>
              <a:rPr lang="en-US" dirty="0"/>
              <a:t> le </a:t>
            </a:r>
            <a:r>
              <a:rPr lang="en-US" dirty="0" err="1"/>
              <a:t>déclencheur</a:t>
            </a:r>
            <a:r>
              <a:rPr lang="en-US" dirty="0"/>
              <a:t> :</a:t>
            </a:r>
            <a:endParaRPr lang="fr-B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INSERT</a:t>
            </a:r>
            <a:endParaRPr lang="fr-BE" sz="1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AVANT </a:t>
            </a:r>
            <a:r>
              <a:rPr lang="en-US" dirty="0" err="1"/>
              <a:t>ou</a:t>
            </a:r>
            <a:r>
              <a:rPr lang="en-US" dirty="0"/>
              <a:t> APRES insertion</a:t>
            </a:r>
            <a:endParaRPr lang="fr-BE" sz="1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UPDATE</a:t>
            </a:r>
            <a:endParaRPr lang="fr-BE" sz="1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fr-BE" dirty="0"/>
              <a:t>AVANT ou APRES mise à jour</a:t>
            </a:r>
            <a:endParaRPr lang="fr-BE" sz="1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Possibilité</a:t>
            </a:r>
            <a:r>
              <a:rPr lang="en-US" dirty="0"/>
              <a:t> UPDATE TO &lt;champ1&gt; [ , &lt;</a:t>
            </a:r>
            <a:r>
              <a:rPr lang="en-US" dirty="0" err="1"/>
              <a:t>champN</a:t>
            </a:r>
            <a:r>
              <a:rPr lang="en-US" dirty="0"/>
              <a:t>&gt; ]</a:t>
            </a:r>
            <a:endParaRPr lang="fr-BE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DELETE</a:t>
            </a:r>
            <a:endParaRPr lang="fr-BE" sz="1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AVANT </a:t>
            </a:r>
            <a:r>
              <a:rPr lang="en-US" dirty="0" err="1"/>
              <a:t>ou</a:t>
            </a:r>
            <a:r>
              <a:rPr lang="en-US" dirty="0"/>
              <a:t> APRES suppression</a:t>
            </a:r>
            <a:endParaRPr lang="fr-BE" sz="1200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87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8217607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/>
              <a:t>Caractéristiques des déclencheurs LMD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fr-BE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 err="1"/>
              <a:t>Doit</a:t>
            </a:r>
            <a:r>
              <a:rPr lang="en-US" dirty="0"/>
              <a:t> </a:t>
            </a:r>
            <a:r>
              <a:rPr lang="en-US" dirty="0" err="1"/>
              <a:t>posséder</a:t>
            </a:r>
            <a:r>
              <a:rPr lang="en-US" dirty="0"/>
              <a:t> un nom unique</a:t>
            </a:r>
            <a:endParaRPr lang="fr-BE" sz="2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fr-BE" dirty="0"/>
              <a:t>La définition du trigger porte sur:</a:t>
            </a:r>
            <a:endParaRPr lang="fr-B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une</a:t>
            </a:r>
            <a:r>
              <a:rPr lang="en-US" dirty="0"/>
              <a:t> et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seule</a:t>
            </a:r>
            <a:r>
              <a:rPr lang="en-US" dirty="0"/>
              <a:t> table</a:t>
            </a:r>
            <a:endParaRPr lang="fr-BE" sz="1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pas  sur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.</a:t>
            </a:r>
            <a:endParaRPr lang="fr-BE" sz="1800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88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5488089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/>
              <a:t>Nombre de triggers par table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  <a:p>
            <a:r>
              <a:rPr lang="fr-BE" dirty="0"/>
              <a:t> 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fr-BE" dirty="0"/>
              <a:t>Possibilité de créer un nombre illimité de  déclencheurs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fr-BE" dirty="0"/>
              <a:t>Possibilité de définir plusieurs déclencheurs d’un même  type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fr-BE" dirty="0"/>
              <a:t>Exécution séquentielle des déclencheurs s’il en existe  plusieurs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89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2721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PL/SQL</a:t>
            </a:r>
          </a:p>
        </p:txBody>
      </p:sp>
      <p:pic>
        <p:nvPicPr>
          <p:cNvPr id="4" name="Espace réservé du contenu 3" descr="Capture d’écran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95"/>
          <a:stretch/>
        </p:blipFill>
        <p:spPr>
          <a:xfrm>
            <a:off x="1484539" y="2124075"/>
            <a:ext cx="8098972" cy="3605503"/>
          </a:xfrm>
        </p:spPr>
      </p:pic>
    </p:spTree>
    <p:extLst>
      <p:ext uri="{BB962C8B-B14F-4D97-AF65-F5344CB8AC3E}">
        <p14:creationId xmlns:p14="http://schemas.microsoft.com/office/powerpoint/2010/main" val="72765481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 b="1" dirty="0"/>
              <a:t>Valeurs des attributs</a:t>
            </a:r>
            <a:br>
              <a:rPr lang="fr-BE" b="1" dirty="0"/>
            </a:b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fr-BE" dirty="0"/>
          </a:p>
          <a:p>
            <a:pPr lvl="0"/>
            <a:r>
              <a:rPr lang="fr-BE" dirty="0"/>
              <a:t>Possibilité d’accéder à la valeur des attributs avant et après  modification</a:t>
            </a:r>
            <a:endParaRPr lang="fr-BE" sz="2000" dirty="0"/>
          </a:p>
          <a:p>
            <a:pPr lvl="1"/>
            <a:r>
              <a:rPr lang="fr-BE" dirty="0"/>
              <a:t>:</a:t>
            </a:r>
            <a:r>
              <a:rPr lang="fr-BE" dirty="0" err="1"/>
              <a:t>OLD.nom_attribut</a:t>
            </a:r>
            <a:r>
              <a:rPr lang="fr-BE" dirty="0"/>
              <a:t> (permet d’accéder à la valeur avant modification)</a:t>
            </a:r>
            <a:endParaRPr lang="fr-BE" sz="1800" dirty="0"/>
          </a:p>
          <a:p>
            <a:pPr lvl="1"/>
            <a:r>
              <a:rPr lang="fr-BE" dirty="0"/>
              <a:t>:</a:t>
            </a:r>
            <a:r>
              <a:rPr lang="fr-BE" dirty="0" err="1"/>
              <a:t>NEW.nom_attribut</a:t>
            </a:r>
            <a:r>
              <a:rPr lang="fr-BE" dirty="0"/>
              <a:t> (permet d’accéder à la valeur après modification)</a:t>
            </a:r>
            <a:endParaRPr lang="fr-BE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90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5021860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Précisions sur OLD et NEW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99565" y="1847850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INSERT</a:t>
            </a:r>
            <a:endParaRPr lang="fr-BE" sz="2000" dirty="0"/>
          </a:p>
          <a:p>
            <a:pPr lvl="1"/>
            <a:r>
              <a:rPr lang="fr-BE" dirty="0"/>
              <a:t>Pas d’accès à l’élément OLD (n’existe pas)</a:t>
            </a:r>
            <a:endParaRPr lang="fr-BE" sz="1800" dirty="0"/>
          </a:p>
          <a:p>
            <a:pPr lvl="0"/>
            <a:r>
              <a:rPr lang="en-US" dirty="0"/>
              <a:t>UPDATE</a:t>
            </a:r>
            <a:endParaRPr lang="fr-BE" sz="2000" dirty="0"/>
          </a:p>
          <a:p>
            <a:pPr lvl="1"/>
            <a:r>
              <a:rPr lang="fr-BE" dirty="0"/>
              <a:t>Accès possible à l’élément OLD et NEW</a:t>
            </a:r>
            <a:endParaRPr lang="fr-BE" sz="1800" dirty="0"/>
          </a:p>
          <a:p>
            <a:pPr lvl="0"/>
            <a:r>
              <a:rPr lang="en-US" dirty="0"/>
              <a:t>DELETE</a:t>
            </a:r>
            <a:endParaRPr lang="fr-BE" sz="2000" dirty="0"/>
          </a:p>
          <a:p>
            <a:pPr lvl="1"/>
            <a:r>
              <a:rPr lang="fr-BE" dirty="0"/>
              <a:t>Pas d’accès à l’élément NEW (n’existe plus)</a:t>
            </a:r>
            <a:endParaRPr lang="fr-BE" sz="1800" dirty="0"/>
          </a:p>
          <a:p>
            <a:pPr lvl="0"/>
            <a:r>
              <a:rPr lang="fr-BE" dirty="0"/>
              <a:t>Utilisable uniquement avec un déclencheur de niveau  enregistrement</a:t>
            </a:r>
            <a:endParaRPr lang="fr-BE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91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9537072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La clause REFERENCING</a:t>
            </a:r>
            <a:br>
              <a:rPr lang="en-US" dirty="0"/>
            </a:b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Fonction</a:t>
            </a:r>
            <a:endParaRPr lang="fr-BE" sz="2000" dirty="0"/>
          </a:p>
          <a:p>
            <a:pPr lvl="1"/>
            <a:r>
              <a:rPr lang="fr-BE" dirty="0"/>
              <a:t>Permet de créer un alias pour « :OLD » et « :NEW  »</a:t>
            </a:r>
            <a:endParaRPr lang="fr-BE" sz="1800" dirty="0"/>
          </a:p>
          <a:p>
            <a:pPr lvl="0"/>
            <a:r>
              <a:rPr lang="en-US" dirty="0"/>
              <a:t>SYNTAXE</a:t>
            </a:r>
            <a:endParaRPr lang="fr-BE" sz="2000" dirty="0"/>
          </a:p>
          <a:p>
            <a:pPr lvl="1"/>
            <a:r>
              <a:rPr lang="en-US" dirty="0"/>
              <a:t>REFERENCING [ OLD AS &lt;</a:t>
            </a:r>
            <a:r>
              <a:rPr lang="en-US" dirty="0" err="1"/>
              <a:t>nom_ancien</a:t>
            </a:r>
            <a:r>
              <a:rPr lang="en-US" dirty="0"/>
              <a:t>&gt; ] </a:t>
            </a:r>
          </a:p>
          <a:p>
            <a:pPr lvl="1"/>
            <a:r>
              <a:rPr lang="en-US" dirty="0"/>
              <a:t>[ NEW AS &lt;</a:t>
            </a:r>
            <a:r>
              <a:rPr lang="en-US" dirty="0" err="1"/>
              <a:t>nom_nouveau</a:t>
            </a:r>
            <a:r>
              <a:rPr lang="en-US" dirty="0"/>
              <a:t>&gt;  ]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92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9398351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Déclenchement conditionnel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Il ne s’applique qu’aux triggers de type enregistrement</a:t>
            </a:r>
          </a:p>
          <a:p>
            <a:r>
              <a:rPr lang="en-US" dirty="0"/>
              <a:t> </a:t>
            </a:r>
            <a:endParaRPr lang="fr-FR" sz="4400" dirty="0"/>
          </a:p>
          <a:p>
            <a:r>
              <a:rPr lang="en-US" dirty="0"/>
              <a:t> </a:t>
            </a:r>
            <a:endParaRPr lang="fr-FR" sz="4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93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3834846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 fonctions prédicats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pPr lvl="0"/>
            <a:r>
              <a:rPr lang="en-US" dirty="0"/>
              <a:t>INSERTING</a:t>
            </a:r>
            <a:endParaRPr lang="fr-FR" sz="2000" dirty="0"/>
          </a:p>
          <a:p>
            <a:pPr lvl="1"/>
            <a:r>
              <a:rPr lang="en-US" dirty="0"/>
              <a:t>Retourne TRUE si l’instruction LMD est un  INSERT</a:t>
            </a:r>
            <a:endParaRPr lang="fr-FR" sz="1800" dirty="0"/>
          </a:p>
          <a:p>
            <a:pPr lvl="0"/>
            <a:r>
              <a:rPr lang="en-US" dirty="0"/>
              <a:t>UPDATING</a:t>
            </a:r>
            <a:endParaRPr lang="fr-FR" sz="2000" dirty="0"/>
          </a:p>
          <a:p>
            <a:pPr lvl="1"/>
            <a:r>
              <a:rPr lang="en-US" dirty="0"/>
              <a:t>Retourne TRUE si l’instruction LMD est un  UPDATE</a:t>
            </a:r>
            <a:endParaRPr lang="fr-FR" sz="1800" dirty="0"/>
          </a:p>
          <a:p>
            <a:pPr lvl="0"/>
            <a:r>
              <a:rPr lang="en-US" dirty="0"/>
              <a:t>DELETING</a:t>
            </a:r>
            <a:endParaRPr lang="fr-FR" sz="2000" dirty="0"/>
          </a:p>
          <a:p>
            <a:pPr lvl="1"/>
            <a:r>
              <a:rPr lang="en-US" dirty="0"/>
              <a:t>Retourne TRUE si l’instruction LMD est un  DELETE</a:t>
            </a:r>
            <a:endParaRPr lang="fr-FR" sz="1800" dirty="0"/>
          </a:p>
          <a:p>
            <a:endParaRPr lang="en-US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94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010420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3144</TotalTime>
  <Words>2233</Words>
  <Application>Microsoft Office PowerPoint</Application>
  <PresentationFormat>Grand écran</PresentationFormat>
  <Paragraphs>511</Paragraphs>
  <Slides>94</Slides>
  <Notes>3</Notes>
  <HiddenSlides>2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94</vt:i4>
      </vt:variant>
    </vt:vector>
  </HeadingPairs>
  <TitlesOfParts>
    <vt:vector size="100" baseType="lpstr">
      <vt:lpstr>Arial</vt:lpstr>
      <vt:lpstr>Calibri</vt:lpstr>
      <vt:lpstr>Calibri Light</vt:lpstr>
      <vt:lpstr>Segoe UI Symbol</vt:lpstr>
      <vt:lpstr>Verdana</vt:lpstr>
      <vt:lpstr>Thème Office</vt:lpstr>
      <vt:lpstr>SGBD5</vt:lpstr>
      <vt:lpstr>Introduction</vt:lpstr>
      <vt:lpstr>Présentation du PL/SQL</vt:lpstr>
      <vt:lpstr>Schéma de la base de données</vt:lpstr>
      <vt:lpstr>Oracle SQL Developer</vt:lpstr>
      <vt:lpstr>Les objets d’une base de données</vt:lpstr>
      <vt:lpstr>Syntaxe du PL/SQL</vt:lpstr>
      <vt:lpstr>Le langage</vt:lpstr>
      <vt:lpstr>Architecture PL/SQL</vt:lpstr>
      <vt:lpstr>Structure d’un programme PL/SQL</vt:lpstr>
      <vt:lpstr>Un package bien utile</vt:lpstr>
      <vt:lpstr>Limites et fonctionnement</vt:lpstr>
      <vt:lpstr>La directive Pragma</vt:lpstr>
      <vt:lpstr>Les blocs imbriqués</vt:lpstr>
      <vt:lpstr>Les structures répétitives</vt:lpstr>
      <vt:lpstr>L’instruction LOOP</vt:lpstr>
      <vt:lpstr>L’instruction WHILE</vt:lpstr>
      <vt:lpstr>L’instruction FOR</vt:lpstr>
      <vt:lpstr>Les variables</vt:lpstr>
      <vt:lpstr>Déclaration des variables</vt:lpstr>
      <vt:lpstr>Les types de données PL/SQL</vt:lpstr>
      <vt:lpstr>Conversion de types de données</vt:lpstr>
      <vt:lpstr>Conversion: les expressions</vt:lpstr>
      <vt:lpstr>Conversion : affectation de variables</vt:lpstr>
      <vt:lpstr>Déclaration dune variable</vt:lpstr>
      <vt:lpstr>Les variables de substitution</vt:lpstr>
      <vt:lpstr>Les variables de liaison</vt:lpstr>
      <vt:lpstr>La portée des variables PL/SQL</vt:lpstr>
      <vt:lpstr>Les autres types de variables</vt:lpstr>
      <vt:lpstr>Les différents types</vt:lpstr>
      <vt:lpstr>Les types définis par l’utilisateur</vt:lpstr>
      <vt:lpstr>Les structures</vt:lpstr>
      <vt:lpstr>les structures</vt:lpstr>
      <vt:lpstr>Les tableaux </vt:lpstr>
      <vt:lpstr>Les tableaux</vt:lpstr>
      <vt:lpstr>Les tableaux</vt:lpstr>
      <vt:lpstr>Les actions sur les tableaux</vt:lpstr>
      <vt:lpstr>Les variables basées</vt:lpstr>
      <vt:lpstr>Les variables basées</vt:lpstr>
      <vt:lpstr>Le select dans un bloc PL/SQL</vt:lpstr>
      <vt:lpstr>Le select into</vt:lpstr>
      <vt:lpstr>Bulk collect</vt:lpstr>
      <vt:lpstr>La mise à jour des tables dans un bloc PLSQL</vt:lpstr>
      <vt:lpstr>La commande INSERT</vt:lpstr>
      <vt:lpstr>La clause returning</vt:lpstr>
      <vt:lpstr>La commande UPDATE</vt:lpstr>
      <vt:lpstr>La commande DELETE</vt:lpstr>
      <vt:lpstr>Les curseurs</vt:lpstr>
      <vt:lpstr>Définition d’un curseur?</vt:lpstr>
      <vt:lpstr>Les types de curseur? </vt:lpstr>
      <vt:lpstr>La vie d’un curseur explicite? </vt:lpstr>
      <vt:lpstr>La vie d’un curseur explicite?</vt:lpstr>
      <vt:lpstr>Les attributs d’un curseur? </vt:lpstr>
      <vt:lpstr>La mise à jour  des lignes à l’aide d’un curseur? </vt:lpstr>
      <vt:lpstr>Comment utiliser un curseur avec une boucle? </vt:lpstr>
      <vt:lpstr>Mise à jour des données avec un curseur? </vt:lpstr>
      <vt:lpstr>Les procédures stockées</vt:lpstr>
      <vt:lpstr>Introduction</vt:lpstr>
      <vt:lpstr>Création d’une procédure stockée</vt:lpstr>
      <vt:lpstr>Appel d’une procédure stockée</vt:lpstr>
      <vt:lpstr>Les fonctions stockées</vt:lpstr>
      <vt:lpstr>Qu’est-ce qu’une fonction?</vt:lpstr>
      <vt:lpstr>Création d’une fonction stockée</vt:lpstr>
      <vt:lpstr>Appel d’une fonction stockée</vt:lpstr>
      <vt:lpstr>Déclaration des arguments</vt:lpstr>
      <vt:lpstr>Les exceptions</vt:lpstr>
      <vt:lpstr>Les 4 types d’exception</vt:lpstr>
      <vt:lpstr>Les 4 types d’exceptions</vt:lpstr>
      <vt:lpstr>Comment créer une exception? </vt:lpstr>
      <vt:lpstr>Les exceptions  système anonymes</vt:lpstr>
      <vt:lpstr>Les exceptions utilisateurs</vt:lpstr>
      <vt:lpstr>syntaxe</vt:lpstr>
      <vt:lpstr>Les packages</vt:lpstr>
      <vt:lpstr>Qu’est-ce qu’un package?</vt:lpstr>
      <vt:lpstr>Les avantages d’un package?</vt:lpstr>
      <vt:lpstr>La structure d’un package?</vt:lpstr>
      <vt:lpstr>Création de la déclaration d’un package </vt:lpstr>
      <vt:lpstr>Création du corps d’un package</vt:lpstr>
      <vt:lpstr>Spécification d’un curseur</vt:lpstr>
      <vt:lpstr>Les  déclencheurs</vt:lpstr>
      <vt:lpstr>Déclencheur ? </vt:lpstr>
      <vt:lpstr>Rappel : les transactions</vt:lpstr>
      <vt:lpstr>avantages?</vt:lpstr>
      <vt:lpstr>Les niveaux d’exécution d’un déclencheur? </vt:lpstr>
      <vt:lpstr>Les types de déclencheurs</vt:lpstr>
      <vt:lpstr>syntaxe</vt:lpstr>
      <vt:lpstr>Les déclencheurs LMD</vt:lpstr>
      <vt:lpstr>Caractéristiques des déclencheurs LMD</vt:lpstr>
      <vt:lpstr>Nombre de triggers par table</vt:lpstr>
      <vt:lpstr>Valeurs des attributs </vt:lpstr>
      <vt:lpstr>Précisions sur OLD et NEW</vt:lpstr>
      <vt:lpstr>La clause REFERENCING </vt:lpstr>
      <vt:lpstr>Déclenchement conditionnel</vt:lpstr>
      <vt:lpstr>Les fonctions prédicats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Brigitte COPIN</dc:creator>
  <cp:lastModifiedBy>Denis Paimparet</cp:lastModifiedBy>
  <cp:revision>84</cp:revision>
  <dcterms:created xsi:type="dcterms:W3CDTF">2017-09-21T13:57:17Z</dcterms:created>
  <dcterms:modified xsi:type="dcterms:W3CDTF">2018-01-08T06:43:27Z</dcterms:modified>
</cp:coreProperties>
</file>