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3017500" cy="9753600"/>
  <p:notesSz cx="130175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6312" y="3023616"/>
            <a:ext cx="11064875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2625" y="5462016"/>
            <a:ext cx="911225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875" y="2243328"/>
            <a:ext cx="5662612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704012" y="2243328"/>
            <a:ext cx="5662612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4453" y="415290"/>
            <a:ext cx="541083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554" y="2726563"/>
            <a:ext cx="11810390" cy="5968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5950" y="9070848"/>
            <a:ext cx="416560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875" y="9070848"/>
            <a:ext cx="29940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72600" y="9070848"/>
            <a:ext cx="29940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Relationship Id="rId3" Type="http://schemas.openxmlformats.org/officeDocument/2006/relationships/hyperlink" Target="http://www.rentmanhattan.com/index.cfm?page=search&amp;amp;amp%3Bstate=results" TargetMode="External"/><Relationship Id="rId4" Type="http://schemas.openxmlformats.org/officeDocument/2006/relationships/hyperlink" Target="http://www.nestpick.com/search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123" y="2985994"/>
            <a:ext cx="974344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5"/>
              <a:t>Coursera Capstone</a:t>
            </a:r>
            <a:r>
              <a:rPr dirty="0" sz="6400" spc="-25"/>
              <a:t> </a:t>
            </a:r>
            <a:r>
              <a:rPr dirty="0" sz="6400" spc="-5"/>
              <a:t>project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2328317" y="5171428"/>
            <a:ext cx="82372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Arial"/>
                <a:cs typeface="Arial"/>
              </a:rPr>
              <a:t>Coursera IBM Data Science</a:t>
            </a:r>
            <a:r>
              <a:rPr dirty="0" sz="3600" spc="-7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7927" y="6276868"/>
            <a:ext cx="1843405" cy="145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0325" marR="46355" indent="22225">
              <a:lnSpc>
                <a:spcPts val="3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KHATTAT  </a:t>
            </a:r>
            <a:r>
              <a:rPr dirty="0" sz="2400">
                <a:latin typeface="Arial"/>
                <a:cs typeface="Arial"/>
              </a:rPr>
              <a:t>ALAEDDINE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FEBRUARY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2020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285" y="1062990"/>
            <a:ext cx="90049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GeoData </a:t>
            </a:r>
            <a:r>
              <a:rPr dirty="0" spc="10"/>
              <a:t>Manhattan </a:t>
            </a:r>
            <a:r>
              <a:rPr dirty="0" spc="35"/>
              <a:t>apts </a:t>
            </a:r>
            <a:r>
              <a:rPr dirty="0" spc="30"/>
              <a:t>for</a:t>
            </a:r>
            <a:r>
              <a:rPr dirty="0" spc="285"/>
              <a:t> </a:t>
            </a:r>
            <a:r>
              <a:rPr dirty="0" spc="-5"/>
              <a:t>rent</a:t>
            </a:r>
          </a:p>
        </p:txBody>
      </p:sp>
      <p:sp>
        <p:nvSpPr>
          <p:cNvPr id="3" name="object 3"/>
          <p:cNvSpPr/>
          <p:nvPr/>
        </p:nvSpPr>
        <p:spPr>
          <a:xfrm>
            <a:off x="850391" y="2564892"/>
            <a:ext cx="11303508" cy="6343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798" y="343661"/>
            <a:ext cx="7834630" cy="95694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Rental </a:t>
            </a:r>
            <a:r>
              <a:rPr dirty="0" sz="3600" spc="-5"/>
              <a:t>Price </a:t>
            </a:r>
            <a:r>
              <a:rPr dirty="0" sz="3600" spc="25"/>
              <a:t>Statistics MH</a:t>
            </a:r>
            <a:r>
              <a:rPr dirty="0" sz="3600" spc="30"/>
              <a:t> </a:t>
            </a:r>
            <a:r>
              <a:rPr dirty="0" sz="3600" spc="15"/>
              <a:t>Apartments</a:t>
            </a:r>
            <a:endParaRPr sz="3600"/>
          </a:p>
          <a:p>
            <a:pPr algn="ctr" marL="12700">
              <a:lnSpc>
                <a:spcPct val="100000"/>
              </a:lnSpc>
              <a:spcBef>
                <a:spcPts val="130"/>
              </a:spcBef>
            </a:pPr>
            <a:r>
              <a:rPr dirty="0" sz="2400" spc="20"/>
              <a:t>Budget </a:t>
            </a:r>
            <a:r>
              <a:rPr dirty="0" sz="2400" spc="15"/>
              <a:t>US7000/month </a:t>
            </a:r>
            <a:r>
              <a:rPr dirty="0" sz="2400" spc="-5"/>
              <a:t>is around </a:t>
            </a:r>
            <a:r>
              <a:rPr dirty="0" sz="2400"/>
              <a:t>the</a:t>
            </a:r>
            <a:r>
              <a:rPr dirty="0" sz="2400" spc="75"/>
              <a:t> </a:t>
            </a:r>
            <a:r>
              <a:rPr dirty="0" sz="2400" spc="-1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908" y="5384291"/>
            <a:ext cx="6083299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1208" y="1676400"/>
            <a:ext cx="5499100" cy="3441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7497" y="1638300"/>
            <a:ext cx="5423393" cy="3441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986" y="808990"/>
            <a:ext cx="73183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Apartments </a:t>
            </a:r>
            <a:r>
              <a:rPr dirty="0" spc="30"/>
              <a:t>for </a:t>
            </a:r>
            <a:r>
              <a:rPr dirty="0" spc="-25"/>
              <a:t>Rent </a:t>
            </a:r>
            <a:r>
              <a:rPr dirty="0" spc="-5"/>
              <a:t>in</a:t>
            </a:r>
            <a:r>
              <a:rPr dirty="0" spc="60"/>
              <a:t> </a:t>
            </a:r>
            <a:r>
              <a:rPr dirty="0" spc="90"/>
              <a:t>MH</a:t>
            </a:r>
          </a:p>
        </p:txBody>
      </p:sp>
      <p:sp>
        <p:nvSpPr>
          <p:cNvPr id="3" name="object 3"/>
          <p:cNvSpPr/>
          <p:nvPr/>
        </p:nvSpPr>
        <p:spPr>
          <a:xfrm>
            <a:off x="445008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038" y="1062990"/>
            <a:ext cx="98761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MH </a:t>
            </a:r>
            <a:r>
              <a:rPr dirty="0" spc="35"/>
              <a:t>apts for </a:t>
            </a:r>
            <a:r>
              <a:rPr dirty="0"/>
              <a:t>rent </a:t>
            </a:r>
            <a:r>
              <a:rPr dirty="0" spc="55"/>
              <a:t>with </a:t>
            </a:r>
            <a:r>
              <a:rPr dirty="0" spc="-35"/>
              <a:t>venue</a:t>
            </a:r>
            <a:r>
              <a:rPr dirty="0" spc="140"/>
              <a:t> </a:t>
            </a:r>
            <a:r>
              <a:rPr dirty="0" spc="20"/>
              <a:t>clusters</a:t>
            </a:r>
          </a:p>
        </p:txBody>
      </p:sp>
      <p:sp>
        <p:nvSpPr>
          <p:cNvPr id="3" name="object 3"/>
          <p:cNvSpPr/>
          <p:nvPr/>
        </p:nvSpPr>
        <p:spPr>
          <a:xfrm>
            <a:off x="774191" y="2526792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238" y="770890"/>
            <a:ext cx="5203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Venues </a:t>
            </a:r>
            <a:r>
              <a:rPr dirty="0" spc="35"/>
              <a:t>of </a:t>
            </a:r>
            <a:r>
              <a:rPr dirty="0" spc="20"/>
              <a:t>cluster</a:t>
            </a:r>
            <a:r>
              <a:rPr dirty="0" spc="50"/>
              <a:t> </a:t>
            </a:r>
            <a:r>
              <a:rPr dirty="0" spc="-5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292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177" y="821258"/>
            <a:ext cx="99180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Manhattan </a:t>
            </a:r>
            <a:r>
              <a:rPr dirty="0" spc="20"/>
              <a:t>subway stations</a:t>
            </a:r>
            <a:r>
              <a:rPr dirty="0" spc="295"/>
              <a:t> </a:t>
            </a:r>
            <a:r>
              <a:rPr dirty="0" spc="20"/>
              <a:t>geodata</a:t>
            </a:r>
          </a:p>
        </p:txBody>
      </p:sp>
      <p:sp>
        <p:nvSpPr>
          <p:cNvPr id="3" name="object 3"/>
          <p:cNvSpPr/>
          <p:nvPr/>
        </p:nvSpPr>
        <p:spPr>
          <a:xfrm>
            <a:off x="1409700" y="2350007"/>
            <a:ext cx="10184892" cy="6832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570" y="902030"/>
            <a:ext cx="91395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0"/>
              <a:t>Apts </a:t>
            </a:r>
            <a:r>
              <a:rPr dirty="0" sz="3600" spc="15"/>
              <a:t>for </a:t>
            </a:r>
            <a:r>
              <a:rPr dirty="0" sz="3600"/>
              <a:t>rent </a:t>
            </a:r>
            <a:r>
              <a:rPr dirty="0" sz="3600" spc="-70"/>
              <a:t>(blue) </a:t>
            </a:r>
            <a:r>
              <a:rPr dirty="0" sz="3600" spc="15"/>
              <a:t>and </a:t>
            </a:r>
            <a:r>
              <a:rPr dirty="0" sz="3600" spc="25"/>
              <a:t>subway </a:t>
            </a:r>
            <a:r>
              <a:rPr dirty="0" sz="3600" spc="20"/>
              <a:t>stations</a:t>
            </a:r>
            <a:r>
              <a:rPr dirty="0" sz="3600" spc="-10"/>
              <a:t> </a:t>
            </a:r>
            <a:r>
              <a:rPr dirty="0" sz="3600" spc="-11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3691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Selected</a:t>
            </a:r>
            <a:r>
              <a:rPr dirty="0" spc="-90"/>
              <a:t> </a:t>
            </a:r>
            <a:r>
              <a:rPr dirty="0" spc="10"/>
              <a:t>Apartment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061" y="1161033"/>
            <a:ext cx="119729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Arial"/>
                <a:cs typeface="Arial"/>
              </a:rPr>
              <a:t>The </a:t>
            </a:r>
            <a:r>
              <a:rPr dirty="0" sz="2400" spc="-45">
                <a:latin typeface="Arial"/>
                <a:cs typeface="Arial"/>
              </a:rPr>
              <a:t>ONE </a:t>
            </a:r>
            <a:r>
              <a:rPr dirty="0" sz="2400" spc="15">
                <a:latin typeface="Arial"/>
                <a:cs typeface="Arial"/>
              </a:rPr>
              <a:t>consolidated </a:t>
            </a:r>
            <a:r>
              <a:rPr dirty="0" sz="2400" spc="20">
                <a:latin typeface="Arial"/>
                <a:cs typeface="Arial"/>
              </a:rPr>
              <a:t>map </a:t>
            </a:r>
            <a:r>
              <a:rPr dirty="0" sz="2400" spc="10">
                <a:latin typeface="Arial"/>
                <a:cs typeface="Arial"/>
              </a:rPr>
              <a:t>shows </a:t>
            </a:r>
            <a:r>
              <a:rPr dirty="0" sz="2400" spc="-25">
                <a:latin typeface="Arial"/>
                <a:cs typeface="Arial"/>
              </a:rPr>
              <a:t>all </a:t>
            </a:r>
            <a:r>
              <a:rPr dirty="0" sz="2400" spc="5">
                <a:latin typeface="Arial"/>
                <a:cs typeface="Arial"/>
              </a:rPr>
              <a:t>information </a:t>
            </a:r>
            <a:r>
              <a:rPr dirty="0" sz="2400" spc="10">
                <a:latin typeface="Arial"/>
                <a:cs typeface="Arial"/>
              </a:rPr>
              <a:t>for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400" spc="5">
                <a:latin typeface="Arial"/>
                <a:cs typeface="Arial"/>
              </a:rPr>
              <a:t>Apartments </a:t>
            </a:r>
            <a:r>
              <a:rPr dirty="0" sz="2400" spc="-5">
                <a:latin typeface="Arial"/>
                <a:cs typeface="Arial"/>
              </a:rPr>
              <a:t>address, </a:t>
            </a:r>
            <a:r>
              <a:rPr dirty="0" sz="2400" spc="10">
                <a:latin typeface="Arial"/>
                <a:cs typeface="Arial"/>
              </a:rPr>
              <a:t>price, neighborhood, </a:t>
            </a:r>
            <a:r>
              <a:rPr dirty="0" sz="2400">
                <a:latin typeface="Arial"/>
                <a:cs typeface="Arial"/>
              </a:rPr>
              <a:t>cluster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 spc="-25">
                <a:latin typeface="Arial"/>
                <a:cs typeface="Arial"/>
              </a:rPr>
              <a:t>venues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10">
                <a:latin typeface="Arial"/>
                <a:cs typeface="Arial"/>
              </a:rPr>
              <a:t>subway </a:t>
            </a:r>
            <a:r>
              <a:rPr dirty="0" sz="2400" spc="15">
                <a:latin typeface="Arial"/>
                <a:cs typeface="Arial"/>
              </a:rPr>
              <a:t>station</a:t>
            </a:r>
            <a:r>
              <a:rPr dirty="0" sz="2400" spc="535">
                <a:latin typeface="Arial"/>
                <a:cs typeface="Arial"/>
              </a:rPr>
              <a:t> </a:t>
            </a:r>
            <a:r>
              <a:rPr dirty="0" sz="2400" spc="-60"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 marL="508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Blue </a:t>
            </a:r>
            <a:r>
              <a:rPr dirty="0" sz="2400" spc="25">
                <a:latin typeface="Arial"/>
                <a:cs typeface="Arial"/>
              </a:rPr>
              <a:t>dots=apts </a:t>
            </a:r>
            <a:r>
              <a:rPr dirty="0" sz="2400">
                <a:latin typeface="Arial"/>
                <a:cs typeface="Arial"/>
              </a:rPr>
              <a:t>, </a:t>
            </a:r>
            <a:r>
              <a:rPr dirty="0" sz="2400" spc="-25">
                <a:latin typeface="Arial"/>
                <a:cs typeface="Arial"/>
              </a:rPr>
              <a:t>Red </a:t>
            </a:r>
            <a:r>
              <a:rPr dirty="0" sz="2400" spc="25">
                <a:latin typeface="Arial"/>
                <a:cs typeface="Arial"/>
              </a:rPr>
              <a:t>dots=Subway </a:t>
            </a:r>
            <a:r>
              <a:rPr dirty="0" sz="2400" spc="15">
                <a:latin typeface="Arial"/>
                <a:cs typeface="Arial"/>
              </a:rPr>
              <a:t>station, </a:t>
            </a:r>
            <a:r>
              <a:rPr dirty="0" sz="2400" spc="5">
                <a:latin typeface="Arial"/>
                <a:cs typeface="Arial"/>
              </a:rPr>
              <a:t>Bubbles=Cluster </a:t>
            </a:r>
            <a:r>
              <a:rPr dirty="0" sz="2400" spc="15">
                <a:latin typeface="Arial"/>
                <a:cs typeface="Arial"/>
              </a:rPr>
              <a:t>of</a:t>
            </a:r>
            <a:r>
              <a:rPr dirty="0" sz="2400" spc="215">
                <a:latin typeface="Arial"/>
                <a:cs typeface="Arial"/>
              </a:rPr>
              <a:t> </a:t>
            </a:r>
            <a:r>
              <a:rPr dirty="0" sz="2400" spc="-80">
                <a:latin typeface="Arial"/>
                <a:cs typeface="Arial"/>
              </a:rPr>
              <a:t>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092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195" y="1062990"/>
            <a:ext cx="9187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Final </a:t>
            </a:r>
            <a:r>
              <a:rPr dirty="0" spc="25"/>
              <a:t>Result: </a:t>
            </a:r>
            <a:r>
              <a:rPr dirty="0" spc="20"/>
              <a:t>Apartment</a:t>
            </a:r>
            <a:r>
              <a:rPr dirty="0" spc="170"/>
              <a:t> </a:t>
            </a:r>
            <a:r>
              <a:rPr dirty="0" spc="5"/>
              <a:t>Selection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34315" marR="339090">
              <a:lnSpc>
                <a:spcPct val="100800"/>
              </a:lnSpc>
              <a:spcBef>
                <a:spcPts val="75"/>
              </a:spcBef>
            </a:pPr>
            <a:r>
              <a:rPr dirty="0" spc="-5"/>
              <a:t>Using </a:t>
            </a:r>
            <a:r>
              <a:rPr dirty="0"/>
              <a:t>the </a:t>
            </a:r>
            <a:r>
              <a:rPr dirty="0" spc="20"/>
              <a:t>"one </a:t>
            </a:r>
            <a:r>
              <a:rPr dirty="0" spc="40"/>
              <a:t>map" </a:t>
            </a:r>
            <a:r>
              <a:rPr dirty="0" spc="-5"/>
              <a:t>above, </a:t>
            </a:r>
            <a:r>
              <a:rPr dirty="0"/>
              <a:t>I was </a:t>
            </a:r>
            <a:r>
              <a:rPr dirty="0" spc="-5"/>
              <a:t>able </a:t>
            </a:r>
            <a:r>
              <a:rPr dirty="0" spc="30"/>
              <a:t>to </a:t>
            </a:r>
            <a:r>
              <a:rPr dirty="0" spc="-5"/>
              <a:t>explore </a:t>
            </a:r>
            <a:r>
              <a:rPr dirty="0" spc="-25"/>
              <a:t>all </a:t>
            </a:r>
            <a:r>
              <a:rPr dirty="0" spc="15"/>
              <a:t>possibilities </a:t>
            </a:r>
            <a:r>
              <a:rPr dirty="0" spc="-5"/>
              <a:t>since </a:t>
            </a:r>
            <a:r>
              <a:rPr dirty="0"/>
              <a:t>the </a:t>
            </a:r>
            <a:r>
              <a:rPr dirty="0" spc="30"/>
              <a:t>popups  </a:t>
            </a:r>
            <a:r>
              <a:rPr dirty="0"/>
              <a:t>provide the </a:t>
            </a:r>
            <a:r>
              <a:rPr dirty="0" spc="5"/>
              <a:t>information </a:t>
            </a:r>
            <a:r>
              <a:rPr dirty="0" spc="-5"/>
              <a:t>needed </a:t>
            </a:r>
            <a:r>
              <a:rPr dirty="0" spc="10"/>
              <a:t>for </a:t>
            </a:r>
            <a:r>
              <a:rPr dirty="0" spc="-5"/>
              <a:t>a </a:t>
            </a:r>
            <a:r>
              <a:rPr dirty="0" spc="30"/>
              <a:t>good</a:t>
            </a:r>
            <a:r>
              <a:rPr dirty="0" spc="245"/>
              <a:t> </a:t>
            </a:r>
            <a:r>
              <a:rPr dirty="0"/>
              <a:t>decision.</a:t>
            </a:r>
          </a:p>
          <a:p>
            <a:pPr marL="221615"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234315" marR="5080">
              <a:lnSpc>
                <a:spcPct val="101000"/>
              </a:lnSpc>
              <a:spcBef>
                <a:spcPts val="5"/>
              </a:spcBef>
            </a:pPr>
            <a:r>
              <a:rPr dirty="0" spc="5"/>
              <a:t>Apartment </a:t>
            </a:r>
            <a:r>
              <a:rPr dirty="0" spc="-5"/>
              <a:t>1 </a:t>
            </a:r>
            <a:r>
              <a:rPr dirty="0"/>
              <a:t>rent </a:t>
            </a:r>
            <a:r>
              <a:rPr dirty="0" spc="40"/>
              <a:t>cost </a:t>
            </a:r>
            <a:r>
              <a:rPr dirty="0" spc="-5"/>
              <a:t>is </a:t>
            </a:r>
            <a:r>
              <a:rPr dirty="0" spc="-15"/>
              <a:t>US7500 </a:t>
            </a:r>
            <a:r>
              <a:rPr dirty="0"/>
              <a:t>slightly </a:t>
            </a:r>
            <a:r>
              <a:rPr dirty="0" spc="-5"/>
              <a:t>above </a:t>
            </a:r>
            <a:r>
              <a:rPr dirty="0"/>
              <a:t>the </a:t>
            </a:r>
            <a:r>
              <a:rPr dirty="0" spc="-15"/>
              <a:t>US7000 </a:t>
            </a:r>
            <a:r>
              <a:rPr dirty="0" spc="25"/>
              <a:t>budget. </a:t>
            </a:r>
            <a:r>
              <a:rPr dirty="0" spc="15"/>
              <a:t>Apt </a:t>
            </a:r>
            <a:r>
              <a:rPr dirty="0" spc="-5"/>
              <a:t>1 is </a:t>
            </a:r>
            <a:r>
              <a:rPr dirty="0" spc="25"/>
              <a:t>located  </a:t>
            </a:r>
            <a:r>
              <a:rPr dirty="0" spc="-5"/>
              <a:t>400 meters </a:t>
            </a:r>
            <a:r>
              <a:rPr dirty="0" spc="15"/>
              <a:t>from </a:t>
            </a:r>
            <a:r>
              <a:rPr dirty="0" spc="10"/>
              <a:t>subway </a:t>
            </a:r>
            <a:r>
              <a:rPr dirty="0" spc="15"/>
              <a:t>station </a:t>
            </a:r>
            <a:r>
              <a:rPr dirty="0" spc="5"/>
              <a:t>at </a:t>
            </a:r>
            <a:r>
              <a:rPr dirty="0" spc="10"/>
              <a:t>59th </a:t>
            </a:r>
            <a:r>
              <a:rPr dirty="0"/>
              <a:t>Street and </a:t>
            </a:r>
            <a:r>
              <a:rPr dirty="0" spc="20"/>
              <a:t>work </a:t>
            </a:r>
            <a:r>
              <a:rPr dirty="0"/>
              <a:t>place ( </a:t>
            </a:r>
            <a:r>
              <a:rPr dirty="0" spc="-10"/>
              <a:t>Park </a:t>
            </a:r>
            <a:r>
              <a:rPr dirty="0" spc="-55"/>
              <a:t>Ave </a:t>
            </a:r>
            <a:r>
              <a:rPr dirty="0"/>
              <a:t>and </a:t>
            </a:r>
            <a:r>
              <a:rPr dirty="0" spc="-35"/>
              <a:t>53rd)</a:t>
            </a:r>
            <a:r>
              <a:rPr dirty="0" spc="-240"/>
              <a:t> </a:t>
            </a:r>
            <a:r>
              <a:rPr dirty="0" spc="-5"/>
              <a:t>is  another 600 meters </a:t>
            </a:r>
            <a:r>
              <a:rPr dirty="0" spc="-80"/>
              <a:t>way. </a:t>
            </a:r>
            <a:r>
              <a:rPr dirty="0"/>
              <a:t>I can </a:t>
            </a:r>
            <a:r>
              <a:rPr dirty="0" spc="10"/>
              <a:t>walk </a:t>
            </a:r>
            <a:r>
              <a:rPr dirty="0" spc="30"/>
              <a:t>to </a:t>
            </a:r>
            <a:r>
              <a:rPr dirty="0" spc="20"/>
              <a:t>work </a:t>
            </a:r>
            <a:r>
              <a:rPr dirty="0"/>
              <a:t>place and </a:t>
            </a:r>
            <a:r>
              <a:rPr dirty="0" spc="-20"/>
              <a:t>use </a:t>
            </a:r>
            <a:r>
              <a:rPr dirty="0" spc="10"/>
              <a:t>subway for </a:t>
            </a:r>
            <a:r>
              <a:rPr dirty="0"/>
              <a:t>other places  </a:t>
            </a:r>
            <a:r>
              <a:rPr dirty="0" spc="-5"/>
              <a:t>around. </a:t>
            </a:r>
            <a:r>
              <a:rPr dirty="0" spc="-80"/>
              <a:t>Venues </a:t>
            </a:r>
            <a:r>
              <a:rPr dirty="0" spc="10"/>
              <a:t>for this </a:t>
            </a:r>
            <a:r>
              <a:rPr dirty="0" spc="15"/>
              <a:t>apt </a:t>
            </a:r>
            <a:r>
              <a:rPr dirty="0" spc="-35"/>
              <a:t>are </a:t>
            </a:r>
            <a:r>
              <a:rPr dirty="0" spc="-20"/>
              <a:t>as </a:t>
            </a:r>
            <a:r>
              <a:rPr dirty="0" spc="15"/>
              <a:t>of </a:t>
            </a:r>
            <a:r>
              <a:rPr dirty="0" spc="-5"/>
              <a:t>Cluster 2 </a:t>
            </a:r>
            <a:r>
              <a:rPr dirty="0"/>
              <a:t>and </a:t>
            </a:r>
            <a:r>
              <a:rPr dirty="0" spc="10"/>
              <a:t>it </a:t>
            </a:r>
            <a:r>
              <a:rPr dirty="0" spc="-5"/>
              <a:t>is </a:t>
            </a:r>
            <a:r>
              <a:rPr dirty="0" spc="25"/>
              <a:t>located </a:t>
            </a:r>
            <a:r>
              <a:rPr dirty="0" spc="-5"/>
              <a:t>in a fine </a:t>
            </a:r>
            <a:r>
              <a:rPr dirty="0" spc="25"/>
              <a:t>district </a:t>
            </a:r>
            <a:r>
              <a:rPr dirty="0" spc="-5"/>
              <a:t>in </a:t>
            </a:r>
            <a:r>
              <a:rPr dirty="0"/>
              <a:t>the  </a:t>
            </a:r>
            <a:r>
              <a:rPr dirty="0" spc="-25"/>
              <a:t>East </a:t>
            </a:r>
            <a:r>
              <a:rPr dirty="0"/>
              <a:t>side </a:t>
            </a:r>
            <a:r>
              <a:rPr dirty="0" spc="15"/>
              <a:t>of</a:t>
            </a:r>
            <a:r>
              <a:rPr dirty="0" spc="45"/>
              <a:t> </a:t>
            </a:r>
            <a:r>
              <a:rPr dirty="0" spc="5"/>
              <a:t>Manhattan.</a:t>
            </a:r>
          </a:p>
          <a:p>
            <a:pPr marL="221615"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34315" marR="155575">
              <a:lnSpc>
                <a:spcPct val="101099"/>
              </a:lnSpc>
            </a:pPr>
            <a:r>
              <a:rPr dirty="0" spc="5"/>
              <a:t>Apartment </a:t>
            </a:r>
            <a:r>
              <a:rPr dirty="0" spc="-5"/>
              <a:t>2 </a:t>
            </a:r>
            <a:r>
              <a:rPr dirty="0"/>
              <a:t>rent </a:t>
            </a:r>
            <a:r>
              <a:rPr dirty="0" spc="40"/>
              <a:t>cost </a:t>
            </a:r>
            <a:r>
              <a:rPr dirty="0" spc="-5"/>
              <a:t>is </a:t>
            </a:r>
            <a:r>
              <a:rPr dirty="0" spc="-15"/>
              <a:t>US6935, </a:t>
            </a:r>
            <a:r>
              <a:rPr dirty="0" spc="15"/>
              <a:t>just </a:t>
            </a:r>
            <a:r>
              <a:rPr dirty="0" spc="-5"/>
              <a:t>under </a:t>
            </a:r>
            <a:r>
              <a:rPr dirty="0"/>
              <a:t>the </a:t>
            </a:r>
            <a:r>
              <a:rPr dirty="0" spc="-15"/>
              <a:t>US7000 </a:t>
            </a:r>
            <a:r>
              <a:rPr dirty="0" spc="25"/>
              <a:t>budget. </a:t>
            </a:r>
            <a:r>
              <a:rPr dirty="0" spc="15"/>
              <a:t>Apt </a:t>
            </a:r>
            <a:r>
              <a:rPr dirty="0" spc="-5"/>
              <a:t>2 is </a:t>
            </a:r>
            <a:r>
              <a:rPr dirty="0" spc="25"/>
              <a:t>located </a:t>
            </a:r>
            <a:r>
              <a:rPr dirty="0" spc="-5"/>
              <a:t>60  </a:t>
            </a:r>
            <a:r>
              <a:rPr dirty="0"/>
              <a:t>meters </a:t>
            </a:r>
            <a:r>
              <a:rPr dirty="0" spc="15"/>
              <a:t>from </a:t>
            </a:r>
            <a:r>
              <a:rPr dirty="0" spc="10"/>
              <a:t>subway </a:t>
            </a:r>
            <a:r>
              <a:rPr dirty="0" spc="15"/>
              <a:t>station </a:t>
            </a:r>
            <a:r>
              <a:rPr dirty="0" spc="5"/>
              <a:t>at </a:t>
            </a:r>
            <a:r>
              <a:rPr dirty="0" spc="-5"/>
              <a:t>Fulton Street, </a:t>
            </a:r>
            <a:r>
              <a:rPr dirty="0" spc="30"/>
              <a:t>but </a:t>
            </a:r>
            <a:r>
              <a:rPr dirty="0"/>
              <a:t>I </a:t>
            </a:r>
            <a:r>
              <a:rPr dirty="0" spc="10"/>
              <a:t>will </a:t>
            </a:r>
            <a:r>
              <a:rPr dirty="0" spc="-25"/>
              <a:t>have </a:t>
            </a:r>
            <a:r>
              <a:rPr dirty="0" spc="30"/>
              <a:t>to </a:t>
            </a:r>
            <a:r>
              <a:rPr dirty="0" spc="5"/>
              <a:t>ride the </a:t>
            </a:r>
            <a:r>
              <a:rPr dirty="0" spc="10"/>
              <a:t>subway </a:t>
            </a:r>
            <a:r>
              <a:rPr dirty="0" spc="-5"/>
              <a:t>daily  </a:t>
            </a:r>
            <a:r>
              <a:rPr dirty="0" spc="30"/>
              <a:t>to </a:t>
            </a:r>
            <a:r>
              <a:rPr dirty="0" spc="20"/>
              <a:t>work </a:t>
            </a:r>
            <a:r>
              <a:rPr dirty="0"/>
              <a:t>, </a:t>
            </a:r>
            <a:r>
              <a:rPr dirty="0" spc="10"/>
              <a:t>possibly </a:t>
            </a:r>
            <a:r>
              <a:rPr dirty="0" spc="20"/>
              <a:t>40-60 </a:t>
            </a:r>
            <a:r>
              <a:rPr dirty="0"/>
              <a:t>min </a:t>
            </a:r>
            <a:r>
              <a:rPr dirty="0" spc="-5"/>
              <a:t>ride. </a:t>
            </a:r>
            <a:r>
              <a:rPr dirty="0" spc="-80"/>
              <a:t>Venues </a:t>
            </a:r>
            <a:r>
              <a:rPr dirty="0" spc="10"/>
              <a:t>for this </a:t>
            </a:r>
            <a:r>
              <a:rPr dirty="0" spc="15"/>
              <a:t>apt </a:t>
            </a:r>
            <a:r>
              <a:rPr dirty="0" spc="-35"/>
              <a:t>are </a:t>
            </a:r>
            <a:r>
              <a:rPr dirty="0" spc="-20"/>
              <a:t>as </a:t>
            </a:r>
            <a:r>
              <a:rPr dirty="0" spc="15"/>
              <a:t>of </a:t>
            </a:r>
            <a:r>
              <a:rPr dirty="0" spc="-5"/>
              <a:t>Cluster</a:t>
            </a:r>
            <a:r>
              <a:rPr dirty="0" spc="375"/>
              <a:t> </a:t>
            </a:r>
            <a:r>
              <a:rPr dirty="0" spc="25"/>
              <a:t>3.¶</a:t>
            </a:r>
          </a:p>
          <a:p>
            <a:pPr marL="221615"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234315" marR="255904">
              <a:lnSpc>
                <a:spcPct val="101000"/>
              </a:lnSpc>
              <a:spcBef>
                <a:spcPts val="5"/>
              </a:spcBef>
            </a:pPr>
            <a:r>
              <a:rPr dirty="0" spc="-5"/>
              <a:t>Based </a:t>
            </a:r>
            <a:r>
              <a:rPr dirty="0" spc="5"/>
              <a:t>on current </a:t>
            </a:r>
            <a:r>
              <a:rPr dirty="0" spc="-5"/>
              <a:t>Singapore </a:t>
            </a:r>
            <a:r>
              <a:rPr dirty="0" spc="-15"/>
              <a:t>venues, </a:t>
            </a:r>
            <a:r>
              <a:rPr dirty="0"/>
              <a:t>I </a:t>
            </a:r>
            <a:r>
              <a:rPr dirty="0" spc="-15"/>
              <a:t>feel </a:t>
            </a:r>
            <a:r>
              <a:rPr dirty="0" spc="20"/>
              <a:t>that </a:t>
            </a:r>
            <a:r>
              <a:rPr dirty="0" spc="-5"/>
              <a:t>Cluster 2 </a:t>
            </a:r>
            <a:r>
              <a:rPr dirty="0" spc="20"/>
              <a:t>type </a:t>
            </a:r>
            <a:r>
              <a:rPr dirty="0" spc="15"/>
              <a:t>of </a:t>
            </a:r>
            <a:r>
              <a:rPr dirty="0" spc="-25"/>
              <a:t>venues </a:t>
            </a:r>
            <a:r>
              <a:rPr dirty="0" spc="-5"/>
              <a:t>is a </a:t>
            </a:r>
            <a:r>
              <a:rPr dirty="0"/>
              <a:t>closer  </a:t>
            </a:r>
            <a:r>
              <a:rPr dirty="0" spc="-5"/>
              <a:t>resemblance </a:t>
            </a:r>
            <a:r>
              <a:rPr dirty="0" spc="30"/>
              <a:t>to </a:t>
            </a:r>
            <a:r>
              <a:rPr dirty="0" spc="10"/>
              <a:t>my </a:t>
            </a:r>
            <a:r>
              <a:rPr dirty="0" spc="5"/>
              <a:t>current </a:t>
            </a:r>
            <a:r>
              <a:rPr dirty="0"/>
              <a:t>place. </a:t>
            </a:r>
            <a:r>
              <a:rPr dirty="0" spc="-15"/>
              <a:t>That means </a:t>
            </a:r>
            <a:r>
              <a:rPr dirty="0" spc="20"/>
              <a:t>that </a:t>
            </a:r>
            <a:r>
              <a:rPr dirty="0" spc="-95"/>
              <a:t>APARTMENT </a:t>
            </a:r>
            <a:r>
              <a:rPr dirty="0" spc="-5"/>
              <a:t>1 is a </a:t>
            </a:r>
            <a:r>
              <a:rPr dirty="0" spc="15"/>
              <a:t>better</a:t>
            </a:r>
            <a:r>
              <a:rPr dirty="0" spc="-135"/>
              <a:t> </a:t>
            </a:r>
            <a:r>
              <a:rPr dirty="0" spc="10"/>
              <a:t>choice  </a:t>
            </a:r>
            <a:r>
              <a:rPr dirty="0" spc="-5"/>
              <a:t>since </a:t>
            </a:r>
            <a:r>
              <a:rPr dirty="0"/>
              <a:t>the </a:t>
            </a:r>
            <a:r>
              <a:rPr dirty="0" spc="-5"/>
              <a:t>extra </a:t>
            </a:r>
            <a:r>
              <a:rPr dirty="0" spc="15"/>
              <a:t>monthly </a:t>
            </a:r>
            <a:r>
              <a:rPr dirty="0"/>
              <a:t>rent is </a:t>
            </a:r>
            <a:r>
              <a:rPr dirty="0" spc="25"/>
              <a:t>worth </a:t>
            </a:r>
            <a:r>
              <a:rPr dirty="0"/>
              <a:t>the conveniences </a:t>
            </a:r>
            <a:r>
              <a:rPr dirty="0" spc="15"/>
              <a:t>it</a:t>
            </a:r>
            <a:r>
              <a:rPr dirty="0" spc="225"/>
              <a:t> </a:t>
            </a:r>
            <a:r>
              <a:rPr dirty="0"/>
              <a:t>provides.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522" y="420369"/>
            <a:ext cx="8536305" cy="1307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16205">
              <a:lnSpc>
                <a:spcPct val="100000"/>
              </a:lnSpc>
              <a:spcBef>
                <a:spcPts val="100"/>
              </a:spcBef>
            </a:pPr>
            <a:r>
              <a:rPr dirty="0"/>
              <a:t>I </a:t>
            </a:r>
            <a:r>
              <a:rPr dirty="0" spc="20"/>
              <a:t>will walk </a:t>
            </a:r>
            <a:r>
              <a:rPr dirty="0" spc="65"/>
              <a:t>to</a:t>
            </a:r>
            <a:r>
              <a:rPr dirty="0" spc="85"/>
              <a:t> </a:t>
            </a:r>
            <a:r>
              <a:rPr dirty="0" spc="55"/>
              <a:t>work</a:t>
            </a: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3600" spc="-50"/>
              <a:t>Walk </a:t>
            </a:r>
            <a:r>
              <a:rPr dirty="0" sz="3600" spc="20"/>
              <a:t>from </a:t>
            </a:r>
            <a:r>
              <a:rPr dirty="0" sz="3600" spc="5"/>
              <a:t>home </a:t>
            </a:r>
            <a:r>
              <a:rPr dirty="0" sz="3600" spc="40"/>
              <a:t>to work </a:t>
            </a:r>
            <a:r>
              <a:rPr dirty="0" sz="3600" spc="-5"/>
              <a:t>is </a:t>
            </a:r>
            <a:r>
              <a:rPr dirty="0" sz="3600" spc="-20"/>
              <a:t>less </a:t>
            </a:r>
            <a:r>
              <a:rPr dirty="0" sz="3600" spc="5"/>
              <a:t>than </a:t>
            </a:r>
            <a:r>
              <a:rPr dirty="0" sz="3600" spc="-5"/>
              <a:t>1</a:t>
            </a:r>
            <a:r>
              <a:rPr dirty="0" sz="3600" spc="80"/>
              <a:t> </a:t>
            </a:r>
            <a:r>
              <a:rPr dirty="0" sz="3600" spc="20"/>
              <a:t>km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392"/>
            <a:ext cx="11849100" cy="650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882" y="732790"/>
            <a:ext cx="42056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Report</a:t>
            </a:r>
            <a:r>
              <a:rPr dirty="0" spc="-20"/>
              <a:t> </a:t>
            </a:r>
            <a:r>
              <a:rPr dirty="0" spc="3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995" y="2507360"/>
            <a:ext cx="11241405" cy="515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1. </a:t>
            </a:r>
            <a:r>
              <a:rPr dirty="0" sz="2400" spc="15">
                <a:latin typeface="Arial"/>
                <a:cs typeface="Arial"/>
              </a:rPr>
              <a:t>Introduction </a:t>
            </a:r>
            <a:r>
              <a:rPr dirty="0" sz="2400">
                <a:latin typeface="Arial"/>
                <a:cs typeface="Arial"/>
              </a:rPr>
              <a:t>Section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  <a:tabLst>
                <a:tab pos="329565" algn="l"/>
                <a:tab pos="3769360" algn="l"/>
              </a:tabLst>
            </a:pPr>
            <a:r>
              <a:rPr dirty="0" sz="2400" spc="15">
                <a:latin typeface="Lucida Sans Unicode"/>
                <a:cs typeface="Lucida Sans Unicode"/>
              </a:rPr>
              <a:t>⁃	</a:t>
            </a:r>
            <a:r>
              <a:rPr dirty="0" sz="2400" spc="-4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“business</a:t>
            </a:r>
            <a:r>
              <a:rPr dirty="0" sz="2400" spc="105">
                <a:latin typeface="Arial"/>
                <a:cs typeface="Arial"/>
              </a:rPr>
              <a:t> </a:t>
            </a:r>
            <a:r>
              <a:rPr dirty="0" sz="2400" spc="35">
                <a:latin typeface="Arial"/>
                <a:cs typeface="Arial"/>
              </a:rPr>
              <a:t>problem”	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5">
                <a:latin typeface="Arial"/>
                <a:cs typeface="Arial"/>
              </a:rPr>
              <a:t>be </a:t>
            </a:r>
            <a:r>
              <a:rPr dirty="0" sz="2400">
                <a:latin typeface="Arial"/>
                <a:cs typeface="Arial"/>
              </a:rPr>
              <a:t>solved </a:t>
            </a:r>
            <a:r>
              <a:rPr dirty="0" sz="2400" spc="10">
                <a:latin typeface="Arial"/>
                <a:cs typeface="Arial"/>
              </a:rPr>
              <a:t>by this </a:t>
            </a:r>
            <a:r>
              <a:rPr dirty="0" sz="2400" spc="25">
                <a:latin typeface="Arial"/>
                <a:cs typeface="Arial"/>
              </a:rPr>
              <a:t>project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15">
                <a:latin typeface="Arial"/>
                <a:cs typeface="Arial"/>
              </a:rPr>
              <a:t>who </a:t>
            </a:r>
            <a:r>
              <a:rPr dirty="0" sz="2400">
                <a:latin typeface="Arial"/>
                <a:cs typeface="Arial"/>
              </a:rPr>
              <a:t>may </a:t>
            </a:r>
            <a:r>
              <a:rPr dirty="0" sz="2400" spc="5">
                <a:latin typeface="Arial"/>
                <a:cs typeface="Arial"/>
              </a:rPr>
              <a:t>be</a:t>
            </a:r>
            <a:r>
              <a:rPr dirty="0" sz="2400" spc="1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  <a:spcBef>
                <a:spcPts val="40"/>
              </a:spcBef>
            </a:pPr>
            <a:r>
              <a:rPr dirty="0" sz="2400">
                <a:latin typeface="Arial"/>
                <a:cs typeface="Arial"/>
              </a:rPr>
              <a:t>2. </a:t>
            </a:r>
            <a:r>
              <a:rPr dirty="0" sz="2400" spc="-10">
                <a:latin typeface="Arial"/>
                <a:cs typeface="Arial"/>
              </a:rPr>
              <a:t>Data</a:t>
            </a:r>
            <a:r>
              <a:rPr dirty="0" sz="2400" spc="-2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  <a:tabLst>
                <a:tab pos="414655" algn="l"/>
              </a:tabLst>
            </a:pPr>
            <a:r>
              <a:rPr dirty="0" sz="2400" spc="15">
                <a:latin typeface="Lucida Sans Unicode"/>
                <a:cs typeface="Lucida Sans Unicode"/>
              </a:rPr>
              <a:t>⁃	</a:t>
            </a:r>
            <a:r>
              <a:rPr dirty="0" sz="2400" spc="-5">
                <a:latin typeface="Arial"/>
                <a:cs typeface="Arial"/>
              </a:rPr>
              <a:t>Describe </a:t>
            </a:r>
            <a:r>
              <a:rPr dirty="0" sz="2400" spc="-10">
                <a:latin typeface="Arial"/>
                <a:cs typeface="Arial"/>
              </a:rPr>
              <a:t>Data </a:t>
            </a:r>
            <a:r>
              <a:rPr dirty="0" sz="2400" spc="-5">
                <a:latin typeface="Arial"/>
                <a:cs typeface="Arial"/>
              </a:rPr>
              <a:t>requirements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Sources needed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solve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125">
                <a:latin typeface="Arial"/>
                <a:cs typeface="Arial"/>
              </a:rPr>
              <a:t> </a:t>
            </a:r>
            <a:r>
              <a:rPr dirty="0" sz="2400" spc="1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00"/>
              </a:lnSpc>
              <a:spcBef>
                <a:spcPts val="35"/>
              </a:spcBef>
            </a:pPr>
            <a:r>
              <a:rPr dirty="0" sz="2400">
                <a:latin typeface="Arial"/>
                <a:cs typeface="Arial"/>
              </a:rPr>
              <a:t>3. </a:t>
            </a:r>
            <a:r>
              <a:rPr dirty="0" sz="2400" spc="25">
                <a:latin typeface="Arial"/>
                <a:cs typeface="Arial"/>
              </a:rPr>
              <a:t>Methodology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dirty="0" sz="2400" spc="15">
                <a:latin typeface="Lucida Sans Unicode"/>
                <a:cs typeface="Lucida Sans Unicode"/>
              </a:rPr>
              <a:t>⁃ </a:t>
            </a:r>
            <a:r>
              <a:rPr dirty="0" sz="2400">
                <a:latin typeface="Arial"/>
                <a:cs typeface="Arial"/>
              </a:rPr>
              <a:t>Main </a:t>
            </a:r>
            <a:r>
              <a:rPr dirty="0" sz="2400" spc="25">
                <a:latin typeface="Arial"/>
                <a:cs typeface="Arial"/>
              </a:rPr>
              <a:t>component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30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report</a:t>
            </a:r>
            <a:endParaRPr sz="2400">
              <a:latin typeface="Arial"/>
              <a:cs typeface="Arial"/>
            </a:endParaRPr>
          </a:p>
          <a:p>
            <a:pPr marL="330835" marR="120650" indent="-318770">
              <a:lnSpc>
                <a:spcPts val="2920"/>
              </a:lnSpc>
              <a:spcBef>
                <a:spcPts val="85"/>
              </a:spcBef>
              <a:tabLst>
                <a:tab pos="6744334" algn="l"/>
              </a:tabLst>
            </a:pPr>
            <a:r>
              <a:rPr dirty="0" sz="2400">
                <a:latin typeface="Arial"/>
                <a:cs typeface="Arial"/>
              </a:rPr>
              <a:t>-  </a:t>
            </a:r>
            <a:r>
              <a:rPr dirty="0" sz="2400" spc="-10">
                <a:latin typeface="Arial"/>
                <a:cs typeface="Arial"/>
              </a:rPr>
              <a:t>Execute </a:t>
            </a:r>
            <a:r>
              <a:rPr dirty="0" sz="2400" spc="10">
                <a:latin typeface="Arial"/>
                <a:cs typeface="Arial"/>
              </a:rPr>
              <a:t>data </a:t>
            </a:r>
            <a:r>
              <a:rPr dirty="0" sz="2400" spc="5">
                <a:latin typeface="Arial"/>
                <a:cs typeface="Arial"/>
              </a:rPr>
              <a:t>processing,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describe/discuss</a:t>
            </a:r>
            <a:r>
              <a:rPr dirty="0" sz="2400" spc="155">
                <a:latin typeface="Arial"/>
                <a:cs typeface="Arial"/>
              </a:rPr>
              <a:t> </a:t>
            </a:r>
            <a:r>
              <a:rPr dirty="0" sz="2400" spc="-225">
                <a:latin typeface="Arial"/>
                <a:cs typeface="Arial"/>
              </a:rPr>
              <a:t>any	</a:t>
            </a:r>
            <a:r>
              <a:rPr dirty="0" sz="2400" spc="5">
                <a:latin typeface="Arial"/>
                <a:cs typeface="Arial"/>
              </a:rPr>
              <a:t>exploratory </a:t>
            </a:r>
            <a:r>
              <a:rPr dirty="0" sz="2400" spc="10">
                <a:latin typeface="Arial"/>
                <a:cs typeface="Arial"/>
              </a:rPr>
              <a:t>data </a:t>
            </a:r>
            <a:r>
              <a:rPr dirty="0" sz="2400" spc="-15">
                <a:latin typeface="Arial"/>
                <a:cs typeface="Arial"/>
              </a:rPr>
              <a:t>analysis </a:t>
            </a:r>
            <a:r>
              <a:rPr dirty="0" sz="2400" spc="10">
                <a:latin typeface="Arial"/>
                <a:cs typeface="Arial"/>
              </a:rPr>
              <a:t>and/or  </a:t>
            </a:r>
            <a:r>
              <a:rPr dirty="0" sz="2400" spc="-5">
                <a:latin typeface="Arial"/>
                <a:cs typeface="Arial"/>
              </a:rPr>
              <a:t>inferential </a:t>
            </a:r>
            <a:r>
              <a:rPr dirty="0" sz="2400" spc="15">
                <a:latin typeface="Arial"/>
                <a:cs typeface="Arial"/>
              </a:rPr>
              <a:t>statistical testing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performed,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and/or	</a:t>
            </a:r>
            <a:r>
              <a:rPr dirty="0" sz="2400" spc="-5">
                <a:latin typeface="Arial"/>
                <a:cs typeface="Arial"/>
              </a:rPr>
              <a:t>machine learnings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  <a:spcBef>
                <a:spcPts val="75"/>
              </a:spcBef>
            </a:pPr>
            <a:r>
              <a:rPr dirty="0" sz="2400">
                <a:latin typeface="Arial"/>
                <a:cs typeface="Arial"/>
              </a:rPr>
              <a:t>4. </a:t>
            </a:r>
            <a:r>
              <a:rPr dirty="0" sz="2400" spc="-15">
                <a:latin typeface="Arial"/>
                <a:cs typeface="Arial"/>
              </a:rPr>
              <a:t>Results</a:t>
            </a:r>
            <a:r>
              <a:rPr dirty="0" sz="2400" spc="-18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  <a:tabLst>
                <a:tab pos="329565" algn="l"/>
                <a:tab pos="2333625" algn="l"/>
              </a:tabLst>
            </a:pPr>
            <a:r>
              <a:rPr dirty="0" sz="2400" spc="15">
                <a:latin typeface="Lucida Sans Unicode"/>
                <a:cs typeface="Lucida Sans Unicode"/>
              </a:rPr>
              <a:t>⁃	</a:t>
            </a:r>
            <a:r>
              <a:rPr dirty="0" sz="2400" spc="-5">
                <a:latin typeface="Arial"/>
                <a:cs typeface="Arial"/>
              </a:rPr>
              <a:t>Discussion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of	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results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10">
                <a:latin typeface="Arial"/>
                <a:cs typeface="Arial"/>
              </a:rPr>
              <a:t>finding </a:t>
            </a:r>
            <a:r>
              <a:rPr dirty="0" sz="2400" spc="15">
                <a:latin typeface="Arial"/>
                <a:cs typeface="Arial"/>
              </a:rPr>
              <a:t>of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  <a:spcBef>
                <a:spcPts val="35"/>
              </a:spcBef>
            </a:pPr>
            <a:r>
              <a:rPr dirty="0" sz="2400">
                <a:latin typeface="Arial"/>
                <a:cs typeface="Arial"/>
              </a:rPr>
              <a:t>5. </a:t>
            </a:r>
            <a:r>
              <a:rPr dirty="0" sz="2400" spc="-5">
                <a:latin typeface="Arial"/>
                <a:cs typeface="Arial"/>
              </a:rPr>
              <a:t>Discussion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  <a:tabLst>
                <a:tab pos="329565" algn="l"/>
              </a:tabLst>
            </a:pPr>
            <a:r>
              <a:rPr dirty="0" sz="2400" spc="15">
                <a:latin typeface="Lucida Sans Unicode"/>
                <a:cs typeface="Lucida Sans Unicode"/>
              </a:rPr>
              <a:t>⁃	</a:t>
            </a:r>
            <a:r>
              <a:rPr dirty="0" sz="2400" spc="-5">
                <a:latin typeface="Arial"/>
                <a:cs typeface="Arial"/>
              </a:rPr>
              <a:t>Discussion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observations </a:t>
            </a:r>
            <a:r>
              <a:rPr dirty="0" sz="2400" spc="20">
                <a:latin typeface="Arial"/>
                <a:cs typeface="Arial"/>
              </a:rPr>
              <a:t>noted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25">
                <a:latin typeface="Arial"/>
                <a:cs typeface="Arial"/>
              </a:rPr>
              <a:t>any</a:t>
            </a:r>
            <a:r>
              <a:rPr dirty="0" sz="2400" spc="155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0"/>
              </a:spcBef>
            </a:pPr>
            <a:r>
              <a:rPr dirty="0" sz="2400">
                <a:latin typeface="Arial"/>
                <a:cs typeface="Arial"/>
              </a:rPr>
              <a:t>6. </a:t>
            </a:r>
            <a:r>
              <a:rPr dirty="0" sz="2400" spc="5">
                <a:latin typeface="Arial"/>
                <a:cs typeface="Arial"/>
              </a:rPr>
              <a:t>Conclusion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tabLst>
                <a:tab pos="329565" algn="l"/>
              </a:tabLst>
            </a:pPr>
            <a:r>
              <a:rPr dirty="0" sz="2400" spc="15">
                <a:latin typeface="Lucida Sans Unicode"/>
                <a:cs typeface="Lucida Sans Unicode"/>
              </a:rPr>
              <a:t>⁃	</a:t>
            </a:r>
            <a:r>
              <a:rPr dirty="0" sz="2400" spc="-5">
                <a:latin typeface="Arial"/>
                <a:cs typeface="Arial"/>
              </a:rPr>
              <a:t>Answer </a:t>
            </a:r>
            <a:r>
              <a:rPr dirty="0" sz="2400">
                <a:latin typeface="Arial"/>
                <a:cs typeface="Arial"/>
              </a:rPr>
              <a:t>chosen and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013" y="935558"/>
            <a:ext cx="97440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Venus </a:t>
            </a:r>
            <a:r>
              <a:rPr dirty="0"/>
              <a:t>in </a:t>
            </a:r>
            <a:r>
              <a:rPr dirty="0" spc="5"/>
              <a:t>Cluster </a:t>
            </a:r>
            <a:r>
              <a:rPr dirty="0"/>
              <a:t>2 </a:t>
            </a:r>
            <a:r>
              <a:rPr dirty="0" spc="-45"/>
              <a:t>near </a:t>
            </a:r>
            <a:r>
              <a:rPr dirty="0"/>
              <a:t>future</a:t>
            </a:r>
            <a:r>
              <a:rPr dirty="0" spc="75"/>
              <a:t> </a:t>
            </a:r>
            <a:r>
              <a:rPr dirty="0" spc="5"/>
              <a:t>home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292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380" y="478358"/>
            <a:ext cx="42964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1.0</a:t>
            </a:r>
            <a:r>
              <a:rPr dirty="0" spc="-120"/>
              <a:t> </a:t>
            </a:r>
            <a:r>
              <a:rPr dirty="0" spc="4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95" y="1491233"/>
            <a:ext cx="11895455" cy="520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1.1 Scenario and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dirty="0" sz="2400">
                <a:latin typeface="Arial"/>
                <a:cs typeface="Arial"/>
              </a:rPr>
              <a:t>I am currently </a:t>
            </a:r>
            <a:r>
              <a:rPr dirty="0" sz="2400" spc="-5">
                <a:latin typeface="Arial"/>
                <a:cs typeface="Arial"/>
              </a:rPr>
              <a:t>living </a:t>
            </a:r>
            <a:r>
              <a:rPr dirty="0" sz="2400" spc="65">
                <a:latin typeface="Arial"/>
                <a:cs typeface="Arial"/>
              </a:rPr>
              <a:t>and </a:t>
            </a:r>
            <a:r>
              <a:rPr dirty="0" sz="2400" spc="85">
                <a:latin typeface="Arial"/>
                <a:cs typeface="Arial"/>
              </a:rPr>
              <a:t>working </a:t>
            </a:r>
            <a:r>
              <a:rPr dirty="0" sz="2400" spc="50">
                <a:latin typeface="Arial"/>
                <a:cs typeface="Arial"/>
              </a:rPr>
              <a:t>in </a:t>
            </a:r>
            <a:r>
              <a:rPr dirty="0" sz="2400" spc="5">
                <a:latin typeface="Arial"/>
                <a:cs typeface="Arial"/>
              </a:rPr>
              <a:t>Singapore, </a:t>
            </a:r>
            <a:r>
              <a:rPr dirty="0" sz="2400" spc="10">
                <a:latin typeface="Arial"/>
                <a:cs typeface="Arial"/>
              </a:rPr>
              <a:t>within </a:t>
            </a:r>
            <a:r>
              <a:rPr dirty="0" sz="2400" spc="5">
                <a:latin typeface="Arial"/>
                <a:cs typeface="Arial"/>
              </a:rPr>
              <a:t>walking </a:t>
            </a:r>
            <a:r>
              <a:rPr dirty="0" sz="2400" spc="15">
                <a:latin typeface="Arial"/>
                <a:cs typeface="Arial"/>
              </a:rPr>
              <a:t>distance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Town</a:t>
            </a:r>
            <a:endParaRPr sz="2400">
              <a:latin typeface="Arial"/>
              <a:cs typeface="Arial"/>
            </a:endParaRPr>
          </a:p>
          <a:p>
            <a:pPr marL="12700" marR="1059815">
              <a:lnSpc>
                <a:spcPts val="2920"/>
              </a:lnSpc>
              <a:spcBef>
                <a:spcPts val="90"/>
              </a:spcBef>
            </a:pPr>
            <a:r>
              <a:rPr dirty="0" sz="2400" spc="45">
                <a:latin typeface="Arial"/>
                <a:cs typeface="Arial"/>
              </a:rPr>
              <a:t>Center </a:t>
            </a:r>
            <a:r>
              <a:rPr dirty="0" sz="2400" spc="35">
                <a:latin typeface="Arial"/>
                <a:cs typeface="Arial"/>
              </a:rPr>
              <a:t>with </a:t>
            </a:r>
            <a:r>
              <a:rPr dirty="0" sz="2400" spc="-5">
                <a:latin typeface="Arial"/>
                <a:cs typeface="Arial"/>
              </a:rPr>
              <a:t>great </a:t>
            </a:r>
            <a:r>
              <a:rPr dirty="0" sz="2400" spc="-25">
                <a:latin typeface="Arial"/>
                <a:cs typeface="Arial"/>
              </a:rPr>
              <a:t>venues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15">
                <a:latin typeface="Arial"/>
                <a:cs typeface="Arial"/>
              </a:rPr>
              <a:t>attractions </a:t>
            </a:r>
            <a:r>
              <a:rPr dirty="0" sz="2400" spc="10">
                <a:latin typeface="Arial"/>
                <a:cs typeface="Arial"/>
              </a:rPr>
              <a:t>and </a:t>
            </a:r>
            <a:r>
              <a:rPr dirty="0" sz="2400" spc="20">
                <a:latin typeface="Arial"/>
                <a:cs typeface="Arial"/>
              </a:rPr>
              <a:t>restaurants, </a:t>
            </a:r>
            <a:r>
              <a:rPr dirty="0" sz="2400" spc="10">
                <a:latin typeface="Arial"/>
                <a:cs typeface="Arial"/>
              </a:rPr>
              <a:t>such </a:t>
            </a:r>
            <a:r>
              <a:rPr dirty="0" sz="2400" spc="-20">
                <a:latin typeface="Arial"/>
                <a:cs typeface="Arial"/>
              </a:rPr>
              <a:t>as </a:t>
            </a:r>
            <a:r>
              <a:rPr dirty="0" sz="2400" spc="-5">
                <a:latin typeface="Arial"/>
                <a:cs typeface="Arial"/>
              </a:rPr>
              <a:t>international  cuisine, </a:t>
            </a:r>
            <a:r>
              <a:rPr dirty="0" sz="2400" spc="5">
                <a:latin typeface="Arial"/>
                <a:cs typeface="Arial"/>
              </a:rPr>
              <a:t>entertainment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10">
                <a:latin typeface="Arial"/>
                <a:cs typeface="Arial"/>
              </a:rPr>
              <a:t>shopping and </a:t>
            </a:r>
            <a:r>
              <a:rPr dirty="0" sz="2400" spc="15">
                <a:latin typeface="Arial"/>
                <a:cs typeface="Arial"/>
              </a:rPr>
              <a:t>kinderganden </a:t>
            </a:r>
            <a:r>
              <a:rPr dirty="0" sz="2400" spc="10">
                <a:latin typeface="Arial"/>
                <a:cs typeface="Arial"/>
              </a:rPr>
              <a:t>for my</a:t>
            </a:r>
            <a:r>
              <a:rPr dirty="0" sz="2400" spc="4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family.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95"/>
              </a:lnSpc>
            </a:pPr>
            <a:r>
              <a:rPr dirty="0" sz="2400">
                <a:latin typeface="Arial"/>
                <a:cs typeface="Arial"/>
              </a:rPr>
              <a:t>I </a:t>
            </a:r>
            <a:r>
              <a:rPr dirty="0" sz="2400" spc="5">
                <a:latin typeface="Arial"/>
                <a:cs typeface="Arial"/>
              </a:rPr>
              <a:t>am </a:t>
            </a:r>
            <a:r>
              <a:rPr dirty="0" sz="2400" spc="15">
                <a:latin typeface="Arial"/>
                <a:cs typeface="Arial"/>
              </a:rPr>
              <a:t>current considering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10">
                <a:latin typeface="Arial"/>
                <a:cs typeface="Arial"/>
              </a:rPr>
              <a:t>job </a:t>
            </a:r>
            <a:r>
              <a:rPr dirty="0" sz="2400" spc="5">
                <a:latin typeface="Arial"/>
                <a:cs typeface="Arial"/>
              </a:rPr>
              <a:t>offer </a:t>
            </a:r>
            <a:r>
              <a:rPr dirty="0" sz="2400" spc="15">
                <a:latin typeface="Arial"/>
                <a:cs typeface="Arial"/>
              </a:rPr>
              <a:t>that </a:t>
            </a:r>
            <a:r>
              <a:rPr dirty="0" sz="2400" spc="10">
                <a:latin typeface="Arial"/>
                <a:cs typeface="Arial"/>
              </a:rPr>
              <a:t>will obly me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5">
                <a:latin typeface="Arial"/>
                <a:cs typeface="Arial"/>
              </a:rPr>
              <a:t>move to </a:t>
            </a:r>
            <a:r>
              <a:rPr dirty="0" sz="2400" spc="30">
                <a:latin typeface="Arial"/>
                <a:cs typeface="Arial"/>
              </a:rPr>
              <a:t>New </a:t>
            </a:r>
            <a:r>
              <a:rPr dirty="0" sz="2400" spc="-15">
                <a:latin typeface="Arial"/>
                <a:cs typeface="Arial"/>
              </a:rPr>
              <a:t>York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5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400" spc="20">
                <a:latin typeface="Arial"/>
                <a:cs typeface="Arial"/>
              </a:rPr>
              <a:t>would </a:t>
            </a:r>
            <a:r>
              <a:rPr dirty="0" sz="2400" spc="-5">
                <a:latin typeface="Arial"/>
                <a:cs typeface="Arial"/>
              </a:rPr>
              <a:t>like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45">
                <a:latin typeface="Arial"/>
                <a:cs typeface="Arial"/>
              </a:rPr>
              <a:t>explore </a:t>
            </a:r>
            <a:r>
              <a:rPr dirty="0" sz="2400" spc="5">
                <a:latin typeface="Arial"/>
                <a:cs typeface="Arial"/>
              </a:rPr>
              <a:t>if </a:t>
            </a:r>
            <a:r>
              <a:rPr dirty="0" sz="2400">
                <a:latin typeface="Arial"/>
                <a:cs typeface="Arial"/>
              </a:rPr>
              <a:t>I can </a:t>
            </a:r>
            <a:r>
              <a:rPr dirty="0" sz="2400" spc="20">
                <a:latin typeface="Arial"/>
                <a:cs typeface="Arial"/>
              </a:rPr>
              <a:t>find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>
                <a:latin typeface="Arial"/>
                <a:cs typeface="Arial"/>
              </a:rPr>
              <a:t>place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15">
                <a:latin typeface="Arial"/>
                <a:cs typeface="Arial"/>
              </a:rPr>
              <a:t>live </a:t>
            </a:r>
            <a:r>
              <a:rPr dirty="0" sz="2400" spc="-5">
                <a:latin typeface="Arial"/>
                <a:cs typeface="Arial"/>
              </a:rPr>
              <a:t>similar </a:t>
            </a:r>
            <a:r>
              <a:rPr dirty="0" sz="2400" spc="20">
                <a:latin typeface="Arial"/>
                <a:cs typeface="Arial"/>
              </a:rPr>
              <a:t>with the </a:t>
            </a:r>
            <a:r>
              <a:rPr dirty="0" sz="2400" spc="15">
                <a:latin typeface="Arial"/>
                <a:cs typeface="Arial"/>
              </a:rPr>
              <a:t>one </a:t>
            </a:r>
            <a:r>
              <a:rPr dirty="0" sz="2400">
                <a:latin typeface="Arial"/>
                <a:cs typeface="Arial"/>
              </a:rPr>
              <a:t>I </a:t>
            </a:r>
            <a:r>
              <a:rPr dirty="0" sz="2400" spc="15">
                <a:latin typeface="Arial"/>
                <a:cs typeface="Arial"/>
              </a:rPr>
              <a:t>live</a:t>
            </a:r>
            <a:r>
              <a:rPr dirty="0" sz="2400" spc="17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now.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lvl="1" marL="486409" indent="-474345">
              <a:lnSpc>
                <a:spcPct val="100000"/>
              </a:lnSpc>
              <a:buSzPct val="104166"/>
              <a:buFont typeface="Times New Roman"/>
              <a:buAutoNum type="arabicPeriod" startAt="2"/>
              <a:tabLst>
                <a:tab pos="487045" algn="l"/>
              </a:tabLst>
            </a:pPr>
            <a:r>
              <a:rPr dirty="0" sz="2400" spc="-5" b="1">
                <a:latin typeface="Arial"/>
                <a:cs typeface="Arial"/>
              </a:rPr>
              <a:t>Problem </a:t>
            </a:r>
            <a:r>
              <a:rPr dirty="0" sz="2400" spc="10" b="1">
                <a:latin typeface="Arial"/>
                <a:cs typeface="Arial"/>
              </a:rPr>
              <a:t>to </a:t>
            </a:r>
            <a:r>
              <a:rPr dirty="0" sz="2400" spc="5" b="1">
                <a:latin typeface="Arial"/>
                <a:cs typeface="Arial"/>
              </a:rPr>
              <a:t>be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35" b="1"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5">
                <a:latin typeface="Arial"/>
                <a:cs typeface="Arial"/>
              </a:rPr>
              <a:t>How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20">
                <a:latin typeface="Arial"/>
                <a:cs typeface="Arial"/>
              </a:rPr>
              <a:t>find </a:t>
            </a:r>
            <a:r>
              <a:rPr dirty="0" sz="2400" spc="-20">
                <a:latin typeface="Arial"/>
                <a:cs typeface="Arial"/>
              </a:rPr>
              <a:t>an </a:t>
            </a:r>
            <a:r>
              <a:rPr dirty="0" sz="2400" spc="5">
                <a:latin typeface="Arial"/>
                <a:cs typeface="Arial"/>
              </a:rPr>
              <a:t>apartment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5">
                <a:latin typeface="Arial"/>
                <a:cs typeface="Arial"/>
              </a:rPr>
              <a:t>Manhattan </a:t>
            </a:r>
            <a:r>
              <a:rPr dirty="0" sz="2400" spc="20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10">
                <a:latin typeface="Arial"/>
                <a:cs typeface="Arial"/>
              </a:rPr>
              <a:t>following</a:t>
            </a:r>
            <a:r>
              <a:rPr dirty="0" sz="2400" spc="310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lvl="2" marL="469900" indent="-3175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5">
                <a:latin typeface="Arial"/>
                <a:cs typeface="Arial"/>
              </a:rPr>
              <a:t>Apartment </a:t>
            </a:r>
            <a:r>
              <a:rPr dirty="0" sz="2400" spc="20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min </a:t>
            </a:r>
            <a:r>
              <a:rPr dirty="0" sz="2400" spc="-5">
                <a:latin typeface="Arial"/>
                <a:cs typeface="Arial"/>
              </a:rPr>
              <a:t>2</a:t>
            </a:r>
            <a:r>
              <a:rPr dirty="0" sz="2400" spc="105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lvl="2" marL="469900" indent="-317500">
              <a:lnSpc>
                <a:spcPts val="28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25">
                <a:latin typeface="Arial"/>
                <a:cs typeface="Arial"/>
              </a:rPr>
              <a:t>Monthly </a:t>
            </a:r>
            <a:r>
              <a:rPr dirty="0" sz="2400">
                <a:latin typeface="Arial"/>
                <a:cs typeface="Arial"/>
              </a:rPr>
              <a:t>rent </a:t>
            </a:r>
            <a:r>
              <a:rPr dirty="0" sz="2400" spc="15">
                <a:latin typeface="Arial"/>
                <a:cs typeface="Arial"/>
              </a:rPr>
              <a:t>not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exceed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lvl="2" marL="469900" indent="-317500">
              <a:lnSpc>
                <a:spcPts val="28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25">
                <a:latin typeface="Arial"/>
                <a:cs typeface="Arial"/>
              </a:rPr>
              <a:t>Located </a:t>
            </a:r>
            <a:r>
              <a:rPr dirty="0" sz="2400" spc="10">
                <a:latin typeface="Arial"/>
                <a:cs typeface="Arial"/>
              </a:rPr>
              <a:t>within </a:t>
            </a:r>
            <a:r>
              <a:rPr dirty="0" sz="2400">
                <a:latin typeface="Arial"/>
                <a:cs typeface="Arial"/>
              </a:rPr>
              <a:t>walking </a:t>
            </a:r>
            <a:r>
              <a:rPr dirty="0" sz="2400" spc="15">
                <a:latin typeface="Arial"/>
                <a:cs typeface="Arial"/>
              </a:rPr>
              <a:t>distance </a:t>
            </a:r>
            <a:r>
              <a:rPr dirty="0" sz="2400" spc="-20">
                <a:latin typeface="Arial"/>
                <a:cs typeface="Arial"/>
              </a:rPr>
              <a:t>(&lt;=1.0 </a:t>
            </a:r>
            <a:r>
              <a:rPr dirty="0" sz="2400" spc="-5">
                <a:latin typeface="Arial"/>
                <a:cs typeface="Arial"/>
              </a:rPr>
              <a:t>mile, </a:t>
            </a:r>
            <a:r>
              <a:rPr dirty="0" sz="2400">
                <a:latin typeface="Arial"/>
                <a:cs typeface="Arial"/>
              </a:rPr>
              <a:t>1.6 </a:t>
            </a:r>
            <a:r>
              <a:rPr dirty="0" sz="2400" spc="-25">
                <a:latin typeface="Arial"/>
                <a:cs typeface="Arial"/>
              </a:rPr>
              <a:t>km) </a:t>
            </a:r>
            <a:r>
              <a:rPr dirty="0" sz="2400" spc="15">
                <a:latin typeface="Arial"/>
                <a:cs typeface="Arial"/>
              </a:rPr>
              <a:t>from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10">
                <a:latin typeface="Arial"/>
                <a:cs typeface="Arial"/>
              </a:rPr>
              <a:t>subway </a:t>
            </a:r>
            <a:r>
              <a:rPr dirty="0" sz="2400" spc="5">
                <a:latin typeface="Arial"/>
                <a:cs typeface="Arial"/>
              </a:rPr>
              <a:t>metro </a:t>
            </a:r>
            <a:r>
              <a:rPr dirty="0" sz="2400" spc="15">
                <a:latin typeface="Arial"/>
                <a:cs typeface="Arial"/>
              </a:rPr>
              <a:t>station</a:t>
            </a:r>
            <a:r>
              <a:rPr dirty="0" sz="2400" spc="2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2400" spc="5"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lvl="2" marL="469900" indent="-317500">
              <a:lnSpc>
                <a:spcPct val="100000"/>
              </a:lnSpc>
              <a:spcBef>
                <a:spcPts val="1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80">
                <a:latin typeface="Arial"/>
                <a:cs typeface="Arial"/>
              </a:rPr>
              <a:t>Venues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amenities </a:t>
            </a:r>
            <a:r>
              <a:rPr dirty="0" sz="2400" spc="-20">
                <a:latin typeface="Arial"/>
                <a:cs typeface="Arial"/>
              </a:rPr>
              <a:t>as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10">
                <a:latin typeface="Arial"/>
                <a:cs typeface="Arial"/>
              </a:rPr>
              <a:t>my </a:t>
            </a:r>
            <a:r>
              <a:rPr dirty="0" sz="2400" spc="5">
                <a:latin typeface="Arial"/>
                <a:cs typeface="Arial"/>
              </a:rPr>
              <a:t>current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144" y="554558"/>
            <a:ext cx="45370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2.0 </a:t>
            </a:r>
            <a:r>
              <a:rPr dirty="0" spc="-25"/>
              <a:t>Data</a:t>
            </a:r>
            <a:r>
              <a:rPr dirty="0" spc="-120"/>
              <a:t> </a:t>
            </a:r>
            <a:r>
              <a:rPr dirty="0" spc="2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393" y="1999234"/>
            <a:ext cx="11958955" cy="6755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508000" indent="-495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dirty="0" sz="2000" spc="25" b="1">
                <a:latin typeface="Arial"/>
                <a:cs typeface="Arial"/>
              </a:rPr>
              <a:t>Data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-Geodata </a:t>
            </a:r>
            <a:r>
              <a:rPr dirty="0" sz="2000" spc="10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current </a:t>
            </a:r>
            <a:r>
              <a:rPr dirty="0" sz="2000" spc="-5">
                <a:latin typeface="Arial"/>
                <a:cs typeface="Arial"/>
              </a:rPr>
              <a:t>residence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Singapore </a:t>
            </a:r>
            <a:r>
              <a:rPr dirty="0" sz="2000" spc="25">
                <a:latin typeface="Arial"/>
                <a:cs typeface="Arial"/>
              </a:rPr>
              <a:t>with </a:t>
            </a:r>
            <a:r>
              <a:rPr dirty="0" sz="2000" spc="-10">
                <a:latin typeface="Arial"/>
                <a:cs typeface="Arial"/>
              </a:rPr>
              <a:t>venues </a:t>
            </a:r>
            <a:r>
              <a:rPr dirty="0" sz="2000">
                <a:latin typeface="Arial"/>
                <a:cs typeface="Arial"/>
              </a:rPr>
              <a:t>established using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-List </a:t>
            </a:r>
            <a:r>
              <a:rPr dirty="0" sz="2000" spc="15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Manhattan </a:t>
            </a:r>
            <a:r>
              <a:rPr dirty="0" sz="2000" spc="-45">
                <a:latin typeface="Arial"/>
                <a:cs typeface="Arial"/>
              </a:rPr>
              <a:t>(MH) </a:t>
            </a:r>
            <a:r>
              <a:rPr dirty="0" sz="2000" spc="10">
                <a:latin typeface="Arial"/>
                <a:cs typeface="Arial"/>
              </a:rPr>
              <a:t>neighborhoods </a:t>
            </a:r>
            <a:r>
              <a:rPr dirty="0" sz="2000" spc="25">
                <a:latin typeface="Arial"/>
                <a:cs typeface="Arial"/>
              </a:rPr>
              <a:t>with </a:t>
            </a:r>
            <a:r>
              <a:rPr dirty="0" sz="2000" spc="5">
                <a:latin typeface="Arial"/>
                <a:cs typeface="Arial"/>
              </a:rPr>
              <a:t>clustered </a:t>
            </a:r>
            <a:r>
              <a:rPr dirty="0" sz="2000" spc="-15">
                <a:latin typeface="Arial"/>
                <a:cs typeface="Arial"/>
              </a:rPr>
              <a:t>venues </a:t>
            </a:r>
            <a:r>
              <a:rPr dirty="0" sz="2000">
                <a:latin typeface="Arial"/>
                <a:cs typeface="Arial"/>
              </a:rPr>
              <a:t>established </a:t>
            </a:r>
            <a:r>
              <a:rPr dirty="0" sz="2000" spc="-15">
                <a:latin typeface="Arial"/>
                <a:cs typeface="Arial"/>
              </a:rPr>
              <a:t>via </a:t>
            </a:r>
            <a:r>
              <a:rPr dirty="0" sz="2000" spc="-10">
                <a:latin typeface="Arial"/>
                <a:cs typeface="Arial"/>
              </a:rPr>
              <a:t>Foursquare </a:t>
            </a:r>
            <a:r>
              <a:rPr dirty="0" sz="2000" spc="-40">
                <a:latin typeface="Arial"/>
                <a:cs typeface="Arial"/>
              </a:rPr>
              <a:t>(as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0">
                <a:latin typeface="Arial"/>
                <a:cs typeface="Arial"/>
              </a:rPr>
              <a:t>Lab).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https://en.wikipedia.org/wiki/List_of_Manhattan_neighborhoods#Midtown_neighborhoods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-List </a:t>
            </a:r>
            <a:r>
              <a:rPr dirty="0" sz="2000" spc="15">
                <a:latin typeface="Arial"/>
                <a:cs typeface="Arial"/>
              </a:rPr>
              <a:t>of </a:t>
            </a:r>
            <a:r>
              <a:rPr dirty="0" sz="2000" spc="10">
                <a:latin typeface="Arial"/>
                <a:cs typeface="Arial"/>
              </a:rPr>
              <a:t>subway </a:t>
            </a:r>
            <a:r>
              <a:rPr dirty="0" sz="2000" spc="5">
                <a:latin typeface="Arial"/>
                <a:cs typeface="Arial"/>
              </a:rPr>
              <a:t>metro stations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5">
                <a:latin typeface="Arial"/>
                <a:cs typeface="Arial"/>
              </a:rPr>
              <a:t>Manhattan </a:t>
            </a:r>
            <a:r>
              <a:rPr dirty="0" sz="2000" spc="25">
                <a:latin typeface="Arial"/>
                <a:cs typeface="Arial"/>
              </a:rPr>
              <a:t>with </a:t>
            </a:r>
            <a:r>
              <a:rPr dirty="0" sz="2000" spc="-5">
                <a:latin typeface="Arial"/>
                <a:cs typeface="Arial"/>
              </a:rPr>
              <a:t>addresses </a:t>
            </a:r>
            <a:r>
              <a:rPr dirty="0" sz="2000" spc="5">
                <a:latin typeface="Arial"/>
                <a:cs typeface="Arial"/>
              </a:rPr>
              <a:t>and geo data </a:t>
            </a:r>
            <a:r>
              <a:rPr dirty="0" sz="2000" spc="-25">
                <a:latin typeface="Arial"/>
                <a:cs typeface="Arial"/>
              </a:rPr>
              <a:t>(lat,long): </a:t>
            </a:r>
            <a:r>
              <a:rPr dirty="0" u="heavy" sz="2000" spc="45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https:// 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u="heavy" sz="2000" spc="-10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dirty="0" sz="2000" spc="-10">
                <a:latin typeface="Arial"/>
                <a:cs typeface="Arial"/>
              </a:rPr>
              <a:t>) 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20">
                <a:latin typeface="Arial"/>
                <a:cs typeface="Arial"/>
              </a:rPr>
              <a:t>(</a:t>
            </a:r>
            <a:r>
              <a:rPr dirty="0" u="heavy" sz="2000" spc="20">
                <a:uFill>
                  <a:solidFill>
                    <a:srgbClr val="3479B7"/>
                  </a:solidFill>
                </a:uFill>
                <a:latin typeface="Arial"/>
                <a:cs typeface="Arial"/>
                <a:hlinkClick r:id="rId2"/>
              </a:rPr>
              <a:t>https://www.</a:t>
            </a:r>
            <a:r>
              <a:rPr dirty="0" u="heavy" sz="2000" spc="20">
                <a:uFill>
                  <a:solidFill>
                    <a:srgbClr val="3479B7"/>
                  </a:solidFill>
                </a:uFill>
                <a:latin typeface="Arial"/>
                <a:cs typeface="Arial"/>
                <a:hlinkClick r:id="rId2"/>
              </a:rPr>
              <a:t>google.com/ 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332740">
              <a:lnSpc>
                <a:spcPct val="100000"/>
              </a:lnSpc>
              <a:tabLst>
                <a:tab pos="10939145" algn="l"/>
              </a:tabLst>
            </a:pPr>
            <a:r>
              <a:rPr dirty="0" sz="2000" spc="5">
                <a:latin typeface="Arial"/>
                <a:cs typeface="Arial"/>
              </a:rPr>
              <a:t>-List </a:t>
            </a:r>
            <a:r>
              <a:rPr dirty="0" sz="2000" spc="15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apartments </a:t>
            </a:r>
            <a:r>
              <a:rPr dirty="0" sz="2000" spc="10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rent in </a:t>
            </a:r>
            <a:r>
              <a:rPr dirty="0" sz="2000" spc="5">
                <a:latin typeface="Arial"/>
                <a:cs typeface="Arial"/>
              </a:rPr>
              <a:t>Manhattan </a:t>
            </a:r>
            <a:r>
              <a:rPr dirty="0" sz="2000" spc="-25">
                <a:latin typeface="Arial"/>
                <a:cs typeface="Arial"/>
              </a:rPr>
              <a:t>area </a:t>
            </a:r>
            <a:r>
              <a:rPr dirty="0" sz="2000" spc="25">
                <a:latin typeface="Arial"/>
                <a:cs typeface="Arial"/>
              </a:rPr>
              <a:t>with </a:t>
            </a:r>
            <a:r>
              <a:rPr dirty="0" sz="2000" spc="5">
                <a:latin typeface="Arial"/>
                <a:cs typeface="Arial"/>
              </a:rPr>
              <a:t>information on </a:t>
            </a:r>
            <a:r>
              <a:rPr dirty="0" sz="2000" spc="15">
                <a:latin typeface="Arial"/>
                <a:cs typeface="Arial"/>
              </a:rPr>
              <a:t>neighborhood location, </a:t>
            </a:r>
            <a:r>
              <a:rPr dirty="0" sz="2000">
                <a:latin typeface="Arial"/>
                <a:cs typeface="Arial"/>
              </a:rPr>
              <a:t>address,  </a:t>
            </a:r>
            <a:r>
              <a:rPr dirty="0" sz="2000" spc="10">
                <a:latin typeface="Arial"/>
                <a:cs typeface="Arial"/>
              </a:rPr>
              <a:t>nu</a:t>
            </a:r>
            <a:r>
              <a:rPr dirty="0" sz="2000" spc="10">
                <a:latin typeface="Arial"/>
                <a:cs typeface="Arial"/>
              </a:rPr>
              <a:t>m</a:t>
            </a:r>
            <a:r>
              <a:rPr dirty="0" sz="2000" spc="10">
                <a:latin typeface="Arial"/>
                <a:cs typeface="Arial"/>
              </a:rPr>
              <a:t>be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35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f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20">
                <a:latin typeface="Arial"/>
                <a:cs typeface="Arial"/>
              </a:rPr>
              <a:t>bed</a:t>
            </a:r>
            <a:r>
              <a:rPr dirty="0" sz="2000" spc="2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</a:t>
            </a:r>
            <a:r>
              <a:rPr dirty="0" sz="2000" spc="-60">
                <a:latin typeface="Arial"/>
                <a:cs typeface="Arial"/>
              </a:rPr>
              <a:t>r</a:t>
            </a:r>
            <a:r>
              <a:rPr dirty="0" sz="2000" spc="-4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</a:t>
            </a:r>
            <a:r>
              <a:rPr dirty="0" sz="2000" spc="-30">
                <a:latin typeface="Arial"/>
                <a:cs typeface="Arial"/>
              </a:rPr>
              <a:t>i</a:t>
            </a:r>
            <a:r>
              <a:rPr dirty="0" sz="2000" spc="-25">
                <a:latin typeface="Arial"/>
                <a:cs typeface="Arial"/>
              </a:rPr>
              <a:t>z</a:t>
            </a:r>
            <a:r>
              <a:rPr dirty="0" sz="2000" spc="-2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20">
                <a:latin typeface="Arial"/>
                <a:cs typeface="Arial"/>
              </a:rPr>
              <a:t>m</a:t>
            </a:r>
            <a:r>
              <a:rPr dirty="0" sz="2000" spc="20">
                <a:latin typeface="Arial"/>
                <a:cs typeface="Arial"/>
              </a:rPr>
              <a:t>on</a:t>
            </a:r>
            <a:r>
              <a:rPr dirty="0" sz="2000" spc="15">
                <a:latin typeface="Arial"/>
                <a:cs typeface="Arial"/>
              </a:rPr>
              <a:t>t</a:t>
            </a:r>
            <a:r>
              <a:rPr dirty="0" sz="2000" spc="20">
                <a:latin typeface="Arial"/>
                <a:cs typeface="Arial"/>
              </a:rPr>
              <a:t>h</a:t>
            </a:r>
            <a:r>
              <a:rPr dirty="0" sz="2000" spc="2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r</a:t>
            </a:r>
            <a:r>
              <a:rPr dirty="0" sz="2000" spc="10">
                <a:latin typeface="Arial"/>
                <a:cs typeface="Arial"/>
              </a:rPr>
              <a:t>en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20">
                <a:latin typeface="Arial"/>
                <a:cs typeface="Arial"/>
              </a:rPr>
              <a:t>p</a:t>
            </a:r>
            <a:r>
              <a:rPr dirty="0" sz="2000" spc="25">
                <a:latin typeface="Arial"/>
                <a:cs typeface="Arial"/>
              </a:rPr>
              <a:t>r</a:t>
            </a:r>
            <a:r>
              <a:rPr dirty="0" sz="2000" spc="20">
                <a:latin typeface="Arial"/>
                <a:cs typeface="Arial"/>
              </a:rPr>
              <a:t>i</a:t>
            </a:r>
            <a:r>
              <a:rPr dirty="0" sz="2000" spc="2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an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25">
                <a:latin typeface="Arial"/>
                <a:cs typeface="Arial"/>
              </a:rPr>
              <a:t>c</a:t>
            </a:r>
            <a:r>
              <a:rPr dirty="0" sz="2000" spc="20">
                <a:latin typeface="Arial"/>
                <a:cs typeface="Arial"/>
              </a:rPr>
              <a:t>o</a:t>
            </a:r>
            <a:r>
              <a:rPr dirty="0" sz="2000" spc="20">
                <a:latin typeface="Arial"/>
                <a:cs typeface="Arial"/>
              </a:rPr>
              <a:t>m</a:t>
            </a:r>
            <a:r>
              <a:rPr dirty="0" sz="2000" spc="10">
                <a:latin typeface="Arial"/>
                <a:cs typeface="Arial"/>
              </a:rPr>
              <a:t>p</a:t>
            </a:r>
            <a:r>
              <a:rPr dirty="0" sz="2000" spc="20">
                <a:latin typeface="Arial"/>
                <a:cs typeface="Arial"/>
              </a:rPr>
              <a:t>l</a:t>
            </a:r>
            <a:r>
              <a:rPr dirty="0" sz="2000" spc="20">
                <a:latin typeface="Arial"/>
                <a:cs typeface="Arial"/>
              </a:rPr>
              <a:t>e</a:t>
            </a:r>
            <a:r>
              <a:rPr dirty="0" sz="2000" spc="10">
                <a:latin typeface="Arial"/>
                <a:cs typeface="Arial"/>
              </a:rPr>
              <a:t>m</a:t>
            </a:r>
            <a:r>
              <a:rPr dirty="0" sz="2000" spc="20">
                <a:latin typeface="Arial"/>
                <a:cs typeface="Arial"/>
              </a:rPr>
              <a:t>e</a:t>
            </a:r>
            <a:r>
              <a:rPr dirty="0" sz="2000" spc="1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35">
                <a:latin typeface="Arial"/>
                <a:cs typeface="Arial"/>
              </a:rPr>
              <a:t>w</a:t>
            </a:r>
            <a:r>
              <a:rPr dirty="0" sz="2000" spc="30">
                <a:latin typeface="Arial"/>
                <a:cs typeface="Arial"/>
              </a:rPr>
              <a:t>i</a:t>
            </a:r>
            <a:r>
              <a:rPr dirty="0" sz="2000" spc="2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ge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da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</a:t>
            </a:r>
            <a:r>
              <a:rPr dirty="0" sz="2000" spc="-1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15">
                <a:latin typeface="Arial"/>
                <a:cs typeface="Arial"/>
              </a:rPr>
              <a:t>N</a:t>
            </a:r>
            <a:r>
              <a:rPr dirty="0" sz="2000" spc="10">
                <a:latin typeface="Arial"/>
                <a:cs typeface="Arial"/>
              </a:rPr>
              <a:t>o</a:t>
            </a:r>
            <a:r>
              <a:rPr dirty="0" sz="2000" spc="15">
                <a:latin typeface="Arial"/>
                <a:cs typeface="Arial"/>
              </a:rPr>
              <a:t>m</a:t>
            </a:r>
            <a:r>
              <a:rPr dirty="0" sz="2000" spc="5">
                <a:latin typeface="Arial"/>
                <a:cs typeface="Arial"/>
              </a:rPr>
              <a:t>i</a:t>
            </a:r>
            <a:r>
              <a:rPr dirty="0" sz="2000" spc="10">
                <a:latin typeface="Arial"/>
                <a:cs typeface="Arial"/>
              </a:rPr>
              <a:t>na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i</a:t>
            </a:r>
            <a:r>
              <a:rPr dirty="0" sz="2000" spc="1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u="heavy" sz="2000" spc="55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h</a:t>
            </a:r>
            <a:r>
              <a:rPr dirty="0" u="heavy" sz="2000" spc="50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tt</a:t>
            </a:r>
            <a:r>
              <a:rPr dirty="0" u="heavy" sz="2000" spc="55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2000" spc="50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:/</a:t>
            </a:r>
            <a:r>
              <a:rPr dirty="0" u="heavy" sz="2000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/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u="heavy" sz="2000" spc="5">
                <a:uFill>
                  <a:solidFill>
                    <a:srgbClr val="3479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dirty="0" u="heavy" sz="2000" spc="5">
                <a:uFill>
                  <a:solidFill>
                    <a:srgbClr val="3479B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2000" spc="20">
                <a:uFill>
                  <a:solidFill>
                    <a:srgbClr val="3479B7"/>
                  </a:solidFill>
                </a:uFill>
                <a:latin typeface="Arial"/>
                <a:cs typeface="Arial"/>
                <a:hlinkClick r:id="rId4"/>
              </a:rPr>
              <a:t>https://www.</a:t>
            </a:r>
            <a:r>
              <a:rPr dirty="0" u="heavy" sz="2000" spc="20">
                <a:uFill>
                  <a:solidFill>
                    <a:srgbClr val="3479B7"/>
                  </a:solidFill>
                </a:uFill>
                <a:latin typeface="Arial"/>
                <a:cs typeface="Arial"/>
                <a:hlinkClick r:id="rId4"/>
              </a:rPr>
              <a:t>nestpick.com/sear</a:t>
            </a:r>
            <a:r>
              <a:rPr dirty="0" u="heavy" sz="2000" spc="20">
                <a:uFill>
                  <a:solidFill>
                    <a:srgbClr val="3479B7"/>
                  </a:solidFill>
                </a:uFill>
                <a:latin typeface="Arial"/>
                <a:cs typeface="Arial"/>
                <a:hlinkClick r:id="rId4"/>
              </a:rPr>
              <a:t>ch? 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u="heavy" sz="2000" spc="30">
                <a:uFill>
                  <a:solidFill>
                    <a:srgbClr val="3479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-Place </a:t>
            </a:r>
            <a:r>
              <a:rPr dirty="0" sz="2000" spc="25">
                <a:latin typeface="Arial"/>
                <a:cs typeface="Arial"/>
              </a:rPr>
              <a:t>to work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5">
                <a:latin typeface="Arial"/>
                <a:cs typeface="Arial"/>
              </a:rPr>
              <a:t>Manhattan </a:t>
            </a:r>
            <a:r>
              <a:rPr dirty="0" sz="2000" spc="-30">
                <a:latin typeface="Arial"/>
                <a:cs typeface="Arial"/>
              </a:rPr>
              <a:t>(Park </a:t>
            </a:r>
            <a:r>
              <a:rPr dirty="0" sz="2000" spc="-40">
                <a:latin typeface="Arial"/>
                <a:cs typeface="Arial"/>
              </a:rPr>
              <a:t>Avenue </a:t>
            </a:r>
            <a:r>
              <a:rPr dirty="0" sz="2000" spc="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53rd </a:t>
            </a:r>
            <a:r>
              <a:rPr dirty="0" sz="2000" spc="-30">
                <a:latin typeface="Arial"/>
                <a:cs typeface="Arial"/>
              </a:rPr>
              <a:t>St) </a:t>
            </a:r>
            <a:r>
              <a:rPr dirty="0" sz="2000" spc="10">
                <a:latin typeface="Arial"/>
                <a:cs typeface="Arial"/>
              </a:rPr>
              <a:t>for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lvl="1" marL="508000" indent="-4953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07365" algn="l"/>
                <a:tab pos="508000" algn="l"/>
              </a:tabLst>
            </a:pPr>
            <a:r>
              <a:rPr dirty="0" sz="2000" spc="25" b="1">
                <a:latin typeface="Arial"/>
                <a:cs typeface="Arial"/>
              </a:rPr>
              <a:t>Data </a:t>
            </a:r>
            <a:r>
              <a:rPr dirty="0" sz="2000" spc="-10" b="1">
                <a:latin typeface="Arial"/>
                <a:cs typeface="Arial"/>
              </a:rPr>
              <a:t>Sources, </a:t>
            </a:r>
            <a:r>
              <a:rPr dirty="0" sz="2000" spc="25" b="1">
                <a:latin typeface="Arial"/>
                <a:cs typeface="Arial"/>
              </a:rPr>
              <a:t>Data </a:t>
            </a:r>
            <a:r>
              <a:rPr dirty="0" sz="2000" spc="-15" b="1">
                <a:latin typeface="Arial"/>
                <a:cs typeface="Arial"/>
              </a:rPr>
              <a:t>Processing </a:t>
            </a:r>
            <a:r>
              <a:rPr dirty="0" sz="2000" b="1">
                <a:latin typeface="Arial"/>
                <a:cs typeface="Arial"/>
              </a:rPr>
              <a:t>and </a:t>
            </a:r>
            <a:r>
              <a:rPr dirty="0" sz="2000" spc="-80" b="1">
                <a:latin typeface="Arial"/>
                <a:cs typeface="Arial"/>
              </a:rPr>
              <a:t>Tools</a:t>
            </a:r>
            <a:r>
              <a:rPr dirty="0" sz="2000" spc="-19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-Singapore </a:t>
            </a:r>
            <a:r>
              <a:rPr dirty="0" sz="2000" spc="5">
                <a:latin typeface="Arial"/>
                <a:cs typeface="Arial"/>
              </a:rPr>
              <a:t>data and </a:t>
            </a:r>
            <a:r>
              <a:rPr dirty="0" sz="2000" spc="15">
                <a:latin typeface="Arial"/>
                <a:cs typeface="Arial"/>
              </a:rPr>
              <a:t>map </a:t>
            </a:r>
            <a:r>
              <a:rPr dirty="0" sz="2000">
                <a:latin typeface="Arial"/>
                <a:cs typeface="Arial"/>
              </a:rPr>
              <a:t>is </a:t>
            </a:r>
            <a:r>
              <a:rPr dirty="0" sz="2000" spc="25">
                <a:latin typeface="Arial"/>
                <a:cs typeface="Arial"/>
              </a:rPr>
              <a:t>to </a:t>
            </a:r>
            <a:r>
              <a:rPr dirty="0" sz="2000" spc="5">
                <a:latin typeface="Arial"/>
                <a:cs typeface="Arial"/>
              </a:rPr>
              <a:t>be </a:t>
            </a:r>
            <a:r>
              <a:rPr dirty="0" sz="2000">
                <a:latin typeface="Arial"/>
                <a:cs typeface="Arial"/>
              </a:rPr>
              <a:t>created </a:t>
            </a:r>
            <a:r>
              <a:rPr dirty="0" sz="2000" spc="25">
                <a:latin typeface="Arial"/>
                <a:cs typeface="Arial"/>
              </a:rPr>
              <a:t>with </a:t>
            </a:r>
            <a:r>
              <a:rPr dirty="0" sz="2000" spc="-5">
                <a:latin typeface="Arial"/>
                <a:cs typeface="Arial"/>
              </a:rPr>
              <a:t>use </a:t>
            </a:r>
            <a:r>
              <a:rPr dirty="0" sz="2000" spc="15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Nominatim 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-10">
                <a:latin typeface="Arial"/>
                <a:cs typeface="Arial"/>
              </a:rPr>
              <a:t>Foursquare </a:t>
            </a:r>
            <a:r>
              <a:rPr dirty="0" sz="2000" spc="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Folium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15"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2540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-Manhattan </a:t>
            </a:r>
            <a:r>
              <a:rPr dirty="0" sz="2000" spc="10">
                <a:latin typeface="Arial"/>
                <a:cs typeface="Arial"/>
              </a:rPr>
              <a:t>neighborhoods </a:t>
            </a:r>
            <a:r>
              <a:rPr dirty="0" sz="2000" spc="-10">
                <a:latin typeface="Arial"/>
                <a:cs typeface="Arial"/>
              </a:rPr>
              <a:t>were </a:t>
            </a:r>
            <a:r>
              <a:rPr dirty="0" sz="2000" spc="15">
                <a:latin typeface="Arial"/>
                <a:cs typeface="Arial"/>
              </a:rPr>
              <a:t>obtained </a:t>
            </a:r>
            <a:r>
              <a:rPr dirty="0" sz="2000" spc="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Wikipedia </a:t>
            </a:r>
            <a:r>
              <a:rPr dirty="0" sz="2000" spc="5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organized </a:t>
            </a:r>
            <a:r>
              <a:rPr dirty="0" sz="2000" spc="15">
                <a:latin typeface="Arial"/>
                <a:cs typeface="Arial"/>
              </a:rPr>
              <a:t>by </a:t>
            </a:r>
            <a:r>
              <a:rPr dirty="0" sz="2000" spc="10">
                <a:latin typeface="Arial"/>
                <a:cs typeface="Arial"/>
              </a:rPr>
              <a:t>Neighborhoods </a:t>
            </a:r>
            <a:r>
              <a:rPr dirty="0" sz="2000" spc="25">
                <a:latin typeface="Arial"/>
                <a:cs typeface="Arial"/>
              </a:rPr>
              <a:t>with </a:t>
            </a:r>
            <a:r>
              <a:rPr dirty="0" sz="2000" spc="5">
                <a:latin typeface="Arial"/>
                <a:cs typeface="Arial"/>
              </a:rPr>
              <a:t>geodata  </a:t>
            </a:r>
            <a:r>
              <a:rPr dirty="0" sz="2000" spc="-15">
                <a:latin typeface="Arial"/>
                <a:cs typeface="Arial"/>
              </a:rPr>
              <a:t>via </a:t>
            </a:r>
            <a:r>
              <a:rPr dirty="0" sz="2000" spc="5">
                <a:latin typeface="Arial"/>
                <a:cs typeface="Arial"/>
              </a:rPr>
              <a:t>Nominatim </a:t>
            </a:r>
            <a:r>
              <a:rPr dirty="0" sz="2000" spc="10">
                <a:latin typeface="Arial"/>
                <a:cs typeface="Arial"/>
              </a:rPr>
              <a:t>for </a:t>
            </a:r>
            <a:r>
              <a:rPr dirty="0" sz="2000" spc="15">
                <a:latin typeface="Arial"/>
                <a:cs typeface="Arial"/>
              </a:rPr>
              <a:t>mapping </a:t>
            </a:r>
            <a:r>
              <a:rPr dirty="0" sz="2000" spc="25">
                <a:latin typeface="Arial"/>
                <a:cs typeface="Arial"/>
              </a:rPr>
              <a:t>with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-List </a:t>
            </a:r>
            <a:r>
              <a:rPr dirty="0" sz="2000" spc="15">
                <a:latin typeface="Arial"/>
                <a:cs typeface="Arial"/>
              </a:rPr>
              <a:t>of </a:t>
            </a:r>
            <a:r>
              <a:rPr dirty="0" sz="2000" spc="10">
                <a:latin typeface="Arial"/>
                <a:cs typeface="Arial"/>
              </a:rPr>
              <a:t>Subway </a:t>
            </a:r>
            <a:r>
              <a:rPr dirty="0" sz="2000" spc="5">
                <a:latin typeface="Arial"/>
                <a:cs typeface="Arial"/>
              </a:rPr>
              <a:t>stations </a:t>
            </a:r>
            <a:r>
              <a:rPr dirty="0" sz="2000" spc="10">
                <a:latin typeface="Arial"/>
                <a:cs typeface="Arial"/>
              </a:rPr>
              <a:t>was </a:t>
            </a:r>
            <a:r>
              <a:rPr dirty="0" sz="2000" spc="15">
                <a:latin typeface="Arial"/>
                <a:cs typeface="Arial"/>
              </a:rPr>
              <a:t>obtained </a:t>
            </a:r>
            <a:r>
              <a:rPr dirty="0" sz="2000" spc="-15">
                <a:latin typeface="Arial"/>
                <a:cs typeface="Arial"/>
              </a:rPr>
              <a:t>via </a:t>
            </a:r>
            <a:r>
              <a:rPr dirty="0" sz="2000">
                <a:latin typeface="Arial"/>
                <a:cs typeface="Arial"/>
              </a:rPr>
              <a:t>Wikipedia, </a:t>
            </a:r>
            <a:r>
              <a:rPr dirty="0" sz="2000" spc="-10">
                <a:latin typeface="Arial"/>
                <a:cs typeface="Arial"/>
              </a:rPr>
              <a:t>NY </a:t>
            </a:r>
            <a:r>
              <a:rPr dirty="0" sz="2000" spc="-40">
                <a:latin typeface="Arial"/>
                <a:cs typeface="Arial"/>
              </a:rPr>
              <a:t>Transit </a:t>
            </a:r>
            <a:r>
              <a:rPr dirty="0" sz="2000" spc="25">
                <a:latin typeface="Arial"/>
                <a:cs typeface="Arial"/>
              </a:rPr>
              <a:t>web </a:t>
            </a:r>
            <a:r>
              <a:rPr dirty="0" sz="2000">
                <a:latin typeface="Arial"/>
                <a:cs typeface="Arial"/>
              </a:rPr>
              <a:t>site </a:t>
            </a:r>
            <a:r>
              <a:rPr dirty="0" sz="2000" spc="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Google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-List </a:t>
            </a:r>
            <a:r>
              <a:rPr dirty="0" sz="2000" spc="15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apartments </a:t>
            </a:r>
            <a:r>
              <a:rPr dirty="0" sz="2000" spc="10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rent </a:t>
            </a:r>
            <a:r>
              <a:rPr dirty="0" sz="2000" spc="10">
                <a:latin typeface="Arial"/>
                <a:cs typeface="Arial"/>
              </a:rPr>
              <a:t>was </a:t>
            </a:r>
            <a:r>
              <a:rPr dirty="0" sz="2000" spc="15">
                <a:latin typeface="Arial"/>
                <a:cs typeface="Arial"/>
              </a:rPr>
              <a:t>consolidated </a:t>
            </a:r>
            <a:r>
              <a:rPr dirty="0" sz="2000" spc="5">
                <a:latin typeface="Arial"/>
                <a:cs typeface="Arial"/>
              </a:rPr>
              <a:t>from </a:t>
            </a:r>
            <a:r>
              <a:rPr dirty="0" sz="2000" spc="25">
                <a:latin typeface="Arial"/>
                <a:cs typeface="Arial"/>
              </a:rPr>
              <a:t>web-scraping </a:t>
            </a:r>
            <a:r>
              <a:rPr dirty="0" sz="2000" spc="-25">
                <a:latin typeface="Arial"/>
                <a:cs typeface="Arial"/>
              </a:rPr>
              <a:t>real </a:t>
            </a:r>
            <a:r>
              <a:rPr dirty="0" sz="2000">
                <a:latin typeface="Arial"/>
                <a:cs typeface="Arial"/>
              </a:rPr>
              <a:t>estate sites </a:t>
            </a:r>
            <a:r>
              <a:rPr dirty="0" sz="2000" spc="10">
                <a:latin typeface="Arial"/>
                <a:cs typeface="Arial"/>
              </a:rPr>
              <a:t>for </a:t>
            </a:r>
            <a:r>
              <a:rPr dirty="0" sz="2000" spc="15">
                <a:latin typeface="Arial"/>
                <a:cs typeface="Arial"/>
              </a:rPr>
              <a:t>MH. </a:t>
            </a:r>
            <a:r>
              <a:rPr dirty="0" sz="2000" spc="-25">
                <a:latin typeface="Arial"/>
                <a:cs typeface="Arial"/>
              </a:rPr>
              <a:t>The </a:t>
            </a:r>
            <a:r>
              <a:rPr dirty="0" sz="2000" spc="10">
                <a:latin typeface="Arial"/>
                <a:cs typeface="Arial"/>
              </a:rPr>
              <a:t>geolocation  </a:t>
            </a:r>
            <a:r>
              <a:rPr dirty="0" sz="2000" spc="-25">
                <a:latin typeface="Arial"/>
                <a:cs typeface="Arial"/>
              </a:rPr>
              <a:t>(lat,long) </a:t>
            </a:r>
            <a:r>
              <a:rPr dirty="0" sz="2000" spc="5">
                <a:latin typeface="Arial"/>
                <a:cs typeface="Arial"/>
              </a:rPr>
              <a:t>data </a:t>
            </a:r>
            <a:r>
              <a:rPr dirty="0" sz="2000" spc="10">
                <a:latin typeface="Arial"/>
                <a:cs typeface="Arial"/>
              </a:rPr>
              <a:t>was </a:t>
            </a:r>
            <a:r>
              <a:rPr dirty="0" sz="2000" spc="15">
                <a:latin typeface="Arial"/>
                <a:cs typeface="Arial"/>
              </a:rPr>
              <a:t>found </a:t>
            </a:r>
            <a:r>
              <a:rPr dirty="0" sz="2000" spc="25">
                <a:latin typeface="Arial"/>
                <a:cs typeface="Arial"/>
              </a:rPr>
              <a:t>with </a:t>
            </a:r>
            <a:r>
              <a:rPr dirty="0" sz="2000" spc="5">
                <a:latin typeface="Arial"/>
                <a:cs typeface="Arial"/>
              </a:rPr>
              <a:t>algorithm </a:t>
            </a:r>
            <a:r>
              <a:rPr dirty="0" sz="2000" spc="30">
                <a:latin typeface="Arial"/>
                <a:cs typeface="Arial"/>
              </a:rPr>
              <a:t>coding </a:t>
            </a:r>
            <a:r>
              <a:rPr dirty="0" sz="2000" spc="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using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-Folium </a:t>
            </a:r>
            <a:r>
              <a:rPr dirty="0" sz="2000" spc="15">
                <a:latin typeface="Arial"/>
                <a:cs typeface="Arial"/>
              </a:rPr>
              <a:t>map </a:t>
            </a:r>
            <a:r>
              <a:rPr dirty="0" sz="2000" spc="10">
                <a:latin typeface="Arial"/>
                <a:cs typeface="Arial"/>
              </a:rPr>
              <a:t>was </a:t>
            </a:r>
            <a:r>
              <a:rPr dirty="0" sz="2000" spc="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basis </a:t>
            </a:r>
            <a:r>
              <a:rPr dirty="0" sz="2000" spc="15">
                <a:latin typeface="Arial"/>
                <a:cs typeface="Arial"/>
              </a:rPr>
              <a:t>of mapping </a:t>
            </a:r>
            <a:r>
              <a:rPr dirty="0" sz="2000" spc="25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various </a:t>
            </a:r>
            <a:r>
              <a:rPr dirty="0" sz="2000" spc="-10">
                <a:latin typeface="Arial"/>
                <a:cs typeface="Arial"/>
              </a:rPr>
              <a:t>features </a:t>
            </a:r>
            <a:r>
              <a:rPr dirty="0" sz="2000" spc="25">
                <a:latin typeface="Arial"/>
                <a:cs typeface="Arial"/>
              </a:rPr>
              <a:t>to </a:t>
            </a:r>
            <a:r>
              <a:rPr dirty="0" sz="2000" spc="10">
                <a:latin typeface="Arial"/>
                <a:cs typeface="Arial"/>
              </a:rPr>
              <a:t>consolidate </a:t>
            </a:r>
            <a:r>
              <a:rPr dirty="0" sz="2000" spc="-10">
                <a:latin typeface="Arial"/>
                <a:cs typeface="Arial"/>
              </a:rPr>
              <a:t>all </a:t>
            </a:r>
            <a:r>
              <a:rPr dirty="0" sz="2000" spc="5">
                <a:latin typeface="Arial"/>
                <a:cs typeface="Arial"/>
              </a:rPr>
              <a:t>data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30">
                <a:latin typeface="Arial"/>
                <a:cs typeface="Arial"/>
              </a:rPr>
              <a:t>ONE </a:t>
            </a:r>
            <a:r>
              <a:rPr dirty="0" sz="2000" spc="15">
                <a:latin typeface="Arial"/>
                <a:cs typeface="Arial"/>
              </a:rPr>
              <a:t>map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one </a:t>
            </a:r>
            <a:r>
              <a:rPr dirty="0" sz="2000" spc="5">
                <a:latin typeface="Arial"/>
                <a:cs typeface="Arial"/>
              </a:rPr>
              <a:t>can </a:t>
            </a:r>
            <a:r>
              <a:rPr dirty="0" sz="2000" spc="-15">
                <a:latin typeface="Arial"/>
                <a:cs typeface="Arial"/>
              </a:rPr>
              <a:t>visualize </a:t>
            </a:r>
            <a:r>
              <a:rPr dirty="0" sz="2000" spc="-10">
                <a:latin typeface="Arial"/>
                <a:cs typeface="Arial"/>
              </a:rPr>
              <a:t>all </a:t>
            </a:r>
            <a:r>
              <a:rPr dirty="0" sz="2000" spc="5">
                <a:latin typeface="Arial"/>
                <a:cs typeface="Arial"/>
              </a:rPr>
              <a:t>details </a:t>
            </a:r>
            <a:r>
              <a:rPr dirty="0" sz="2000">
                <a:latin typeface="Arial"/>
                <a:cs typeface="Arial"/>
              </a:rPr>
              <a:t>needed </a:t>
            </a:r>
            <a:r>
              <a:rPr dirty="0" sz="2000" spc="2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make a </a:t>
            </a:r>
            <a:r>
              <a:rPr dirty="0" sz="2000" spc="5">
                <a:latin typeface="Arial"/>
                <a:cs typeface="Arial"/>
              </a:rPr>
              <a:t>selection </a:t>
            </a:r>
            <a:r>
              <a:rPr dirty="0" sz="2000" spc="20">
                <a:latin typeface="Arial"/>
                <a:cs typeface="Arial"/>
              </a:rPr>
              <a:t>of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520" y="478358"/>
            <a:ext cx="46062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3.0</a:t>
            </a:r>
            <a:r>
              <a:rPr dirty="0" spc="-150"/>
              <a:t> </a:t>
            </a:r>
            <a:r>
              <a:rPr dirty="0" spc="55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093" y="2309876"/>
            <a:ext cx="11614150" cy="59410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7620">
              <a:lnSpc>
                <a:spcPct val="101000"/>
              </a:lnSpc>
              <a:spcBef>
                <a:spcPts val="70"/>
              </a:spcBef>
            </a:pPr>
            <a:r>
              <a:rPr dirty="0" sz="2400" spc="-40">
                <a:latin typeface="Arial"/>
                <a:cs typeface="Arial"/>
              </a:rPr>
              <a:t>The </a:t>
            </a:r>
            <a:r>
              <a:rPr dirty="0" sz="2400" spc="5">
                <a:latin typeface="Arial"/>
                <a:cs typeface="Arial"/>
              </a:rPr>
              <a:t>strategy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based </a:t>
            </a:r>
            <a:r>
              <a:rPr dirty="0" sz="2400" spc="5">
                <a:latin typeface="Arial"/>
                <a:cs typeface="Arial"/>
              </a:rPr>
              <a:t>on </a:t>
            </a:r>
            <a:r>
              <a:rPr dirty="0" sz="2400" spc="25">
                <a:latin typeface="Arial"/>
                <a:cs typeface="Arial"/>
              </a:rPr>
              <a:t>mapping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15">
                <a:latin typeface="Arial"/>
                <a:cs typeface="Arial"/>
              </a:rPr>
              <a:t>described </a:t>
            </a:r>
            <a:r>
              <a:rPr dirty="0" sz="2400" spc="10">
                <a:latin typeface="Arial"/>
                <a:cs typeface="Arial"/>
              </a:rPr>
              <a:t>data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15">
                <a:latin typeface="Arial"/>
                <a:cs typeface="Arial"/>
              </a:rPr>
              <a:t>section </a:t>
            </a:r>
            <a:r>
              <a:rPr dirty="0" sz="2400">
                <a:latin typeface="Arial"/>
                <a:cs typeface="Arial"/>
              </a:rPr>
              <a:t>2.0, </a:t>
            </a:r>
            <a:r>
              <a:rPr dirty="0" sz="2400" spc="-5">
                <a:latin typeface="Arial"/>
                <a:cs typeface="Arial"/>
              </a:rPr>
              <a:t>in order </a:t>
            </a:r>
            <a:r>
              <a:rPr dirty="0" sz="2400" spc="30">
                <a:latin typeface="Arial"/>
                <a:cs typeface="Arial"/>
              </a:rPr>
              <a:t>to  </a:t>
            </a:r>
            <a:r>
              <a:rPr dirty="0" sz="2400">
                <a:latin typeface="Arial"/>
                <a:cs typeface="Arial"/>
              </a:rPr>
              <a:t>facilitate the </a:t>
            </a:r>
            <a:r>
              <a:rPr dirty="0" sz="2400" spc="10">
                <a:latin typeface="Arial"/>
                <a:cs typeface="Arial"/>
              </a:rPr>
              <a:t>choice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 spc="5">
                <a:latin typeface="Arial"/>
                <a:cs typeface="Arial"/>
              </a:rPr>
              <a:t>at </a:t>
            </a:r>
            <a:r>
              <a:rPr dirty="0" sz="2400" spc="-5">
                <a:latin typeface="Arial"/>
                <a:cs typeface="Arial"/>
              </a:rPr>
              <a:t>least </a:t>
            </a:r>
            <a:r>
              <a:rPr dirty="0" sz="2400" spc="40">
                <a:latin typeface="Arial"/>
                <a:cs typeface="Arial"/>
              </a:rPr>
              <a:t>two </a:t>
            </a:r>
            <a:r>
              <a:rPr dirty="0" sz="2400" spc="10">
                <a:latin typeface="Arial"/>
                <a:cs typeface="Arial"/>
              </a:rPr>
              <a:t>candidate </a:t>
            </a:r>
            <a:r>
              <a:rPr dirty="0" sz="2400">
                <a:latin typeface="Arial"/>
                <a:cs typeface="Arial"/>
              </a:rPr>
              <a:t>places </a:t>
            </a:r>
            <a:r>
              <a:rPr dirty="0" sz="2400" spc="10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rent. </a:t>
            </a:r>
            <a:r>
              <a:rPr dirty="0" sz="2400" spc="-40">
                <a:latin typeface="Arial"/>
                <a:cs typeface="Arial"/>
              </a:rPr>
              <a:t>The </a:t>
            </a:r>
            <a:r>
              <a:rPr dirty="0" sz="2400" spc="5">
                <a:latin typeface="Arial"/>
                <a:cs typeface="Arial"/>
              </a:rPr>
              <a:t>information </a:t>
            </a:r>
            <a:r>
              <a:rPr dirty="0" sz="2400" spc="10">
                <a:latin typeface="Arial"/>
                <a:cs typeface="Arial"/>
              </a:rPr>
              <a:t>will </a:t>
            </a:r>
            <a:r>
              <a:rPr dirty="0" sz="2400" spc="5">
                <a:latin typeface="Arial"/>
                <a:cs typeface="Arial"/>
              </a:rPr>
              <a:t>be  </a:t>
            </a:r>
            <a:r>
              <a:rPr dirty="0" sz="2400" spc="15">
                <a:latin typeface="Arial"/>
                <a:cs typeface="Arial"/>
              </a:rPr>
              <a:t>consolidated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-45">
                <a:latin typeface="Arial"/>
                <a:cs typeface="Arial"/>
              </a:rPr>
              <a:t>ONE </a:t>
            </a:r>
            <a:r>
              <a:rPr dirty="0" sz="2400">
                <a:latin typeface="Arial"/>
                <a:cs typeface="Arial"/>
              </a:rPr>
              <a:t>MAP </a:t>
            </a:r>
            <a:r>
              <a:rPr dirty="0" sz="2400" spc="-15">
                <a:latin typeface="Arial"/>
                <a:cs typeface="Arial"/>
              </a:rPr>
              <a:t>where </a:t>
            </a:r>
            <a:r>
              <a:rPr dirty="0" sz="2400" spc="-5">
                <a:latin typeface="Arial"/>
                <a:cs typeface="Arial"/>
              </a:rPr>
              <a:t>one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30">
                <a:latin typeface="Arial"/>
                <a:cs typeface="Arial"/>
              </a:rPr>
              <a:t>see </a:t>
            </a:r>
            <a:r>
              <a:rPr dirty="0" sz="2400">
                <a:latin typeface="Arial"/>
                <a:cs typeface="Arial"/>
              </a:rPr>
              <a:t>the details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5">
                <a:latin typeface="Arial"/>
                <a:cs typeface="Arial"/>
              </a:rPr>
              <a:t>apartment, </a:t>
            </a:r>
            <a:r>
              <a:rPr dirty="0" sz="2400">
                <a:latin typeface="Arial"/>
                <a:cs typeface="Arial"/>
              </a:rPr>
              <a:t>the cluster 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 spc="-25">
                <a:latin typeface="Arial"/>
                <a:cs typeface="Arial"/>
              </a:rPr>
              <a:t>venues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15">
                <a:latin typeface="Arial"/>
                <a:cs typeface="Arial"/>
              </a:rPr>
              <a:t>neighborhood </a:t>
            </a:r>
            <a:r>
              <a:rPr dirty="0" sz="2400">
                <a:latin typeface="Arial"/>
                <a:cs typeface="Arial"/>
              </a:rPr>
              <a:t>and the </a:t>
            </a:r>
            <a:r>
              <a:rPr dirty="0" sz="2400" spc="-15">
                <a:latin typeface="Arial"/>
                <a:cs typeface="Arial"/>
              </a:rPr>
              <a:t>relative </a:t>
            </a:r>
            <a:r>
              <a:rPr dirty="0" sz="2400" spc="10">
                <a:latin typeface="Arial"/>
                <a:cs typeface="Arial"/>
              </a:rPr>
              <a:t>location </a:t>
            </a:r>
            <a:r>
              <a:rPr dirty="0" sz="2400" spc="15">
                <a:latin typeface="Arial"/>
                <a:cs typeface="Arial"/>
              </a:rPr>
              <a:t>from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10">
                <a:latin typeface="Arial"/>
                <a:cs typeface="Arial"/>
              </a:rPr>
              <a:t>subway </a:t>
            </a:r>
            <a:r>
              <a:rPr dirty="0" sz="2400" spc="15">
                <a:latin typeface="Arial"/>
                <a:cs typeface="Arial"/>
              </a:rPr>
              <a:t>station </a:t>
            </a:r>
            <a:r>
              <a:rPr dirty="0" sz="2400">
                <a:latin typeface="Arial"/>
                <a:cs typeface="Arial"/>
              </a:rPr>
              <a:t>and  </a:t>
            </a:r>
            <a:r>
              <a:rPr dirty="0" sz="2400" spc="15">
                <a:latin typeface="Arial"/>
                <a:cs typeface="Arial"/>
              </a:rPr>
              <a:t>from </a:t>
            </a:r>
            <a:r>
              <a:rPr dirty="0" sz="2400" spc="20">
                <a:latin typeface="Arial"/>
                <a:cs typeface="Arial"/>
              </a:rPr>
              <a:t>work </a:t>
            </a:r>
            <a:r>
              <a:rPr dirty="0" sz="2400">
                <a:latin typeface="Arial"/>
                <a:cs typeface="Arial"/>
              </a:rPr>
              <a:t>place. A measurement </a:t>
            </a:r>
            <a:r>
              <a:rPr dirty="0" sz="2400" spc="20">
                <a:latin typeface="Arial"/>
                <a:cs typeface="Arial"/>
              </a:rPr>
              <a:t>tool icon </a:t>
            </a:r>
            <a:r>
              <a:rPr dirty="0" sz="2400" spc="10">
                <a:latin typeface="Arial"/>
                <a:cs typeface="Arial"/>
              </a:rPr>
              <a:t>will </a:t>
            </a:r>
            <a:r>
              <a:rPr dirty="0" sz="2400" spc="-5">
                <a:latin typeface="Arial"/>
                <a:cs typeface="Arial"/>
              </a:rPr>
              <a:t>also </a:t>
            </a:r>
            <a:r>
              <a:rPr dirty="0" sz="2400" spc="5">
                <a:latin typeface="Arial"/>
                <a:cs typeface="Arial"/>
              </a:rPr>
              <a:t>be </a:t>
            </a:r>
            <a:r>
              <a:rPr dirty="0" sz="2400" spc="15">
                <a:latin typeface="Arial"/>
                <a:cs typeface="Arial"/>
              </a:rPr>
              <a:t>provided. </a:t>
            </a:r>
            <a:r>
              <a:rPr dirty="0" sz="2400" spc="-40">
                <a:latin typeface="Arial"/>
                <a:cs typeface="Arial"/>
              </a:rPr>
              <a:t>The </a:t>
            </a:r>
            <a:r>
              <a:rPr dirty="0" sz="2400" spc="30">
                <a:latin typeface="Arial"/>
                <a:cs typeface="Arial"/>
              </a:rPr>
              <a:t>popups </a:t>
            </a:r>
            <a:r>
              <a:rPr dirty="0" sz="2400" spc="10">
                <a:latin typeface="Arial"/>
                <a:cs typeface="Arial"/>
              </a:rPr>
              <a:t>on </a:t>
            </a:r>
            <a:r>
              <a:rPr dirty="0" sz="2400">
                <a:latin typeface="Arial"/>
                <a:cs typeface="Arial"/>
              </a:rPr>
              <a:t>the  </a:t>
            </a:r>
            <a:r>
              <a:rPr dirty="0" sz="2400" spc="20">
                <a:latin typeface="Arial"/>
                <a:cs typeface="Arial"/>
              </a:rPr>
              <a:t>map </a:t>
            </a:r>
            <a:r>
              <a:rPr dirty="0" sz="2400">
                <a:latin typeface="Arial"/>
                <a:cs typeface="Arial"/>
              </a:rPr>
              <a:t>items </a:t>
            </a:r>
            <a:r>
              <a:rPr dirty="0" sz="2400" spc="10">
                <a:latin typeface="Arial"/>
                <a:cs typeface="Arial"/>
              </a:rPr>
              <a:t>will </a:t>
            </a:r>
            <a:r>
              <a:rPr dirty="0" sz="2400">
                <a:latin typeface="Arial"/>
                <a:cs typeface="Arial"/>
              </a:rPr>
              <a:t>display rent </a:t>
            </a:r>
            <a:r>
              <a:rPr dirty="0" sz="2400" spc="10">
                <a:latin typeface="Arial"/>
                <a:cs typeface="Arial"/>
              </a:rPr>
              <a:t>price, location </a:t>
            </a:r>
            <a:r>
              <a:rPr dirty="0" sz="2400">
                <a:latin typeface="Arial"/>
                <a:cs typeface="Arial"/>
              </a:rPr>
              <a:t>and cluster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 spc="-25">
                <a:latin typeface="Arial"/>
                <a:cs typeface="Arial"/>
              </a:rPr>
              <a:t>venues</a:t>
            </a:r>
            <a:r>
              <a:rPr dirty="0" sz="2400" spc="355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800"/>
              </a:lnSpc>
            </a:pPr>
            <a:r>
              <a:rPr dirty="0" sz="2400" spc="-40">
                <a:latin typeface="Arial"/>
                <a:cs typeface="Arial"/>
              </a:rPr>
              <a:t>The</a:t>
            </a:r>
            <a:r>
              <a:rPr dirty="0" sz="2400" spc="-90">
                <a:latin typeface="Arial"/>
                <a:cs typeface="Arial"/>
              </a:rPr>
              <a:t> Tools: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dirty="0" sz="2400">
                <a:latin typeface="Arial"/>
                <a:cs typeface="Arial"/>
              </a:rPr>
              <a:t>Web-scraping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sites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used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15">
                <a:latin typeface="Arial"/>
                <a:cs typeface="Arial"/>
              </a:rPr>
              <a:t>consolidate </a:t>
            </a:r>
            <a:r>
              <a:rPr dirty="0" sz="2400" spc="20">
                <a:latin typeface="Arial"/>
                <a:cs typeface="Arial"/>
              </a:rPr>
              <a:t>data-frame </a:t>
            </a:r>
            <a:r>
              <a:rPr dirty="0" sz="2400" spc="5">
                <a:latin typeface="Arial"/>
                <a:cs typeface="Arial"/>
              </a:rPr>
              <a:t>information </a:t>
            </a:r>
            <a:r>
              <a:rPr dirty="0" sz="2400" spc="20">
                <a:latin typeface="Arial"/>
                <a:cs typeface="Arial"/>
              </a:rPr>
              <a:t>which</a:t>
            </a:r>
            <a:r>
              <a:rPr dirty="0" sz="2400" spc="3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was</a:t>
            </a:r>
            <a:endParaRPr sz="2400">
              <a:latin typeface="Arial"/>
              <a:cs typeface="Arial"/>
            </a:endParaRPr>
          </a:p>
          <a:p>
            <a:pPr marL="12700" marR="373380">
              <a:lnSpc>
                <a:spcPct val="101099"/>
              </a:lnSpc>
              <a:spcBef>
                <a:spcPts val="5"/>
              </a:spcBef>
            </a:pPr>
            <a:r>
              <a:rPr dirty="0" sz="2400" spc="-5">
                <a:latin typeface="Arial"/>
                <a:cs typeface="Arial"/>
              </a:rPr>
              <a:t>saved </a:t>
            </a:r>
            <a:r>
              <a:rPr dirty="0" sz="2400" spc="-15">
                <a:latin typeface="Arial"/>
                <a:cs typeface="Arial"/>
              </a:rPr>
              <a:t>as </a:t>
            </a:r>
            <a:r>
              <a:rPr dirty="0" sz="2400" spc="10">
                <a:latin typeface="Arial"/>
                <a:cs typeface="Arial"/>
              </a:rPr>
              <a:t>csv </a:t>
            </a:r>
            <a:r>
              <a:rPr dirty="0" sz="2400" spc="-5">
                <a:latin typeface="Arial"/>
                <a:cs typeface="Arial"/>
              </a:rPr>
              <a:t>files </a:t>
            </a:r>
            <a:r>
              <a:rPr dirty="0" sz="2400" spc="10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convenience and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10">
                <a:latin typeface="Arial"/>
                <a:cs typeface="Arial"/>
              </a:rPr>
              <a:t>simply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5">
                <a:latin typeface="Arial"/>
                <a:cs typeface="Arial"/>
              </a:rPr>
              <a:t>report. </a:t>
            </a:r>
            <a:r>
              <a:rPr dirty="0" sz="2400" spc="-5">
                <a:latin typeface="Arial"/>
                <a:cs typeface="Arial"/>
              </a:rPr>
              <a:t>Geodata </a:t>
            </a:r>
            <a:r>
              <a:rPr dirty="0" sz="2400">
                <a:latin typeface="Arial"/>
                <a:cs typeface="Arial"/>
              </a:rPr>
              <a:t>was </a:t>
            </a:r>
            <a:r>
              <a:rPr dirty="0" sz="2400" spc="15">
                <a:latin typeface="Arial"/>
                <a:cs typeface="Arial"/>
              </a:rPr>
              <a:t>obtained  </a:t>
            </a:r>
            <a:r>
              <a:rPr dirty="0" sz="2400" spc="10">
                <a:latin typeface="Arial"/>
                <a:cs typeface="Arial"/>
              </a:rPr>
              <a:t>by </a:t>
            </a:r>
            <a:r>
              <a:rPr dirty="0" sz="2400" spc="20">
                <a:latin typeface="Arial"/>
                <a:cs typeface="Arial"/>
              </a:rPr>
              <a:t>coding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5">
                <a:latin typeface="Arial"/>
                <a:cs typeface="Arial"/>
              </a:rPr>
              <a:t>program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20">
                <a:latin typeface="Arial"/>
                <a:cs typeface="Arial"/>
              </a:rPr>
              <a:t>use </a:t>
            </a:r>
            <a:r>
              <a:rPr dirty="0" sz="2400" spc="15">
                <a:latin typeface="Arial"/>
                <a:cs typeface="Arial"/>
              </a:rPr>
              <a:t>Nominatim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5">
                <a:latin typeface="Arial"/>
                <a:cs typeface="Arial"/>
              </a:rPr>
              <a:t>get </a:t>
            </a:r>
            <a:r>
              <a:rPr dirty="0" sz="2400" spc="15">
                <a:latin typeface="Arial"/>
                <a:cs typeface="Arial"/>
              </a:rPr>
              <a:t>latitude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10">
                <a:latin typeface="Arial"/>
                <a:cs typeface="Arial"/>
              </a:rPr>
              <a:t>longitude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 spc="10">
                <a:latin typeface="Arial"/>
                <a:cs typeface="Arial"/>
              </a:rPr>
              <a:t>subway  </a:t>
            </a:r>
            <a:r>
              <a:rPr dirty="0" sz="2400" spc="15">
                <a:latin typeface="Arial"/>
                <a:cs typeface="Arial"/>
              </a:rPr>
              <a:t>stations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also </a:t>
            </a:r>
            <a:r>
              <a:rPr dirty="0" sz="2400" spc="1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each </a:t>
            </a:r>
            <a:r>
              <a:rPr dirty="0" sz="2400" spc="15">
                <a:latin typeface="Arial"/>
                <a:cs typeface="Arial"/>
              </a:rPr>
              <a:t>of </a:t>
            </a:r>
            <a:r>
              <a:rPr dirty="0" sz="2400" spc="-40">
                <a:latin typeface="Arial"/>
                <a:cs typeface="Arial"/>
              </a:rPr>
              <a:t>(144 </a:t>
            </a:r>
            <a:r>
              <a:rPr dirty="0" sz="2400" spc="-15">
                <a:latin typeface="Arial"/>
                <a:cs typeface="Arial"/>
              </a:rPr>
              <a:t>units)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5">
                <a:latin typeface="Arial"/>
                <a:cs typeface="Arial"/>
              </a:rPr>
              <a:t>apartments </a:t>
            </a:r>
            <a:r>
              <a:rPr dirty="0" sz="2400" spc="10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rent</a:t>
            </a:r>
            <a:r>
              <a:rPr dirty="0" sz="2400" spc="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04165">
              <a:lnSpc>
                <a:spcPct val="100800"/>
              </a:lnSpc>
              <a:spcBef>
                <a:spcPts val="5"/>
              </a:spcBef>
            </a:pPr>
            <a:r>
              <a:rPr dirty="0" sz="2400">
                <a:latin typeface="Arial"/>
                <a:cs typeface="Arial"/>
              </a:rPr>
              <a:t>Geopy_distance and </a:t>
            </a:r>
            <a:r>
              <a:rPr dirty="0" sz="2400" spc="15">
                <a:latin typeface="Arial"/>
                <a:cs typeface="Arial"/>
              </a:rPr>
              <a:t>Nominatim </a:t>
            </a:r>
            <a:r>
              <a:rPr dirty="0" sz="2400" spc="-10">
                <a:latin typeface="Arial"/>
                <a:cs typeface="Arial"/>
              </a:rPr>
              <a:t>were </a:t>
            </a:r>
            <a:r>
              <a:rPr dirty="0" sz="2400">
                <a:latin typeface="Arial"/>
                <a:cs typeface="Arial"/>
              </a:rPr>
              <a:t>used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establish </a:t>
            </a:r>
            <a:r>
              <a:rPr dirty="0" sz="2400" spc="-15">
                <a:latin typeface="Arial"/>
                <a:cs typeface="Arial"/>
              </a:rPr>
              <a:t>relative </a:t>
            </a:r>
            <a:r>
              <a:rPr dirty="0" sz="2400">
                <a:latin typeface="Arial"/>
                <a:cs typeface="Arial"/>
              </a:rPr>
              <a:t>distances. </a:t>
            </a:r>
            <a:r>
              <a:rPr dirty="0" sz="2400" spc="-5">
                <a:latin typeface="Arial"/>
                <a:cs typeface="Arial"/>
              </a:rPr>
              <a:t>Seaborn  </a:t>
            </a:r>
            <a:r>
              <a:rPr dirty="0" sz="2400" spc="10">
                <a:latin typeface="Arial"/>
                <a:cs typeface="Arial"/>
              </a:rPr>
              <a:t>graphic </a:t>
            </a:r>
            <a:r>
              <a:rPr dirty="0" sz="2400">
                <a:latin typeface="Arial"/>
                <a:cs typeface="Arial"/>
              </a:rPr>
              <a:t>was used </a:t>
            </a:r>
            <a:r>
              <a:rPr dirty="0" sz="2400" spc="10">
                <a:latin typeface="Arial"/>
                <a:cs typeface="Arial"/>
              </a:rPr>
              <a:t>for </a:t>
            </a:r>
            <a:r>
              <a:rPr dirty="0" sz="2400" spc="-15">
                <a:latin typeface="Arial"/>
                <a:cs typeface="Arial"/>
              </a:rPr>
              <a:t>general </a:t>
            </a:r>
            <a:r>
              <a:rPr dirty="0" sz="2400" spc="25">
                <a:latin typeface="Arial"/>
                <a:cs typeface="Arial"/>
              </a:rPr>
              <a:t>statistics </a:t>
            </a:r>
            <a:r>
              <a:rPr dirty="0" sz="2400" spc="5">
                <a:latin typeface="Arial"/>
                <a:cs typeface="Arial"/>
              </a:rPr>
              <a:t>on </a:t>
            </a:r>
            <a:r>
              <a:rPr dirty="0" sz="2400" spc="-15">
                <a:latin typeface="Arial"/>
                <a:cs typeface="Arial"/>
              </a:rPr>
              <a:t>rental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10"/>
              </a:spcBef>
            </a:pPr>
            <a:r>
              <a:rPr dirty="0" sz="2400" spc="20">
                <a:latin typeface="Arial"/>
                <a:cs typeface="Arial"/>
              </a:rPr>
              <a:t>Maps with </a:t>
            </a:r>
            <a:r>
              <a:rPr dirty="0" sz="2400" spc="30">
                <a:latin typeface="Arial"/>
                <a:cs typeface="Arial"/>
              </a:rPr>
              <a:t>popups </a:t>
            </a:r>
            <a:r>
              <a:rPr dirty="0" sz="2400" spc="-5">
                <a:latin typeface="Arial"/>
                <a:cs typeface="Arial"/>
              </a:rPr>
              <a:t>labels </a:t>
            </a:r>
            <a:r>
              <a:rPr dirty="0" sz="2400">
                <a:latin typeface="Arial"/>
                <a:cs typeface="Arial"/>
              </a:rPr>
              <a:t>allow </a:t>
            </a:r>
            <a:r>
              <a:rPr dirty="0" sz="2400" spc="20">
                <a:latin typeface="Arial"/>
                <a:cs typeface="Arial"/>
              </a:rPr>
              <a:t>quick </a:t>
            </a:r>
            <a:r>
              <a:rPr dirty="0" sz="2400" spc="15">
                <a:latin typeface="Arial"/>
                <a:cs typeface="Arial"/>
              </a:rPr>
              <a:t>identification of </a:t>
            </a:r>
            <a:r>
              <a:rPr dirty="0" sz="2400" spc="10">
                <a:latin typeface="Arial"/>
                <a:cs typeface="Arial"/>
              </a:rPr>
              <a:t>location, price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15">
                <a:latin typeface="Arial"/>
                <a:cs typeface="Arial"/>
              </a:rPr>
              <a:t>feature, </a:t>
            </a:r>
            <a:r>
              <a:rPr dirty="0" sz="2400" spc="10">
                <a:latin typeface="Arial"/>
                <a:cs typeface="Arial"/>
              </a:rPr>
              <a:t>thus  </a:t>
            </a:r>
            <a:r>
              <a:rPr dirty="0" sz="2400">
                <a:latin typeface="Arial"/>
                <a:cs typeface="Arial"/>
              </a:rPr>
              <a:t>making the selection </a:t>
            </a:r>
            <a:r>
              <a:rPr dirty="0" sz="2400" spc="-10">
                <a:latin typeface="Arial"/>
                <a:cs typeface="Arial"/>
              </a:rPr>
              <a:t>very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998" y="3704971"/>
            <a:ext cx="71272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4.0 </a:t>
            </a:r>
            <a:r>
              <a:rPr dirty="0" spc="5"/>
              <a:t>Execution </a:t>
            </a:r>
            <a:r>
              <a:rPr dirty="0" spc="10"/>
              <a:t>and</a:t>
            </a:r>
            <a:r>
              <a:rPr dirty="0" spc="55"/>
              <a:t> </a:t>
            </a:r>
            <a:r>
              <a:rPr dirty="0" spc="-15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666" y="775461"/>
            <a:ext cx="9396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Current </a:t>
            </a:r>
            <a:r>
              <a:rPr dirty="0" sz="3600" spc="-5"/>
              <a:t>residence </a:t>
            </a:r>
            <a:r>
              <a:rPr dirty="0" sz="3600" spc="25"/>
              <a:t>Neighborhood </a:t>
            </a:r>
            <a:r>
              <a:rPr dirty="0" sz="3600" spc="-5"/>
              <a:t>in</a:t>
            </a:r>
            <a:r>
              <a:rPr dirty="0" sz="3600" spc="-15"/>
              <a:t> </a:t>
            </a:r>
            <a:r>
              <a:rPr dirty="0" sz="3600" spc="-5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6991" y="2159507"/>
            <a:ext cx="12281916" cy="7060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211" y="834390"/>
            <a:ext cx="88011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Venues </a:t>
            </a:r>
            <a:r>
              <a:rPr dirty="0"/>
              <a:t>around </a:t>
            </a:r>
            <a:r>
              <a:rPr dirty="0" spc="35"/>
              <a:t>Neighborhood</a:t>
            </a:r>
            <a:r>
              <a:rPr dirty="0" spc="150"/>
              <a:t> </a:t>
            </a:r>
            <a:r>
              <a:rPr dirty="0" spc="-5"/>
              <a:t>in</a:t>
            </a:r>
          </a:p>
        </p:txBody>
      </p:sp>
      <p:sp>
        <p:nvSpPr>
          <p:cNvPr id="3" name="object 3"/>
          <p:cNvSpPr/>
          <p:nvPr/>
        </p:nvSpPr>
        <p:spPr>
          <a:xfrm>
            <a:off x="1498091" y="2350007"/>
            <a:ext cx="9703308" cy="5860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787730"/>
            <a:ext cx="114534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Manhattan </a:t>
            </a:r>
            <a:r>
              <a:rPr dirty="0" sz="3600" spc="35"/>
              <a:t>Map </a:t>
            </a:r>
            <a:r>
              <a:rPr dirty="0" sz="3600"/>
              <a:t>- </a:t>
            </a:r>
            <a:r>
              <a:rPr dirty="0" sz="3600" spc="25"/>
              <a:t>Neighborhoods </a:t>
            </a:r>
            <a:r>
              <a:rPr dirty="0" sz="3600" spc="15"/>
              <a:t>and </a:t>
            </a:r>
            <a:r>
              <a:rPr dirty="0" sz="3600"/>
              <a:t>Cluster </a:t>
            </a:r>
            <a:r>
              <a:rPr dirty="0" sz="3600" spc="30"/>
              <a:t>of</a:t>
            </a:r>
            <a:r>
              <a:rPr dirty="0" sz="3600" spc="-670"/>
              <a:t> </a:t>
            </a:r>
            <a:r>
              <a:rPr dirty="0" sz="3600" spc="-8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508" y="2183892"/>
            <a:ext cx="12496800" cy="7226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292" y="9753600"/>
                </a:lnTo>
                <a:lnTo>
                  <a:pt x="13004292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192">
            <a:solidFill>
              <a:srgbClr val="4B4B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2020-02-07T14:19:32Z</dcterms:created>
  <dcterms:modified xsi:type="dcterms:W3CDTF">2020-02-07T14:19:32Z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2020-02-07T00:00:00Z</vt:filetime>
  </property>
</Properties>
</file>