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86" r:id="rId4"/>
    <p:sldId id="259" r:id="rId5"/>
    <p:sldId id="264" r:id="rId6"/>
    <p:sldId id="265" r:id="rId7"/>
    <p:sldId id="266" r:id="rId8"/>
    <p:sldId id="267" r:id="rId9"/>
    <p:sldId id="268" r:id="rId10"/>
    <p:sldId id="269" r:id="rId11"/>
    <p:sldId id="270" r:id="rId12"/>
    <p:sldId id="271" r:id="rId13"/>
    <p:sldId id="273" r:id="rId14"/>
    <p:sldId id="272" r:id="rId15"/>
    <p:sldId id="274" r:id="rId16"/>
    <p:sldId id="275" r:id="rId17"/>
    <p:sldId id="276" r:id="rId18"/>
    <p:sldId id="281" r:id="rId19"/>
    <p:sldId id="282" r:id="rId20"/>
    <p:sldId id="283" r:id="rId21"/>
    <p:sldId id="284" r:id="rId22"/>
    <p:sldId id="302" r:id="rId23"/>
    <p:sldId id="287" r:id="rId24"/>
    <p:sldId id="279"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FB2DA87-AA81-4C27-9CA4-F299661614B9}">
          <p14:sldIdLst>
            <p14:sldId id="256"/>
            <p14:sldId id="257"/>
          </p14:sldIdLst>
        </p14:section>
        <p14:section name="initiation phase" id="{EBCDE617-5811-40FC-9EF2-FD2EA07540B4}">
          <p14:sldIdLst>
            <p14:sldId id="286"/>
            <p14:sldId id="259"/>
            <p14:sldId id="264"/>
            <p14:sldId id="265"/>
            <p14:sldId id="266"/>
            <p14:sldId id="267"/>
            <p14:sldId id="268"/>
            <p14:sldId id="269"/>
            <p14:sldId id="270"/>
            <p14:sldId id="271"/>
            <p14:sldId id="273"/>
            <p14:sldId id="272"/>
            <p14:sldId id="274"/>
            <p14:sldId id="275"/>
            <p14:sldId id="276"/>
            <p14:sldId id="281"/>
            <p14:sldId id="282"/>
            <p14:sldId id="283"/>
            <p14:sldId id="284"/>
          </p14:sldIdLst>
        </p14:section>
        <p14:section name="planning phase" id="{D91F43B2-2EA4-47E6-856B-01B69DE78C25}">
          <p14:sldIdLst>
            <p14:sldId id="302"/>
            <p14:sldId id="287"/>
            <p14:sldId id="279"/>
            <p14:sldId id="288"/>
            <p14:sldId id="289"/>
            <p14:sldId id="290"/>
            <p14:sldId id="291"/>
            <p14:sldId id="292"/>
            <p14:sldId id="293"/>
            <p14:sldId id="294"/>
            <p14:sldId id="295"/>
            <p14:sldId id="296"/>
            <p14:sldId id="297"/>
            <p14:sldId id="298"/>
            <p14:sldId id="299"/>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C4777-7E9B-4405-8F9C-2E8B49CD0B9A}"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4662E9E-7183-47F9-9D20-CD1C15FBDD0E}">
      <dgm:prSet phldrT="[Text]"/>
      <dgm:spPr>
        <a:xfrm>
          <a:off x="3775436" y="271824"/>
          <a:ext cx="2064912" cy="2064912"/>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S</a:t>
          </a:r>
        </a:p>
      </dgm:t>
    </dgm:pt>
    <dgm:pt modelId="{B1740C07-DF38-4782-834E-9EAF28363B8E}" type="parTrans" cxnId="{56830CB4-BEC3-4636-86EA-97A1B5E740CB}">
      <dgm:prSet/>
      <dgm:spPr/>
      <dgm:t>
        <a:bodyPr/>
        <a:lstStyle/>
        <a:p>
          <a:endParaRPr lang="en-US"/>
        </a:p>
      </dgm:t>
    </dgm:pt>
    <dgm:pt modelId="{C5ACC25F-A932-4B76-93A4-03D684013773}" type="sibTrans" cxnId="{56830CB4-BEC3-4636-86EA-97A1B5E740CB}">
      <dgm:prSet/>
      <dgm:spPr/>
      <dgm:t>
        <a:bodyPr/>
        <a:lstStyle/>
        <a:p>
          <a:endParaRPr lang="en-US"/>
        </a:p>
      </dgm:t>
    </dgm:pt>
    <dgm:pt modelId="{F7961553-AE87-495B-9B65-3E9EAE9A7EE4}">
      <dgm:prSet phldrT="[Text]" custT="1"/>
      <dgm:spPr>
        <a:xfrm>
          <a:off x="497864" y="167588"/>
          <a:ext cx="3371402"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Char char="•"/>
          </a:pPr>
          <a:r>
            <a:rPr lang="en-US" sz="1500" dirty="0">
              <a:solidFill>
                <a:sysClr val="windowText" lastClr="000000">
                  <a:hueOff val="0"/>
                  <a:satOff val="0"/>
                  <a:lumOff val="0"/>
                  <a:alphaOff val="0"/>
                </a:sysClr>
              </a:solidFill>
              <a:latin typeface="Calibri" panose="020F0502020204030204"/>
              <a:ea typeface="+mn-ea"/>
              <a:cs typeface="+mn-cs"/>
            </a:rPr>
            <a:t>Exclusive Franchise Partnerships.</a:t>
          </a:r>
        </a:p>
      </dgm:t>
    </dgm:pt>
    <dgm:pt modelId="{B614E880-B3C3-47CE-B909-8AAE5CF7B76F}" type="parTrans" cxnId="{E240BBFF-FAFC-470A-AB64-EA188D8E9D6A}">
      <dgm:prSet/>
      <dgm:spPr/>
      <dgm:t>
        <a:bodyPr/>
        <a:lstStyle/>
        <a:p>
          <a:endParaRPr lang="en-US"/>
        </a:p>
      </dgm:t>
    </dgm:pt>
    <dgm:pt modelId="{9104122A-C2EB-45D6-8273-0A38F14EC439}" type="sibTrans" cxnId="{E240BBFF-FAFC-470A-AB64-EA188D8E9D6A}">
      <dgm:prSet/>
      <dgm:spPr/>
      <dgm:t>
        <a:bodyPr/>
        <a:lstStyle/>
        <a:p>
          <a:endParaRPr lang="en-US"/>
        </a:p>
      </dgm:t>
    </dgm:pt>
    <dgm:pt modelId="{5A12C3AA-EBE8-425B-96F3-6F31BFB2E537}">
      <dgm:prSet phldrT="[Text]"/>
      <dgm:spPr>
        <a:xfrm rot="5400000">
          <a:off x="5935726" y="271824"/>
          <a:ext cx="2064912" cy="2064912"/>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W</a:t>
          </a:r>
        </a:p>
      </dgm:t>
    </dgm:pt>
    <dgm:pt modelId="{F3F0DFA7-51E9-4BCF-9534-ED8A1904DEF4}" type="parTrans" cxnId="{126B8E43-534F-4509-A167-56FD3E0F2F76}">
      <dgm:prSet/>
      <dgm:spPr/>
      <dgm:t>
        <a:bodyPr/>
        <a:lstStyle/>
        <a:p>
          <a:endParaRPr lang="en-US"/>
        </a:p>
      </dgm:t>
    </dgm:pt>
    <dgm:pt modelId="{CF6C92EC-FB53-49FB-BB49-0422EFCB5723}" type="sibTrans" cxnId="{126B8E43-534F-4509-A167-56FD3E0F2F76}">
      <dgm:prSet/>
      <dgm:spPr/>
      <dgm:t>
        <a:bodyPr/>
        <a:lstStyle/>
        <a:p>
          <a:endParaRPr lang="en-US"/>
        </a:p>
      </dgm:t>
    </dgm:pt>
    <dgm:pt modelId="{F8B24296-7F47-498E-A9E7-1D784E2ED1AE}">
      <dgm:prSet phldrT="[Text]" custT="1"/>
      <dgm:spPr>
        <a:xfrm>
          <a:off x="7866193" y="304718"/>
          <a:ext cx="3574449"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Font typeface="Calibri Light" panose="020F0302020204030204"/>
            <a:buAutoNum type="arabicPeriod"/>
          </a:pPr>
          <a:r>
            <a:rPr lang="en-US" sz="1500" dirty="0">
              <a:solidFill>
                <a:sysClr val="windowText" lastClr="000000">
                  <a:hueOff val="0"/>
                  <a:satOff val="0"/>
                  <a:lumOff val="0"/>
                  <a:alphaOff val="0"/>
                </a:sysClr>
              </a:solidFill>
              <a:latin typeface="Calibri" panose="020F0502020204030204"/>
              <a:ea typeface="+mn-ea"/>
              <a:cs typeface="+mn-cs"/>
            </a:rPr>
            <a:t>Limited Cash Availability.</a:t>
          </a:r>
        </a:p>
      </dgm:t>
    </dgm:pt>
    <dgm:pt modelId="{92E6FDCB-DD00-4623-B343-F4007E873A9D}" type="parTrans" cxnId="{A2C5778A-AEED-4148-B4B8-FDAE651B8008}">
      <dgm:prSet/>
      <dgm:spPr/>
      <dgm:t>
        <a:bodyPr/>
        <a:lstStyle/>
        <a:p>
          <a:endParaRPr lang="en-US"/>
        </a:p>
      </dgm:t>
    </dgm:pt>
    <dgm:pt modelId="{2EB3CD6F-D6D8-4DAC-886A-E3C6D6E4B09C}" type="sibTrans" cxnId="{A2C5778A-AEED-4148-B4B8-FDAE651B8008}">
      <dgm:prSet/>
      <dgm:spPr/>
      <dgm:t>
        <a:bodyPr/>
        <a:lstStyle/>
        <a:p>
          <a:endParaRPr lang="en-US"/>
        </a:p>
      </dgm:t>
    </dgm:pt>
    <dgm:pt modelId="{3D39EBF3-3A9D-4728-A519-47D3752C9A54}">
      <dgm:prSet phldrT="[Text]"/>
      <dgm:spPr>
        <a:xfrm rot="10800000">
          <a:off x="5935726" y="2432113"/>
          <a:ext cx="2064912" cy="2064912"/>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T</a:t>
          </a:r>
        </a:p>
      </dgm:t>
    </dgm:pt>
    <dgm:pt modelId="{E84FD7D4-8745-4A9A-83C1-16C380956B55}" type="parTrans" cxnId="{758EBBD2-43EE-4D23-8014-4A02F5DFFBB8}">
      <dgm:prSet/>
      <dgm:spPr/>
      <dgm:t>
        <a:bodyPr/>
        <a:lstStyle/>
        <a:p>
          <a:endParaRPr lang="en-US"/>
        </a:p>
      </dgm:t>
    </dgm:pt>
    <dgm:pt modelId="{9DCBF2A8-211F-4CE4-98C6-2F3C9A0CFB51}" type="sibTrans" cxnId="{758EBBD2-43EE-4D23-8014-4A02F5DFFBB8}">
      <dgm:prSet/>
      <dgm:spPr/>
      <dgm:t>
        <a:bodyPr/>
        <a:lstStyle/>
        <a:p>
          <a:endParaRPr lang="en-US"/>
        </a:p>
      </dgm:t>
    </dgm:pt>
    <dgm:pt modelId="{69B8289E-46C1-49F8-8641-3D15436B0414}">
      <dgm:prSet phldrT="[Text]"/>
      <dgm:spPr>
        <a:xfrm rot="16200000">
          <a:off x="3775436" y="2432113"/>
          <a:ext cx="2064912" cy="2064912"/>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O</a:t>
          </a:r>
        </a:p>
      </dgm:t>
    </dgm:pt>
    <dgm:pt modelId="{5BF76A85-0A42-434B-882E-CDFCF29D4EA7}" type="parTrans" cxnId="{450209CA-C4AC-4C28-AFF1-07A99B8FAB92}">
      <dgm:prSet/>
      <dgm:spPr/>
      <dgm:t>
        <a:bodyPr/>
        <a:lstStyle/>
        <a:p>
          <a:endParaRPr lang="en-US"/>
        </a:p>
      </dgm:t>
    </dgm:pt>
    <dgm:pt modelId="{953456F1-140B-40E5-B7B1-EACFE116CF1E}" type="sibTrans" cxnId="{450209CA-C4AC-4C28-AFF1-07A99B8FAB92}">
      <dgm:prSet/>
      <dgm:spPr/>
      <dgm:t>
        <a:bodyPr/>
        <a:lstStyle/>
        <a:p>
          <a:endParaRPr lang="en-US"/>
        </a:p>
      </dgm:t>
    </dgm:pt>
    <dgm:pt modelId="{656F6677-A971-4B7D-A0F8-F726FBBB1CA5}">
      <dgm:prSet phldrT="[Text]" custT="1"/>
      <dgm:spPr>
        <a:xfrm>
          <a:off x="416636" y="2907625"/>
          <a:ext cx="3533859"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Char char="•"/>
          </a:pPr>
          <a:r>
            <a:rPr lang="en-US" sz="1500" dirty="0">
              <a:solidFill>
                <a:sysClr val="windowText" lastClr="000000">
                  <a:hueOff val="0"/>
                  <a:satOff val="0"/>
                  <a:lumOff val="0"/>
                  <a:alphaOff val="0"/>
                </a:sysClr>
              </a:solidFill>
              <a:latin typeface="Calibri" panose="020F0502020204030204"/>
              <a:ea typeface="+mn-ea"/>
              <a:cs typeface="+mn-cs"/>
            </a:rPr>
            <a:t>Potential for Market Expansion</a:t>
          </a:r>
          <a:r>
            <a:rPr lang="en-US" sz="1000" dirty="0">
              <a:solidFill>
                <a:sysClr val="windowText" lastClr="000000">
                  <a:hueOff val="0"/>
                  <a:satOff val="0"/>
                  <a:lumOff val="0"/>
                  <a:alphaOff val="0"/>
                </a:sysClr>
              </a:solidFill>
              <a:latin typeface="Calibri" panose="020F0502020204030204"/>
              <a:ea typeface="+mn-ea"/>
              <a:cs typeface="+mn-cs"/>
            </a:rPr>
            <a:t>.</a:t>
          </a:r>
        </a:p>
      </dgm:t>
    </dgm:pt>
    <dgm:pt modelId="{6B21E567-043A-4DE1-A01E-0B001B96F2BD}" type="parTrans" cxnId="{249C26A9-46EB-412B-9BBD-4A1B09B6E9F7}">
      <dgm:prSet/>
      <dgm:spPr/>
      <dgm:t>
        <a:bodyPr/>
        <a:lstStyle/>
        <a:p>
          <a:endParaRPr lang="en-US"/>
        </a:p>
      </dgm:t>
    </dgm:pt>
    <dgm:pt modelId="{40B8D7FA-9392-464A-98F0-80D5FC27C2DE}" type="sibTrans" cxnId="{249C26A9-46EB-412B-9BBD-4A1B09B6E9F7}">
      <dgm:prSet/>
      <dgm:spPr/>
      <dgm:t>
        <a:bodyPr/>
        <a:lstStyle/>
        <a:p>
          <a:endParaRPr lang="en-US"/>
        </a:p>
      </dgm:t>
    </dgm:pt>
    <dgm:pt modelId="{A1F02945-EB1C-420F-9EA8-B61EC66E1443}">
      <dgm:prSet phldrT="[Text]" custT="1"/>
      <dgm:spPr>
        <a:xfrm>
          <a:off x="497864" y="167588"/>
          <a:ext cx="3371402"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Font typeface="Calibri Light" panose="020F0302020204030204"/>
            <a:buAutoNum type="arabicPeriod"/>
          </a:pPr>
          <a:r>
            <a:rPr lang="en-US" sz="1500" dirty="0">
              <a:solidFill>
                <a:sysClr val="windowText" lastClr="000000">
                  <a:hueOff val="0"/>
                  <a:satOff val="0"/>
                  <a:lumOff val="0"/>
                  <a:alphaOff val="0"/>
                </a:sysClr>
              </a:solidFill>
              <a:latin typeface="Calibri" panose="020F0502020204030204"/>
              <a:ea typeface="+mn-ea"/>
              <a:cs typeface="+mn-cs"/>
            </a:rPr>
            <a:t>Diverse Supplier Network.</a:t>
          </a:r>
        </a:p>
      </dgm:t>
    </dgm:pt>
    <dgm:pt modelId="{D9D0DB4D-9E56-4B9B-B875-D5EE309C1CF8}" type="parTrans" cxnId="{BC8499F0-92FD-43D1-B907-62F2D47A45ED}">
      <dgm:prSet/>
      <dgm:spPr/>
      <dgm:t>
        <a:bodyPr/>
        <a:lstStyle/>
        <a:p>
          <a:endParaRPr lang="en-US"/>
        </a:p>
      </dgm:t>
    </dgm:pt>
    <dgm:pt modelId="{1A152825-C91C-4302-B246-94D287BC6811}" type="sibTrans" cxnId="{BC8499F0-92FD-43D1-B907-62F2D47A45ED}">
      <dgm:prSet/>
      <dgm:spPr/>
      <dgm:t>
        <a:bodyPr/>
        <a:lstStyle/>
        <a:p>
          <a:endParaRPr lang="en-US"/>
        </a:p>
      </dgm:t>
    </dgm:pt>
    <dgm:pt modelId="{52788F48-1E1E-4ECA-9057-2A140BB16BE3}">
      <dgm:prSet phldrT="[Text]" custT="1"/>
      <dgm:spPr>
        <a:xfrm>
          <a:off x="7866193" y="304718"/>
          <a:ext cx="3574449"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Font typeface="Calibri Light" panose="020F0302020204030204"/>
            <a:buAutoNum type="arabicPeriod"/>
          </a:pPr>
          <a:r>
            <a:rPr lang="en-US" sz="1500" dirty="0">
              <a:solidFill>
                <a:sysClr val="windowText" lastClr="000000">
                  <a:hueOff val="0"/>
                  <a:satOff val="0"/>
                  <a:lumOff val="0"/>
                  <a:alphaOff val="0"/>
                </a:sysClr>
              </a:solidFill>
              <a:latin typeface="Calibri" panose="020F0502020204030204"/>
              <a:ea typeface="+mn-ea"/>
              <a:cs typeface="+mn-cs"/>
            </a:rPr>
            <a:t>High Dependence on Franchise Relationships.</a:t>
          </a:r>
        </a:p>
      </dgm:t>
    </dgm:pt>
    <dgm:pt modelId="{430367D1-CE11-48BB-B962-67914530BA95}" type="parTrans" cxnId="{1E0A0A61-830B-47E5-84D9-142A69F9350A}">
      <dgm:prSet/>
      <dgm:spPr/>
      <dgm:t>
        <a:bodyPr/>
        <a:lstStyle/>
        <a:p>
          <a:endParaRPr lang="en-US"/>
        </a:p>
      </dgm:t>
    </dgm:pt>
    <dgm:pt modelId="{7698618D-6AF2-4EA6-9851-7E427C288082}" type="sibTrans" cxnId="{1E0A0A61-830B-47E5-84D9-142A69F9350A}">
      <dgm:prSet/>
      <dgm:spPr/>
      <dgm:t>
        <a:bodyPr/>
        <a:lstStyle/>
        <a:p>
          <a:endParaRPr lang="en-US"/>
        </a:p>
      </dgm:t>
    </dgm:pt>
    <dgm:pt modelId="{7403B6A1-5DDE-4F40-9056-95158F9EB5B0}">
      <dgm:prSet phldrT="[Text]"/>
      <dgm:spPr>
        <a:xfrm>
          <a:off x="7618150" y="3136163"/>
          <a:ext cx="3594851"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Char char="•"/>
          </a:pPr>
          <a:endParaRPr lang="en-US" sz="700">
            <a:solidFill>
              <a:sysClr val="windowText" lastClr="000000">
                <a:hueOff val="0"/>
                <a:satOff val="0"/>
                <a:lumOff val="0"/>
                <a:alphaOff val="0"/>
              </a:sysClr>
            </a:solidFill>
            <a:latin typeface="Calibri" panose="020F0502020204030204"/>
            <a:ea typeface="+mn-ea"/>
            <a:cs typeface="+mn-cs"/>
          </a:endParaRPr>
        </a:p>
      </dgm:t>
    </dgm:pt>
    <dgm:pt modelId="{037B4E5E-967A-4408-9FEC-29ED815F1D14}" type="parTrans" cxnId="{E31E8D50-D27A-478C-B8AB-600EEA1DE861}">
      <dgm:prSet/>
      <dgm:spPr/>
      <dgm:t>
        <a:bodyPr/>
        <a:lstStyle/>
        <a:p>
          <a:endParaRPr lang="en-US"/>
        </a:p>
      </dgm:t>
    </dgm:pt>
    <dgm:pt modelId="{F8FEFEA2-DC24-4568-8885-3445DE37867E}" type="sibTrans" cxnId="{E31E8D50-D27A-478C-B8AB-600EEA1DE861}">
      <dgm:prSet/>
      <dgm:spPr/>
      <dgm:t>
        <a:bodyPr/>
        <a:lstStyle/>
        <a:p>
          <a:endParaRPr lang="en-US"/>
        </a:p>
      </dgm:t>
    </dgm:pt>
    <dgm:pt modelId="{510774C9-FFF0-4C02-BDE4-7E7A4F8B6277}">
      <dgm:prSet phldrT="[Text]" custT="1"/>
      <dgm:spPr>
        <a:xfrm>
          <a:off x="7618150" y="3136163"/>
          <a:ext cx="3594851"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Char char="•"/>
          </a:pPr>
          <a:r>
            <a:rPr lang="en-US" sz="1500" dirty="0">
              <a:solidFill>
                <a:sysClr val="windowText" lastClr="000000">
                  <a:hueOff val="0"/>
                  <a:satOff val="0"/>
                  <a:lumOff val="0"/>
                  <a:alphaOff val="0"/>
                </a:sysClr>
              </a:solidFill>
              <a:latin typeface="Calibri" panose="020F0502020204030204"/>
              <a:ea typeface="+mn-ea"/>
              <a:cs typeface="+mn-cs"/>
            </a:rPr>
            <a:t>Competition from Asian Franchises</a:t>
          </a:r>
        </a:p>
      </dgm:t>
    </dgm:pt>
    <dgm:pt modelId="{F9DC6D9C-80EE-4D88-8E53-DA9E8335D160}" type="parTrans" cxnId="{DF714108-8FC2-438C-AC78-C733186424D7}">
      <dgm:prSet/>
      <dgm:spPr/>
      <dgm:t>
        <a:bodyPr/>
        <a:lstStyle/>
        <a:p>
          <a:endParaRPr lang="en-US"/>
        </a:p>
      </dgm:t>
    </dgm:pt>
    <dgm:pt modelId="{BD1D8E39-C90E-494A-8C31-A451A20E1454}" type="sibTrans" cxnId="{DF714108-8FC2-438C-AC78-C733186424D7}">
      <dgm:prSet/>
      <dgm:spPr/>
      <dgm:t>
        <a:bodyPr/>
        <a:lstStyle/>
        <a:p>
          <a:endParaRPr lang="en-US"/>
        </a:p>
      </dgm:t>
    </dgm:pt>
    <dgm:pt modelId="{F1D95DB5-EBF5-466E-B9C3-C4A471BB1231}">
      <dgm:prSet phldrT="[Text]" custT="1"/>
      <dgm:spPr>
        <a:xfrm>
          <a:off x="416636" y="2907625"/>
          <a:ext cx="3533859"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Char char="•"/>
          </a:pPr>
          <a:r>
            <a:rPr lang="en-US" sz="1500" dirty="0">
              <a:solidFill>
                <a:sysClr val="windowText" lastClr="000000">
                  <a:hueOff val="0"/>
                  <a:satOff val="0"/>
                  <a:lumOff val="0"/>
                  <a:alphaOff val="0"/>
                </a:sysClr>
              </a:solidFill>
              <a:latin typeface="Calibri" panose="020F0502020204030204"/>
              <a:ea typeface="+mn-ea"/>
              <a:cs typeface="+mn-cs"/>
            </a:rPr>
            <a:t>Growing Market Demand in Angola.</a:t>
          </a:r>
        </a:p>
      </dgm:t>
    </dgm:pt>
    <dgm:pt modelId="{5C45B1B7-AD56-46E4-8B12-8E214A71E196}" type="parTrans" cxnId="{4B25CF58-02C9-479D-AA3F-96CD8EC46F2B}">
      <dgm:prSet/>
      <dgm:spPr/>
      <dgm:t>
        <a:bodyPr/>
        <a:lstStyle/>
        <a:p>
          <a:endParaRPr lang="en-US"/>
        </a:p>
      </dgm:t>
    </dgm:pt>
    <dgm:pt modelId="{5110FDA3-8ED2-4924-A2BB-25C991E55D2B}" type="sibTrans" cxnId="{4B25CF58-02C9-479D-AA3F-96CD8EC46F2B}">
      <dgm:prSet/>
      <dgm:spPr/>
      <dgm:t>
        <a:bodyPr/>
        <a:lstStyle/>
        <a:p>
          <a:endParaRPr lang="en-US"/>
        </a:p>
      </dgm:t>
    </dgm:pt>
    <dgm:pt modelId="{5991EB65-CEDE-4A6C-AC98-7FD0863DC00E}">
      <dgm:prSet/>
      <dgm:spPr>
        <a:xfrm>
          <a:off x="7618150" y="3136163"/>
          <a:ext cx="3594851"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Char char="•"/>
          </a:pPr>
          <a:endParaRPr lang="en-US" sz="700" dirty="0">
            <a:solidFill>
              <a:sysClr val="windowText" lastClr="000000">
                <a:hueOff val="0"/>
                <a:satOff val="0"/>
                <a:lumOff val="0"/>
                <a:alphaOff val="0"/>
              </a:sysClr>
            </a:solidFill>
            <a:latin typeface="Calibri" panose="020F0502020204030204"/>
            <a:ea typeface="+mn-ea"/>
            <a:cs typeface="+mn-cs"/>
          </a:endParaRPr>
        </a:p>
      </dgm:t>
    </dgm:pt>
    <dgm:pt modelId="{E47DC9D5-2B0B-4975-AADD-5ED2BDEB6ABF}" type="parTrans" cxnId="{1085434E-3AC6-4273-BEAD-2DA3CAD08FDE}">
      <dgm:prSet/>
      <dgm:spPr/>
      <dgm:t>
        <a:bodyPr/>
        <a:lstStyle/>
        <a:p>
          <a:endParaRPr lang="en-US"/>
        </a:p>
      </dgm:t>
    </dgm:pt>
    <dgm:pt modelId="{B8607709-1C66-4627-A36C-03B5BD9415C6}" type="sibTrans" cxnId="{1085434E-3AC6-4273-BEAD-2DA3CAD08FDE}">
      <dgm:prSet/>
      <dgm:spPr/>
      <dgm:t>
        <a:bodyPr/>
        <a:lstStyle/>
        <a:p>
          <a:endParaRPr lang="en-US"/>
        </a:p>
      </dgm:t>
    </dgm:pt>
    <dgm:pt modelId="{C222BE9C-300F-46D3-B8ED-CE5239C205A7}">
      <dgm:prSet phldrT="[Text]" custT="1"/>
      <dgm:spPr>
        <a:xfrm>
          <a:off x="7618150" y="3136163"/>
          <a:ext cx="3594851" cy="1526032"/>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Char char="•"/>
          </a:pPr>
          <a:r>
            <a:rPr lang="en-US" sz="1500" dirty="0">
              <a:solidFill>
                <a:sysClr val="windowText" lastClr="000000">
                  <a:hueOff val="0"/>
                  <a:satOff val="0"/>
                  <a:lumOff val="0"/>
                  <a:alphaOff val="0"/>
                </a:sysClr>
              </a:solidFill>
              <a:latin typeface="Calibri" panose="020F0502020204030204"/>
              <a:ea typeface="+mn-ea"/>
              <a:cs typeface="+mn-cs"/>
            </a:rPr>
            <a:t>Economic Instability</a:t>
          </a:r>
        </a:p>
      </dgm:t>
    </dgm:pt>
    <dgm:pt modelId="{0BDE5FEB-3FE0-42FC-BBAC-05F651BDE9A3}" type="sibTrans" cxnId="{7D55A8B3-9D1F-4A0F-B5CC-60F395DFF45A}">
      <dgm:prSet/>
      <dgm:spPr/>
      <dgm:t>
        <a:bodyPr/>
        <a:lstStyle/>
        <a:p>
          <a:endParaRPr lang="en-US"/>
        </a:p>
      </dgm:t>
    </dgm:pt>
    <dgm:pt modelId="{CF403D84-5D16-4DC6-8317-BD8C4AC73879}" type="parTrans" cxnId="{7D55A8B3-9D1F-4A0F-B5CC-60F395DFF45A}">
      <dgm:prSet/>
      <dgm:spPr/>
      <dgm:t>
        <a:bodyPr/>
        <a:lstStyle/>
        <a:p>
          <a:endParaRPr lang="en-US"/>
        </a:p>
      </dgm:t>
    </dgm:pt>
    <dgm:pt modelId="{7AB3C9DA-788D-4CA8-8E8F-853F6C792794}" type="pres">
      <dgm:prSet presAssocID="{FCDC4777-7E9B-4405-8F9C-2E8B49CD0B9A}" presName="cycleMatrixDiagram" presStyleCnt="0">
        <dgm:presLayoutVars>
          <dgm:chMax val="1"/>
          <dgm:dir/>
          <dgm:animLvl val="lvl"/>
          <dgm:resizeHandles val="exact"/>
        </dgm:presLayoutVars>
      </dgm:prSet>
      <dgm:spPr/>
    </dgm:pt>
    <dgm:pt modelId="{98BA3166-2A20-4695-98F9-E67E0A148929}" type="pres">
      <dgm:prSet presAssocID="{FCDC4777-7E9B-4405-8F9C-2E8B49CD0B9A}" presName="children" presStyleCnt="0"/>
      <dgm:spPr/>
    </dgm:pt>
    <dgm:pt modelId="{941C8E3B-A1F4-4D51-8312-3AEE1E614F0A}" type="pres">
      <dgm:prSet presAssocID="{FCDC4777-7E9B-4405-8F9C-2E8B49CD0B9A}" presName="child1group" presStyleCnt="0"/>
      <dgm:spPr/>
    </dgm:pt>
    <dgm:pt modelId="{43509EE6-2026-49B7-9352-4792821DB4EF}" type="pres">
      <dgm:prSet presAssocID="{FCDC4777-7E9B-4405-8F9C-2E8B49CD0B9A}" presName="child1" presStyleLbl="bgAcc1" presStyleIdx="0" presStyleCnt="4" custScaleX="143110" custLinFactNeighborX="-75022" custLinFactNeighborY="10982"/>
      <dgm:spPr/>
    </dgm:pt>
    <dgm:pt modelId="{AF53005C-DA4E-4BC0-9D43-CCDC2F80F5B8}" type="pres">
      <dgm:prSet presAssocID="{FCDC4777-7E9B-4405-8F9C-2E8B49CD0B9A}" presName="child1Text" presStyleLbl="bgAcc1" presStyleIdx="0" presStyleCnt="4">
        <dgm:presLayoutVars>
          <dgm:bulletEnabled val="1"/>
        </dgm:presLayoutVars>
      </dgm:prSet>
      <dgm:spPr/>
    </dgm:pt>
    <dgm:pt modelId="{BCD0A68E-4C65-43DC-BF31-5D8D10E832D2}" type="pres">
      <dgm:prSet presAssocID="{FCDC4777-7E9B-4405-8F9C-2E8B49CD0B9A}" presName="child2group" presStyleCnt="0"/>
      <dgm:spPr/>
    </dgm:pt>
    <dgm:pt modelId="{60787EE2-60EC-4A74-B778-787138D69DFD}" type="pres">
      <dgm:prSet presAssocID="{FCDC4777-7E9B-4405-8F9C-2E8B49CD0B9A}" presName="child2" presStyleLbl="bgAcc1" presStyleIdx="1" presStyleCnt="4" custScaleX="151729" custLinFactNeighborX="78902" custLinFactNeighborY="19968"/>
      <dgm:spPr/>
    </dgm:pt>
    <dgm:pt modelId="{736971CB-ACA6-475D-92E8-F37E98A9370B}" type="pres">
      <dgm:prSet presAssocID="{FCDC4777-7E9B-4405-8F9C-2E8B49CD0B9A}" presName="child2Text" presStyleLbl="bgAcc1" presStyleIdx="1" presStyleCnt="4">
        <dgm:presLayoutVars>
          <dgm:bulletEnabled val="1"/>
        </dgm:presLayoutVars>
      </dgm:prSet>
      <dgm:spPr/>
    </dgm:pt>
    <dgm:pt modelId="{0EFD755E-A7A5-4DB9-AC1C-F6417C62C3F1}" type="pres">
      <dgm:prSet presAssocID="{FCDC4777-7E9B-4405-8F9C-2E8B49CD0B9A}" presName="child3group" presStyleCnt="0"/>
      <dgm:spPr/>
    </dgm:pt>
    <dgm:pt modelId="{8157ABB6-13C6-48F8-B93E-F9D9D53869ED}" type="pres">
      <dgm:prSet presAssocID="{FCDC4777-7E9B-4405-8F9C-2E8B49CD0B9A}" presName="child3" presStyleLbl="bgAcc1" presStyleIdx="2" presStyleCnt="4" custScaleX="152595" custLinFactNeighborX="68806" custLinFactNeighborY="-6989"/>
      <dgm:spPr/>
    </dgm:pt>
    <dgm:pt modelId="{AD543C26-1CCB-46F7-94A8-817BCA845150}" type="pres">
      <dgm:prSet presAssocID="{FCDC4777-7E9B-4405-8F9C-2E8B49CD0B9A}" presName="child3Text" presStyleLbl="bgAcc1" presStyleIdx="2" presStyleCnt="4">
        <dgm:presLayoutVars>
          <dgm:bulletEnabled val="1"/>
        </dgm:presLayoutVars>
      </dgm:prSet>
      <dgm:spPr/>
    </dgm:pt>
    <dgm:pt modelId="{53263D41-0215-4858-9D93-E6491666A8B5}" type="pres">
      <dgm:prSet presAssocID="{FCDC4777-7E9B-4405-8F9C-2E8B49CD0B9A}" presName="child4group" presStyleCnt="0"/>
      <dgm:spPr/>
    </dgm:pt>
    <dgm:pt modelId="{6564AE25-CB36-47F1-9703-C29F1FC9F81A}" type="pres">
      <dgm:prSet presAssocID="{FCDC4777-7E9B-4405-8F9C-2E8B49CD0B9A}" presName="child4" presStyleLbl="bgAcc1" presStyleIdx="3" presStyleCnt="4" custScaleX="150006" custLinFactNeighborX="-75022" custLinFactNeighborY="-21965"/>
      <dgm:spPr/>
    </dgm:pt>
    <dgm:pt modelId="{3DC76986-71A7-4DE7-A9B3-5481B4102F85}" type="pres">
      <dgm:prSet presAssocID="{FCDC4777-7E9B-4405-8F9C-2E8B49CD0B9A}" presName="child4Text" presStyleLbl="bgAcc1" presStyleIdx="3" presStyleCnt="4">
        <dgm:presLayoutVars>
          <dgm:bulletEnabled val="1"/>
        </dgm:presLayoutVars>
      </dgm:prSet>
      <dgm:spPr/>
    </dgm:pt>
    <dgm:pt modelId="{556375D7-78FD-445E-9F67-0F4F92ED7F3B}" type="pres">
      <dgm:prSet presAssocID="{FCDC4777-7E9B-4405-8F9C-2E8B49CD0B9A}" presName="childPlaceholder" presStyleCnt="0"/>
      <dgm:spPr/>
    </dgm:pt>
    <dgm:pt modelId="{982AA4C2-61C9-401F-B1D4-CEBC67D9F085}" type="pres">
      <dgm:prSet presAssocID="{FCDC4777-7E9B-4405-8F9C-2E8B49CD0B9A}" presName="circle" presStyleCnt="0"/>
      <dgm:spPr/>
    </dgm:pt>
    <dgm:pt modelId="{DA720C00-3061-48D9-8CB3-6169989181CF}" type="pres">
      <dgm:prSet presAssocID="{FCDC4777-7E9B-4405-8F9C-2E8B49CD0B9A}" presName="quadrant1" presStyleLbl="node1" presStyleIdx="0" presStyleCnt="4">
        <dgm:presLayoutVars>
          <dgm:chMax val="1"/>
          <dgm:bulletEnabled val="1"/>
        </dgm:presLayoutVars>
      </dgm:prSet>
      <dgm:spPr/>
    </dgm:pt>
    <dgm:pt modelId="{BCC22FE2-89C2-4EFE-AC9A-C09683F5418B}" type="pres">
      <dgm:prSet presAssocID="{FCDC4777-7E9B-4405-8F9C-2E8B49CD0B9A}" presName="quadrant2" presStyleLbl="node1" presStyleIdx="1" presStyleCnt="4">
        <dgm:presLayoutVars>
          <dgm:chMax val="1"/>
          <dgm:bulletEnabled val="1"/>
        </dgm:presLayoutVars>
      </dgm:prSet>
      <dgm:spPr/>
    </dgm:pt>
    <dgm:pt modelId="{3226000A-553B-434A-AAB1-12A22E998476}" type="pres">
      <dgm:prSet presAssocID="{FCDC4777-7E9B-4405-8F9C-2E8B49CD0B9A}" presName="quadrant3" presStyleLbl="node1" presStyleIdx="2" presStyleCnt="4">
        <dgm:presLayoutVars>
          <dgm:chMax val="1"/>
          <dgm:bulletEnabled val="1"/>
        </dgm:presLayoutVars>
      </dgm:prSet>
      <dgm:spPr/>
    </dgm:pt>
    <dgm:pt modelId="{A97DFF40-F29F-4288-9E25-19384A3F05D1}" type="pres">
      <dgm:prSet presAssocID="{FCDC4777-7E9B-4405-8F9C-2E8B49CD0B9A}" presName="quadrant4" presStyleLbl="node1" presStyleIdx="3" presStyleCnt="4">
        <dgm:presLayoutVars>
          <dgm:chMax val="1"/>
          <dgm:bulletEnabled val="1"/>
        </dgm:presLayoutVars>
      </dgm:prSet>
      <dgm:spPr/>
    </dgm:pt>
    <dgm:pt modelId="{CEED6D86-E8B0-492E-8E56-64AA59A9921F}" type="pres">
      <dgm:prSet presAssocID="{FCDC4777-7E9B-4405-8F9C-2E8B49CD0B9A}" presName="quadrantPlaceholder" presStyleCnt="0"/>
      <dgm:spPr/>
    </dgm:pt>
    <dgm:pt modelId="{17571635-A0D4-4C10-8D4F-8651479AD910}" type="pres">
      <dgm:prSet presAssocID="{FCDC4777-7E9B-4405-8F9C-2E8B49CD0B9A}" presName="center1" presStyleLbl="fgShp" presStyleIdx="0" presStyleCnt="2"/>
      <dgm:spPr>
        <a:xfrm>
          <a:off x="5531565" y="1955228"/>
          <a:ext cx="712943" cy="619950"/>
        </a:xfrm>
        <a:prstGeom prst="circularArrow">
          <a:avLst/>
        </a:prstGeom>
        <a:solidFill>
          <a:srgbClr val="4472C4">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92884E65-CCD7-4B4B-B611-FC69093FF3B3}" type="pres">
      <dgm:prSet presAssocID="{FCDC4777-7E9B-4405-8F9C-2E8B49CD0B9A}" presName="center2" presStyleLbl="fgShp" presStyleIdx="1" presStyleCnt="2"/>
      <dgm:spPr>
        <a:xfrm rot="10800000">
          <a:off x="5531565" y="2193671"/>
          <a:ext cx="712943" cy="619950"/>
        </a:xfrm>
        <a:prstGeom prst="circularArrow">
          <a:avLst/>
        </a:prstGeom>
        <a:solidFill>
          <a:srgbClr val="4472C4">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DF714108-8FC2-438C-AC78-C733186424D7}" srcId="{3D39EBF3-3A9D-4728-A519-47D3752C9A54}" destId="{510774C9-FFF0-4C02-BDE4-7E7A4F8B6277}" srcOrd="0" destOrd="0" parTransId="{F9DC6D9C-80EE-4D88-8E53-DA9E8335D160}" sibTransId="{BD1D8E39-C90E-494A-8C31-A451A20E1454}"/>
    <dgm:cxn modelId="{CF24341F-8B80-478C-A687-665617396589}" type="presOf" srcId="{7403B6A1-5DDE-4F40-9056-95158F9EB5B0}" destId="{8157ABB6-13C6-48F8-B93E-F9D9D53869ED}" srcOrd="0" destOrd="3" presId="urn:microsoft.com/office/officeart/2005/8/layout/cycle4"/>
    <dgm:cxn modelId="{EBDBBD29-0F54-46C3-BAF5-35D6BE4337FB}" type="presOf" srcId="{F7961553-AE87-495B-9B65-3E9EAE9A7EE4}" destId="{AF53005C-DA4E-4BC0-9D43-CCDC2F80F5B8}" srcOrd="1" destOrd="0" presId="urn:microsoft.com/office/officeart/2005/8/layout/cycle4"/>
    <dgm:cxn modelId="{BDAE2C2D-4FF8-4104-8DFE-9FB63A63FA15}" type="presOf" srcId="{5A12C3AA-EBE8-425B-96F3-6F31BFB2E537}" destId="{BCC22FE2-89C2-4EFE-AC9A-C09683F5418B}" srcOrd="0" destOrd="0" presId="urn:microsoft.com/office/officeart/2005/8/layout/cycle4"/>
    <dgm:cxn modelId="{02B37731-72F8-4DD6-8E81-3C2DFC1DF398}" type="presOf" srcId="{52788F48-1E1E-4ECA-9057-2A140BB16BE3}" destId="{60787EE2-60EC-4A74-B778-787138D69DFD}" srcOrd="0" destOrd="1" presId="urn:microsoft.com/office/officeart/2005/8/layout/cycle4"/>
    <dgm:cxn modelId="{6ACF6539-73EB-49B2-8569-717E8563963B}" type="presOf" srcId="{52788F48-1E1E-4ECA-9057-2A140BB16BE3}" destId="{736971CB-ACA6-475D-92E8-F37E98A9370B}" srcOrd="1" destOrd="1" presId="urn:microsoft.com/office/officeart/2005/8/layout/cycle4"/>
    <dgm:cxn modelId="{D9C1653A-0E3D-4A04-84A7-7CDE671F9104}" type="presOf" srcId="{C222BE9C-300F-46D3-B8ED-CE5239C205A7}" destId="{AD543C26-1CCB-46F7-94A8-817BCA845150}" srcOrd="1" destOrd="1" presId="urn:microsoft.com/office/officeart/2005/8/layout/cycle4"/>
    <dgm:cxn modelId="{D66DB73D-19A5-4DB7-8B66-5CA7B08FBC43}" type="presOf" srcId="{F1D95DB5-EBF5-466E-B9C3-C4A471BB1231}" destId="{6564AE25-CB36-47F1-9703-C29F1FC9F81A}" srcOrd="0" destOrd="0" presId="urn:microsoft.com/office/officeart/2005/8/layout/cycle4"/>
    <dgm:cxn modelId="{1E0A0A61-830B-47E5-84D9-142A69F9350A}" srcId="{5A12C3AA-EBE8-425B-96F3-6F31BFB2E537}" destId="{52788F48-1E1E-4ECA-9057-2A140BB16BE3}" srcOrd="1" destOrd="0" parTransId="{430367D1-CE11-48BB-B962-67914530BA95}" sibTransId="{7698618D-6AF2-4EA6-9851-7E427C288082}"/>
    <dgm:cxn modelId="{126B8E43-534F-4509-A167-56FD3E0F2F76}" srcId="{FCDC4777-7E9B-4405-8F9C-2E8B49CD0B9A}" destId="{5A12C3AA-EBE8-425B-96F3-6F31BFB2E537}" srcOrd="1" destOrd="0" parTransId="{F3F0DFA7-51E9-4BCF-9534-ED8A1904DEF4}" sibTransId="{CF6C92EC-FB53-49FB-BB49-0422EFCB5723}"/>
    <dgm:cxn modelId="{41456849-A6A1-4DDA-9DE1-223CCF5F91E8}" type="presOf" srcId="{69B8289E-46C1-49F8-8641-3D15436B0414}" destId="{A97DFF40-F29F-4288-9E25-19384A3F05D1}" srcOrd="0" destOrd="0" presId="urn:microsoft.com/office/officeart/2005/8/layout/cycle4"/>
    <dgm:cxn modelId="{1085434E-3AC6-4273-BEAD-2DA3CAD08FDE}" srcId="{3D39EBF3-3A9D-4728-A519-47D3752C9A54}" destId="{5991EB65-CEDE-4A6C-AC98-7FD0863DC00E}" srcOrd="2" destOrd="0" parTransId="{E47DC9D5-2B0B-4975-AADD-5ED2BDEB6ABF}" sibTransId="{B8607709-1C66-4627-A36C-03B5BD9415C6}"/>
    <dgm:cxn modelId="{4DF8E74E-FFAA-44A3-8354-B0B1D07B8330}" type="presOf" srcId="{5991EB65-CEDE-4A6C-AC98-7FD0863DC00E}" destId="{8157ABB6-13C6-48F8-B93E-F9D9D53869ED}" srcOrd="0" destOrd="2" presId="urn:microsoft.com/office/officeart/2005/8/layout/cycle4"/>
    <dgm:cxn modelId="{E31E8D50-D27A-478C-B8AB-600EEA1DE861}" srcId="{3D39EBF3-3A9D-4728-A519-47D3752C9A54}" destId="{7403B6A1-5DDE-4F40-9056-95158F9EB5B0}" srcOrd="3" destOrd="0" parTransId="{037B4E5E-967A-4408-9FEC-29ED815F1D14}" sibTransId="{F8FEFEA2-DC24-4568-8885-3445DE37867E}"/>
    <dgm:cxn modelId="{719FF472-41C4-40FB-82AA-5B6265EA49D2}" type="presOf" srcId="{656F6677-A971-4B7D-A0F8-F726FBBB1CA5}" destId="{3DC76986-71A7-4DE7-A9B3-5481B4102F85}" srcOrd="1" destOrd="1" presId="urn:microsoft.com/office/officeart/2005/8/layout/cycle4"/>
    <dgm:cxn modelId="{F2BC4674-1FC1-488B-BE65-927A52132386}" type="presOf" srcId="{A1F02945-EB1C-420F-9EA8-B61EC66E1443}" destId="{43509EE6-2026-49B7-9352-4792821DB4EF}" srcOrd="0" destOrd="1" presId="urn:microsoft.com/office/officeart/2005/8/layout/cycle4"/>
    <dgm:cxn modelId="{84D74657-B8CC-4964-B53B-1EEEE91DE8AF}" type="presOf" srcId="{510774C9-FFF0-4C02-BDE4-7E7A4F8B6277}" destId="{AD543C26-1CCB-46F7-94A8-817BCA845150}" srcOrd="1" destOrd="0" presId="urn:microsoft.com/office/officeart/2005/8/layout/cycle4"/>
    <dgm:cxn modelId="{2F965278-6B8A-49E0-9D74-160C2E4DF144}" type="presOf" srcId="{7403B6A1-5DDE-4F40-9056-95158F9EB5B0}" destId="{AD543C26-1CCB-46F7-94A8-817BCA845150}" srcOrd="1" destOrd="3" presId="urn:microsoft.com/office/officeart/2005/8/layout/cycle4"/>
    <dgm:cxn modelId="{4B25CF58-02C9-479D-AA3F-96CD8EC46F2B}" srcId="{69B8289E-46C1-49F8-8641-3D15436B0414}" destId="{F1D95DB5-EBF5-466E-B9C3-C4A471BB1231}" srcOrd="0" destOrd="0" parTransId="{5C45B1B7-AD56-46E4-8B12-8E214A71E196}" sibTransId="{5110FDA3-8ED2-4924-A2BB-25C991E55D2B}"/>
    <dgm:cxn modelId="{23C75479-ADB5-4590-A778-671CE0A84B11}" type="presOf" srcId="{FCDC4777-7E9B-4405-8F9C-2E8B49CD0B9A}" destId="{7AB3C9DA-788D-4CA8-8E8F-853F6C792794}" srcOrd="0" destOrd="0" presId="urn:microsoft.com/office/officeart/2005/8/layout/cycle4"/>
    <dgm:cxn modelId="{A2C5778A-AEED-4148-B4B8-FDAE651B8008}" srcId="{5A12C3AA-EBE8-425B-96F3-6F31BFB2E537}" destId="{F8B24296-7F47-498E-A9E7-1D784E2ED1AE}" srcOrd="0" destOrd="0" parTransId="{92E6FDCB-DD00-4623-B343-F4007E873A9D}" sibTransId="{2EB3CD6F-D6D8-4DAC-886A-E3C6D6E4B09C}"/>
    <dgm:cxn modelId="{2DE5F28C-EB57-486F-B85A-61CD6E1A3FFF}" type="presOf" srcId="{F8B24296-7F47-498E-A9E7-1D784E2ED1AE}" destId="{736971CB-ACA6-475D-92E8-F37E98A9370B}" srcOrd="1" destOrd="0" presId="urn:microsoft.com/office/officeart/2005/8/layout/cycle4"/>
    <dgm:cxn modelId="{40DC29A2-4D28-4A71-B840-D1E762CC9BC4}" type="presOf" srcId="{5991EB65-CEDE-4A6C-AC98-7FD0863DC00E}" destId="{AD543C26-1CCB-46F7-94A8-817BCA845150}" srcOrd="1" destOrd="2" presId="urn:microsoft.com/office/officeart/2005/8/layout/cycle4"/>
    <dgm:cxn modelId="{249C26A9-46EB-412B-9BBD-4A1B09B6E9F7}" srcId="{69B8289E-46C1-49F8-8641-3D15436B0414}" destId="{656F6677-A971-4B7D-A0F8-F726FBBB1CA5}" srcOrd="1" destOrd="0" parTransId="{6B21E567-043A-4DE1-A01E-0B001B96F2BD}" sibTransId="{40B8D7FA-9392-464A-98F0-80D5FC27C2DE}"/>
    <dgm:cxn modelId="{7D55A8B3-9D1F-4A0F-B5CC-60F395DFF45A}" srcId="{3D39EBF3-3A9D-4728-A519-47D3752C9A54}" destId="{C222BE9C-300F-46D3-B8ED-CE5239C205A7}" srcOrd="1" destOrd="0" parTransId="{CF403D84-5D16-4DC6-8317-BD8C4AC73879}" sibTransId="{0BDE5FEB-3FE0-42FC-BBAC-05F651BDE9A3}"/>
    <dgm:cxn modelId="{56830CB4-BEC3-4636-86EA-97A1B5E740CB}" srcId="{FCDC4777-7E9B-4405-8F9C-2E8B49CD0B9A}" destId="{C4662E9E-7183-47F9-9D20-CD1C15FBDD0E}" srcOrd="0" destOrd="0" parTransId="{B1740C07-DF38-4782-834E-9EAF28363B8E}" sibTransId="{C5ACC25F-A932-4B76-93A4-03D684013773}"/>
    <dgm:cxn modelId="{AA334FB8-6253-45C9-9B9E-B3610113D168}" type="presOf" srcId="{3D39EBF3-3A9D-4728-A519-47D3752C9A54}" destId="{3226000A-553B-434A-AAB1-12A22E998476}" srcOrd="0" destOrd="0" presId="urn:microsoft.com/office/officeart/2005/8/layout/cycle4"/>
    <dgm:cxn modelId="{9062EABE-3D46-459A-9AF7-3EABE93F8263}" type="presOf" srcId="{C4662E9E-7183-47F9-9D20-CD1C15FBDD0E}" destId="{DA720C00-3061-48D9-8CB3-6169989181CF}" srcOrd="0" destOrd="0" presId="urn:microsoft.com/office/officeart/2005/8/layout/cycle4"/>
    <dgm:cxn modelId="{193264C2-8515-4CD8-BA1A-3610B45C66EA}" type="presOf" srcId="{C222BE9C-300F-46D3-B8ED-CE5239C205A7}" destId="{8157ABB6-13C6-48F8-B93E-F9D9D53869ED}" srcOrd="0" destOrd="1" presId="urn:microsoft.com/office/officeart/2005/8/layout/cycle4"/>
    <dgm:cxn modelId="{450209CA-C4AC-4C28-AFF1-07A99B8FAB92}" srcId="{FCDC4777-7E9B-4405-8F9C-2E8B49CD0B9A}" destId="{69B8289E-46C1-49F8-8641-3D15436B0414}" srcOrd="3" destOrd="0" parTransId="{5BF76A85-0A42-434B-882E-CDFCF29D4EA7}" sibTransId="{953456F1-140B-40E5-B7B1-EACFE116CF1E}"/>
    <dgm:cxn modelId="{EE9557CC-F60D-4CD9-862F-B10518C176AD}" type="presOf" srcId="{A1F02945-EB1C-420F-9EA8-B61EC66E1443}" destId="{AF53005C-DA4E-4BC0-9D43-CCDC2F80F5B8}" srcOrd="1" destOrd="1" presId="urn:microsoft.com/office/officeart/2005/8/layout/cycle4"/>
    <dgm:cxn modelId="{758EBBD2-43EE-4D23-8014-4A02F5DFFBB8}" srcId="{FCDC4777-7E9B-4405-8F9C-2E8B49CD0B9A}" destId="{3D39EBF3-3A9D-4728-A519-47D3752C9A54}" srcOrd="2" destOrd="0" parTransId="{E84FD7D4-8745-4A9A-83C1-16C380956B55}" sibTransId="{9DCBF2A8-211F-4CE4-98C6-2F3C9A0CFB51}"/>
    <dgm:cxn modelId="{70C656D3-5C93-4D85-BBDF-B464973DEBD0}" type="presOf" srcId="{510774C9-FFF0-4C02-BDE4-7E7A4F8B6277}" destId="{8157ABB6-13C6-48F8-B93E-F9D9D53869ED}" srcOrd="0" destOrd="0" presId="urn:microsoft.com/office/officeart/2005/8/layout/cycle4"/>
    <dgm:cxn modelId="{CBEC38D6-4981-4353-B707-D19F3FA4CAA6}" type="presOf" srcId="{F1D95DB5-EBF5-466E-B9C3-C4A471BB1231}" destId="{3DC76986-71A7-4DE7-A9B3-5481B4102F85}" srcOrd="1" destOrd="0" presId="urn:microsoft.com/office/officeart/2005/8/layout/cycle4"/>
    <dgm:cxn modelId="{48F8FAD8-BDD8-4FB5-B32B-78364F56F689}" type="presOf" srcId="{F8B24296-7F47-498E-A9E7-1D784E2ED1AE}" destId="{60787EE2-60EC-4A74-B778-787138D69DFD}" srcOrd="0" destOrd="0" presId="urn:microsoft.com/office/officeart/2005/8/layout/cycle4"/>
    <dgm:cxn modelId="{BC8499F0-92FD-43D1-B907-62F2D47A45ED}" srcId="{C4662E9E-7183-47F9-9D20-CD1C15FBDD0E}" destId="{A1F02945-EB1C-420F-9EA8-B61EC66E1443}" srcOrd="1" destOrd="0" parTransId="{D9D0DB4D-9E56-4B9B-B875-D5EE309C1CF8}" sibTransId="{1A152825-C91C-4302-B246-94D287BC6811}"/>
    <dgm:cxn modelId="{5DE608F4-DF84-40E9-8DD0-7526DA614691}" type="presOf" srcId="{656F6677-A971-4B7D-A0F8-F726FBBB1CA5}" destId="{6564AE25-CB36-47F1-9703-C29F1FC9F81A}" srcOrd="0" destOrd="1" presId="urn:microsoft.com/office/officeart/2005/8/layout/cycle4"/>
    <dgm:cxn modelId="{625E1EF4-0147-49F6-9563-8393B3CAAE9B}" type="presOf" srcId="{F7961553-AE87-495B-9B65-3E9EAE9A7EE4}" destId="{43509EE6-2026-49B7-9352-4792821DB4EF}" srcOrd="0" destOrd="0" presId="urn:microsoft.com/office/officeart/2005/8/layout/cycle4"/>
    <dgm:cxn modelId="{E240BBFF-FAFC-470A-AB64-EA188D8E9D6A}" srcId="{C4662E9E-7183-47F9-9D20-CD1C15FBDD0E}" destId="{F7961553-AE87-495B-9B65-3E9EAE9A7EE4}" srcOrd="0" destOrd="0" parTransId="{B614E880-B3C3-47CE-B909-8AAE5CF7B76F}" sibTransId="{9104122A-C2EB-45D6-8273-0A38F14EC439}"/>
    <dgm:cxn modelId="{21E72D18-7BA4-444C-A590-1FBE765EB379}" type="presParOf" srcId="{7AB3C9DA-788D-4CA8-8E8F-853F6C792794}" destId="{98BA3166-2A20-4695-98F9-E67E0A148929}" srcOrd="0" destOrd="0" presId="urn:microsoft.com/office/officeart/2005/8/layout/cycle4"/>
    <dgm:cxn modelId="{DF4B610F-2B50-4BE5-B23A-DEB1C40B83FE}" type="presParOf" srcId="{98BA3166-2A20-4695-98F9-E67E0A148929}" destId="{941C8E3B-A1F4-4D51-8312-3AEE1E614F0A}" srcOrd="0" destOrd="0" presId="urn:microsoft.com/office/officeart/2005/8/layout/cycle4"/>
    <dgm:cxn modelId="{4DB509F1-51AD-4FA6-92C7-9FCB454F573A}" type="presParOf" srcId="{941C8E3B-A1F4-4D51-8312-3AEE1E614F0A}" destId="{43509EE6-2026-49B7-9352-4792821DB4EF}" srcOrd="0" destOrd="0" presId="urn:microsoft.com/office/officeart/2005/8/layout/cycle4"/>
    <dgm:cxn modelId="{D5F6CB44-E684-4FAD-9DBE-441A08AD026B}" type="presParOf" srcId="{941C8E3B-A1F4-4D51-8312-3AEE1E614F0A}" destId="{AF53005C-DA4E-4BC0-9D43-CCDC2F80F5B8}" srcOrd="1" destOrd="0" presId="urn:microsoft.com/office/officeart/2005/8/layout/cycle4"/>
    <dgm:cxn modelId="{8D6EE3A8-E9B9-4A1E-86E8-CB2E26D7D31C}" type="presParOf" srcId="{98BA3166-2A20-4695-98F9-E67E0A148929}" destId="{BCD0A68E-4C65-43DC-BF31-5D8D10E832D2}" srcOrd="1" destOrd="0" presId="urn:microsoft.com/office/officeart/2005/8/layout/cycle4"/>
    <dgm:cxn modelId="{DAC37193-B85C-4178-83F6-040C7A0F1291}" type="presParOf" srcId="{BCD0A68E-4C65-43DC-BF31-5D8D10E832D2}" destId="{60787EE2-60EC-4A74-B778-787138D69DFD}" srcOrd="0" destOrd="0" presId="urn:microsoft.com/office/officeart/2005/8/layout/cycle4"/>
    <dgm:cxn modelId="{E45B9A27-1F22-452D-88A3-ED1BF3C37CFE}" type="presParOf" srcId="{BCD0A68E-4C65-43DC-BF31-5D8D10E832D2}" destId="{736971CB-ACA6-475D-92E8-F37E98A9370B}" srcOrd="1" destOrd="0" presId="urn:microsoft.com/office/officeart/2005/8/layout/cycle4"/>
    <dgm:cxn modelId="{A6DCE25E-6C16-4C9E-8BE6-7273C01B29AA}" type="presParOf" srcId="{98BA3166-2A20-4695-98F9-E67E0A148929}" destId="{0EFD755E-A7A5-4DB9-AC1C-F6417C62C3F1}" srcOrd="2" destOrd="0" presId="urn:microsoft.com/office/officeart/2005/8/layout/cycle4"/>
    <dgm:cxn modelId="{294EF3EC-39A4-4B2E-B3E7-4BD0F38CC989}" type="presParOf" srcId="{0EFD755E-A7A5-4DB9-AC1C-F6417C62C3F1}" destId="{8157ABB6-13C6-48F8-B93E-F9D9D53869ED}" srcOrd="0" destOrd="0" presId="urn:microsoft.com/office/officeart/2005/8/layout/cycle4"/>
    <dgm:cxn modelId="{AB909CBC-7C99-4B61-BE0D-470484FA2F87}" type="presParOf" srcId="{0EFD755E-A7A5-4DB9-AC1C-F6417C62C3F1}" destId="{AD543C26-1CCB-46F7-94A8-817BCA845150}" srcOrd="1" destOrd="0" presId="urn:microsoft.com/office/officeart/2005/8/layout/cycle4"/>
    <dgm:cxn modelId="{5263F373-730C-4278-B9EC-502C0BF0C231}" type="presParOf" srcId="{98BA3166-2A20-4695-98F9-E67E0A148929}" destId="{53263D41-0215-4858-9D93-E6491666A8B5}" srcOrd="3" destOrd="0" presId="urn:microsoft.com/office/officeart/2005/8/layout/cycle4"/>
    <dgm:cxn modelId="{84504E9E-1A2A-4A69-BD6E-04EC24346415}" type="presParOf" srcId="{53263D41-0215-4858-9D93-E6491666A8B5}" destId="{6564AE25-CB36-47F1-9703-C29F1FC9F81A}" srcOrd="0" destOrd="0" presId="urn:microsoft.com/office/officeart/2005/8/layout/cycle4"/>
    <dgm:cxn modelId="{214B0405-49DF-4632-9065-CE8114AC9893}" type="presParOf" srcId="{53263D41-0215-4858-9D93-E6491666A8B5}" destId="{3DC76986-71A7-4DE7-A9B3-5481B4102F85}" srcOrd="1" destOrd="0" presId="urn:microsoft.com/office/officeart/2005/8/layout/cycle4"/>
    <dgm:cxn modelId="{35576237-A563-497B-9FEB-9FB1A03E44FE}" type="presParOf" srcId="{98BA3166-2A20-4695-98F9-E67E0A148929}" destId="{556375D7-78FD-445E-9F67-0F4F92ED7F3B}" srcOrd="4" destOrd="0" presId="urn:microsoft.com/office/officeart/2005/8/layout/cycle4"/>
    <dgm:cxn modelId="{746F6122-D10D-4203-867C-E73DD2A97F77}" type="presParOf" srcId="{7AB3C9DA-788D-4CA8-8E8F-853F6C792794}" destId="{982AA4C2-61C9-401F-B1D4-CEBC67D9F085}" srcOrd="1" destOrd="0" presId="urn:microsoft.com/office/officeart/2005/8/layout/cycle4"/>
    <dgm:cxn modelId="{FEE041FA-FF21-461C-843A-E88DE3A0E10D}" type="presParOf" srcId="{982AA4C2-61C9-401F-B1D4-CEBC67D9F085}" destId="{DA720C00-3061-48D9-8CB3-6169989181CF}" srcOrd="0" destOrd="0" presId="urn:microsoft.com/office/officeart/2005/8/layout/cycle4"/>
    <dgm:cxn modelId="{DB3EEF8C-592F-4B5E-8D11-A16843376AD0}" type="presParOf" srcId="{982AA4C2-61C9-401F-B1D4-CEBC67D9F085}" destId="{BCC22FE2-89C2-4EFE-AC9A-C09683F5418B}" srcOrd="1" destOrd="0" presId="urn:microsoft.com/office/officeart/2005/8/layout/cycle4"/>
    <dgm:cxn modelId="{1F96028E-5173-4B60-9AB5-4A9B8487065D}" type="presParOf" srcId="{982AA4C2-61C9-401F-B1D4-CEBC67D9F085}" destId="{3226000A-553B-434A-AAB1-12A22E998476}" srcOrd="2" destOrd="0" presId="urn:microsoft.com/office/officeart/2005/8/layout/cycle4"/>
    <dgm:cxn modelId="{45E99EB9-937B-4743-9967-19E4E932EA81}" type="presParOf" srcId="{982AA4C2-61C9-401F-B1D4-CEBC67D9F085}" destId="{A97DFF40-F29F-4288-9E25-19384A3F05D1}" srcOrd="3" destOrd="0" presId="urn:microsoft.com/office/officeart/2005/8/layout/cycle4"/>
    <dgm:cxn modelId="{2F7121DD-D661-40B9-9010-3B4A702844C1}" type="presParOf" srcId="{982AA4C2-61C9-401F-B1D4-CEBC67D9F085}" destId="{CEED6D86-E8B0-492E-8E56-64AA59A9921F}" srcOrd="4" destOrd="0" presId="urn:microsoft.com/office/officeart/2005/8/layout/cycle4"/>
    <dgm:cxn modelId="{0F5AB603-0D68-4E31-9DC5-6445DE0DE6D7}" type="presParOf" srcId="{7AB3C9DA-788D-4CA8-8E8F-853F6C792794}" destId="{17571635-A0D4-4C10-8D4F-8651479AD910}" srcOrd="2" destOrd="0" presId="urn:microsoft.com/office/officeart/2005/8/layout/cycle4"/>
    <dgm:cxn modelId="{9840D529-5658-4B3B-A1B1-269203A7DE1F}" type="presParOf" srcId="{7AB3C9DA-788D-4CA8-8E8F-853F6C792794}" destId="{92884E65-CCD7-4B4B-B611-FC69093FF3B3}"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7ABB6-13C6-48F8-B93E-F9D9D53869ED}">
      <dsp:nvSpPr>
        <dsp:cNvPr id="0" name=""/>
        <dsp:cNvSpPr/>
      </dsp:nvSpPr>
      <dsp:spPr>
        <a:xfrm>
          <a:off x="7400542" y="2946397"/>
          <a:ext cx="3377329" cy="1433693"/>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ysClr val="windowText" lastClr="000000">
                  <a:hueOff val="0"/>
                  <a:satOff val="0"/>
                  <a:lumOff val="0"/>
                  <a:alphaOff val="0"/>
                </a:sysClr>
              </a:solidFill>
              <a:latin typeface="Calibri" panose="020F0502020204030204"/>
              <a:ea typeface="+mn-ea"/>
              <a:cs typeface="+mn-cs"/>
            </a:rPr>
            <a:t>Competition from Asian Franchises</a:t>
          </a:r>
        </a:p>
        <a:p>
          <a:pPr marL="114300" lvl="1" indent="-114300" algn="l" defTabSz="666750">
            <a:lnSpc>
              <a:spcPct val="90000"/>
            </a:lnSpc>
            <a:spcBef>
              <a:spcPct val="0"/>
            </a:spcBef>
            <a:spcAft>
              <a:spcPct val="15000"/>
            </a:spcAft>
            <a:buChar char="•"/>
          </a:pPr>
          <a:r>
            <a:rPr lang="en-US" sz="1500" kern="1200" dirty="0">
              <a:solidFill>
                <a:sysClr val="windowText" lastClr="000000">
                  <a:hueOff val="0"/>
                  <a:satOff val="0"/>
                  <a:lumOff val="0"/>
                  <a:alphaOff val="0"/>
                </a:sysClr>
              </a:solidFill>
              <a:latin typeface="Calibri" panose="020F0502020204030204"/>
              <a:ea typeface="+mn-ea"/>
              <a:cs typeface="+mn-cs"/>
            </a:rPr>
            <a:t>Economic Instability</a:t>
          </a:r>
        </a:p>
        <a:p>
          <a:pPr marL="57150" lvl="1" indent="-57150" algn="l" defTabSz="311150">
            <a:lnSpc>
              <a:spcPct val="90000"/>
            </a:lnSpc>
            <a:spcBef>
              <a:spcPct val="0"/>
            </a:spcBef>
            <a:spcAft>
              <a:spcPct val="15000"/>
            </a:spcAft>
            <a:buChar char="•"/>
          </a:pPr>
          <a:endParaRPr lang="en-US" sz="700" kern="1200" dirty="0">
            <a:solidFill>
              <a:sysClr val="windowText" lastClr="000000">
                <a:hueOff val="0"/>
                <a:satOff val="0"/>
                <a:lumOff val="0"/>
                <a:alphaOff val="0"/>
              </a:sysClr>
            </a:solidFill>
            <a:latin typeface="Calibri" panose="020F0502020204030204"/>
            <a:ea typeface="+mn-ea"/>
            <a:cs typeface="+mn-cs"/>
          </a:endParaRPr>
        </a:p>
        <a:p>
          <a:pPr marL="57150" lvl="1" indent="-57150" algn="l" defTabSz="311150">
            <a:lnSpc>
              <a:spcPct val="90000"/>
            </a:lnSpc>
            <a:spcBef>
              <a:spcPct val="0"/>
            </a:spcBef>
            <a:spcAft>
              <a:spcPct val="15000"/>
            </a:spcAft>
            <a:buChar char="•"/>
          </a:pPr>
          <a:endParaRPr lang="en-US" sz="700" kern="1200">
            <a:solidFill>
              <a:sysClr val="windowText" lastClr="000000">
                <a:hueOff val="0"/>
                <a:satOff val="0"/>
                <a:lumOff val="0"/>
                <a:alphaOff val="0"/>
              </a:sysClr>
            </a:solidFill>
            <a:latin typeface="Calibri" panose="020F0502020204030204"/>
            <a:ea typeface="+mn-ea"/>
            <a:cs typeface="+mn-cs"/>
          </a:endParaRPr>
        </a:p>
      </dsp:txBody>
      <dsp:txXfrm>
        <a:off x="8445235" y="3336314"/>
        <a:ext cx="2301142" cy="1012281"/>
      </dsp:txXfrm>
    </dsp:sp>
    <dsp:sp modelId="{6564AE25-CB36-47F1-9703-C29F1FC9F81A}">
      <dsp:nvSpPr>
        <dsp:cNvPr id="0" name=""/>
        <dsp:cNvSpPr/>
      </dsp:nvSpPr>
      <dsp:spPr>
        <a:xfrm>
          <a:off x="634785" y="2731687"/>
          <a:ext cx="3320028" cy="1433693"/>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ysClr val="windowText" lastClr="000000">
                  <a:hueOff val="0"/>
                  <a:satOff val="0"/>
                  <a:lumOff val="0"/>
                  <a:alphaOff val="0"/>
                </a:sysClr>
              </a:solidFill>
              <a:latin typeface="Calibri" panose="020F0502020204030204"/>
              <a:ea typeface="+mn-ea"/>
              <a:cs typeface="+mn-cs"/>
            </a:rPr>
            <a:t>Growing Market Demand in Angola.</a:t>
          </a:r>
        </a:p>
        <a:p>
          <a:pPr marL="114300" lvl="1" indent="-114300" algn="l" defTabSz="666750">
            <a:lnSpc>
              <a:spcPct val="90000"/>
            </a:lnSpc>
            <a:spcBef>
              <a:spcPct val="0"/>
            </a:spcBef>
            <a:spcAft>
              <a:spcPct val="15000"/>
            </a:spcAft>
            <a:buChar char="•"/>
          </a:pPr>
          <a:r>
            <a:rPr lang="en-US" sz="1500" kern="1200" dirty="0">
              <a:solidFill>
                <a:sysClr val="windowText" lastClr="000000">
                  <a:hueOff val="0"/>
                  <a:satOff val="0"/>
                  <a:lumOff val="0"/>
                  <a:alphaOff val="0"/>
                </a:sysClr>
              </a:solidFill>
              <a:latin typeface="Calibri" panose="020F0502020204030204"/>
              <a:ea typeface="+mn-ea"/>
              <a:cs typeface="+mn-cs"/>
            </a:rPr>
            <a:t>Potential for Market Expansion</a:t>
          </a:r>
          <a:r>
            <a:rPr lang="en-US" sz="1000" kern="1200" dirty="0">
              <a:solidFill>
                <a:sysClr val="windowText" lastClr="000000">
                  <a:hueOff val="0"/>
                  <a:satOff val="0"/>
                  <a:lumOff val="0"/>
                  <a:alphaOff val="0"/>
                </a:sysClr>
              </a:solidFill>
              <a:latin typeface="Calibri" panose="020F0502020204030204"/>
              <a:ea typeface="+mn-ea"/>
              <a:cs typeface="+mn-cs"/>
            </a:rPr>
            <a:t>.</a:t>
          </a:r>
        </a:p>
      </dsp:txBody>
      <dsp:txXfrm>
        <a:off x="666279" y="3121604"/>
        <a:ext cx="2261031" cy="1012281"/>
      </dsp:txXfrm>
    </dsp:sp>
    <dsp:sp modelId="{60787EE2-60EC-4A74-B778-787138D69DFD}">
      <dsp:nvSpPr>
        <dsp:cNvPr id="0" name=""/>
        <dsp:cNvSpPr/>
      </dsp:nvSpPr>
      <dsp:spPr>
        <a:xfrm>
          <a:off x="7633577" y="286279"/>
          <a:ext cx="3358162" cy="1433693"/>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Font typeface="Calibri Light" panose="020F0302020204030204"/>
            <a:buAutoNum type="arabicPeriod"/>
          </a:pPr>
          <a:r>
            <a:rPr lang="en-US" sz="1500" kern="1200" dirty="0">
              <a:solidFill>
                <a:sysClr val="windowText" lastClr="000000">
                  <a:hueOff val="0"/>
                  <a:satOff val="0"/>
                  <a:lumOff val="0"/>
                  <a:alphaOff val="0"/>
                </a:sysClr>
              </a:solidFill>
              <a:latin typeface="Calibri" panose="020F0502020204030204"/>
              <a:ea typeface="+mn-ea"/>
              <a:cs typeface="+mn-cs"/>
            </a:rPr>
            <a:t>Limited Cash Availability.</a:t>
          </a:r>
        </a:p>
        <a:p>
          <a:pPr marL="114300" lvl="1" indent="-114300" algn="l" defTabSz="666750">
            <a:lnSpc>
              <a:spcPct val="90000"/>
            </a:lnSpc>
            <a:spcBef>
              <a:spcPct val="0"/>
            </a:spcBef>
            <a:spcAft>
              <a:spcPct val="15000"/>
            </a:spcAft>
            <a:buFont typeface="Calibri Light" panose="020F0302020204030204"/>
            <a:buAutoNum type="arabicPeriod"/>
          </a:pPr>
          <a:r>
            <a:rPr lang="en-US" sz="1500" kern="1200" dirty="0">
              <a:solidFill>
                <a:sysClr val="windowText" lastClr="000000">
                  <a:hueOff val="0"/>
                  <a:satOff val="0"/>
                  <a:lumOff val="0"/>
                  <a:alphaOff val="0"/>
                </a:sysClr>
              </a:solidFill>
              <a:latin typeface="Calibri" panose="020F0502020204030204"/>
              <a:ea typeface="+mn-ea"/>
              <a:cs typeface="+mn-cs"/>
            </a:rPr>
            <a:t>High Dependence on Franchise Relationships.</a:t>
          </a:r>
        </a:p>
      </dsp:txBody>
      <dsp:txXfrm>
        <a:off x="8672520" y="317773"/>
        <a:ext cx="2287726" cy="1012281"/>
      </dsp:txXfrm>
    </dsp:sp>
    <dsp:sp modelId="{43509EE6-2026-49B7-9352-4792821DB4EF}">
      <dsp:nvSpPr>
        <dsp:cNvPr id="0" name=""/>
        <dsp:cNvSpPr/>
      </dsp:nvSpPr>
      <dsp:spPr>
        <a:xfrm>
          <a:off x="711099" y="157448"/>
          <a:ext cx="3167401" cy="1433693"/>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ysClr val="windowText" lastClr="000000">
                  <a:hueOff val="0"/>
                  <a:satOff val="0"/>
                  <a:lumOff val="0"/>
                  <a:alphaOff val="0"/>
                </a:sysClr>
              </a:solidFill>
              <a:latin typeface="Calibri" panose="020F0502020204030204"/>
              <a:ea typeface="+mn-ea"/>
              <a:cs typeface="+mn-cs"/>
            </a:rPr>
            <a:t>Exclusive Franchise Partnerships.</a:t>
          </a:r>
        </a:p>
        <a:p>
          <a:pPr marL="114300" lvl="1" indent="-114300" algn="l" defTabSz="666750">
            <a:lnSpc>
              <a:spcPct val="90000"/>
            </a:lnSpc>
            <a:spcBef>
              <a:spcPct val="0"/>
            </a:spcBef>
            <a:spcAft>
              <a:spcPct val="15000"/>
            </a:spcAft>
            <a:buFont typeface="Calibri Light" panose="020F0302020204030204"/>
            <a:buAutoNum type="arabicPeriod"/>
          </a:pPr>
          <a:r>
            <a:rPr lang="en-US" sz="1500" kern="1200" dirty="0">
              <a:solidFill>
                <a:sysClr val="windowText" lastClr="000000">
                  <a:hueOff val="0"/>
                  <a:satOff val="0"/>
                  <a:lumOff val="0"/>
                  <a:alphaOff val="0"/>
                </a:sysClr>
              </a:solidFill>
              <a:latin typeface="Calibri" panose="020F0502020204030204"/>
              <a:ea typeface="+mn-ea"/>
              <a:cs typeface="+mn-cs"/>
            </a:rPr>
            <a:t>Diverse Supplier Network.</a:t>
          </a:r>
        </a:p>
      </dsp:txBody>
      <dsp:txXfrm>
        <a:off x="742593" y="188942"/>
        <a:ext cx="2154193" cy="1012281"/>
      </dsp:txXfrm>
    </dsp:sp>
    <dsp:sp modelId="{DA720C00-3061-48D9-8CB3-6169989181CF}">
      <dsp:nvSpPr>
        <dsp:cNvPr id="0" name=""/>
        <dsp:cNvSpPr/>
      </dsp:nvSpPr>
      <dsp:spPr>
        <a:xfrm>
          <a:off x="3790348" y="255376"/>
          <a:ext cx="1939966" cy="1939966"/>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a:solidFill>
                <a:sysClr val="window" lastClr="FFFFFF"/>
              </a:solidFill>
              <a:latin typeface="Calibri" panose="020F0502020204030204"/>
              <a:ea typeface="+mn-ea"/>
              <a:cs typeface="+mn-cs"/>
            </a:rPr>
            <a:t>S</a:t>
          </a:r>
        </a:p>
      </dsp:txBody>
      <dsp:txXfrm>
        <a:off x="4358551" y="823579"/>
        <a:ext cx="1371763" cy="1371763"/>
      </dsp:txXfrm>
    </dsp:sp>
    <dsp:sp modelId="{BCC22FE2-89C2-4EFE-AC9A-C09683F5418B}">
      <dsp:nvSpPr>
        <dsp:cNvPr id="0" name=""/>
        <dsp:cNvSpPr/>
      </dsp:nvSpPr>
      <dsp:spPr>
        <a:xfrm rot="5400000">
          <a:off x="5819920" y="255376"/>
          <a:ext cx="1939966" cy="1939966"/>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a:solidFill>
                <a:sysClr val="window" lastClr="FFFFFF"/>
              </a:solidFill>
              <a:latin typeface="Calibri" panose="020F0502020204030204"/>
              <a:ea typeface="+mn-ea"/>
              <a:cs typeface="+mn-cs"/>
            </a:rPr>
            <a:t>W</a:t>
          </a:r>
        </a:p>
      </dsp:txBody>
      <dsp:txXfrm rot="-5400000">
        <a:off x="5819920" y="823579"/>
        <a:ext cx="1371763" cy="1371763"/>
      </dsp:txXfrm>
    </dsp:sp>
    <dsp:sp modelId="{3226000A-553B-434A-AAB1-12A22E998476}">
      <dsp:nvSpPr>
        <dsp:cNvPr id="0" name=""/>
        <dsp:cNvSpPr/>
      </dsp:nvSpPr>
      <dsp:spPr>
        <a:xfrm rot="10800000">
          <a:off x="5819920" y="2284948"/>
          <a:ext cx="1939966" cy="1939966"/>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a:solidFill>
                <a:sysClr val="window" lastClr="FFFFFF"/>
              </a:solidFill>
              <a:latin typeface="Calibri" panose="020F0502020204030204"/>
              <a:ea typeface="+mn-ea"/>
              <a:cs typeface="+mn-cs"/>
            </a:rPr>
            <a:t>T</a:t>
          </a:r>
        </a:p>
      </dsp:txBody>
      <dsp:txXfrm rot="10800000">
        <a:off x="5819920" y="2284948"/>
        <a:ext cx="1371763" cy="1371763"/>
      </dsp:txXfrm>
    </dsp:sp>
    <dsp:sp modelId="{A97DFF40-F29F-4288-9E25-19384A3F05D1}">
      <dsp:nvSpPr>
        <dsp:cNvPr id="0" name=""/>
        <dsp:cNvSpPr/>
      </dsp:nvSpPr>
      <dsp:spPr>
        <a:xfrm rot="16200000">
          <a:off x="3790348" y="2284948"/>
          <a:ext cx="1939966" cy="1939966"/>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a:solidFill>
                <a:sysClr val="window" lastClr="FFFFFF"/>
              </a:solidFill>
              <a:latin typeface="Calibri" panose="020F0502020204030204"/>
              <a:ea typeface="+mn-ea"/>
              <a:cs typeface="+mn-cs"/>
            </a:rPr>
            <a:t>O</a:t>
          </a:r>
        </a:p>
      </dsp:txBody>
      <dsp:txXfrm rot="5400000">
        <a:off x="4358551" y="2284948"/>
        <a:ext cx="1371763" cy="1371763"/>
      </dsp:txXfrm>
    </dsp:sp>
    <dsp:sp modelId="{17571635-A0D4-4C10-8D4F-8651479AD910}">
      <dsp:nvSpPr>
        <dsp:cNvPr id="0" name=""/>
        <dsp:cNvSpPr/>
      </dsp:nvSpPr>
      <dsp:spPr>
        <a:xfrm>
          <a:off x="5440215" y="1836919"/>
          <a:ext cx="669803" cy="582437"/>
        </a:xfrm>
        <a:prstGeom prst="circularArrow">
          <a:avLst/>
        </a:prstGeom>
        <a:solidFill>
          <a:srgbClr val="4472C4">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92884E65-CCD7-4B4B-B611-FC69093FF3B3}">
      <dsp:nvSpPr>
        <dsp:cNvPr id="0" name=""/>
        <dsp:cNvSpPr/>
      </dsp:nvSpPr>
      <dsp:spPr>
        <a:xfrm rot="10800000">
          <a:off x="5440215" y="2060933"/>
          <a:ext cx="669803" cy="582437"/>
        </a:xfrm>
        <a:prstGeom prst="circularArrow">
          <a:avLst/>
        </a:prstGeom>
        <a:solidFill>
          <a:srgbClr val="4472C4">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F5F9F1D-DC97-4554-936C-A930A6A29FB6}" type="datetimeFigureOut">
              <a:rPr lang="en-US" smtClean="0"/>
              <a:t>10/26/2024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130669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F9F1D-DC97-4554-936C-A930A6A29F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89517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5F9F1D-DC97-4554-936C-A930A6A29FB6}" type="datetimeFigureOut">
              <a:rPr lang="en-US" smtClean="0"/>
              <a:t>10/26/2024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101951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5F9F1D-DC97-4554-936C-A930A6A29FB6}" type="datetimeFigureOut">
              <a:rPr lang="en-US" smtClean="0"/>
              <a:t>10/26/2024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FC97789-97D1-4E28-94BA-2106E613B7B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52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F5F9F1D-DC97-4554-936C-A930A6A29FB6}" type="datetimeFigureOut">
              <a:rPr lang="en-US" smtClean="0"/>
              <a:t>10/26/2024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1530768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5F9F1D-DC97-4554-936C-A930A6A29FB6}"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260721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5F9F1D-DC97-4554-936C-A930A6A29FB6}"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133395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F9F1D-DC97-4554-936C-A930A6A29F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368686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F5F9F1D-DC97-4554-936C-A930A6A29FB6}" type="datetimeFigureOut">
              <a:rPr lang="en-US" smtClean="0"/>
              <a:t>10/26/2024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124355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F9F1D-DC97-4554-936C-A930A6A29F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205432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F9F1D-DC97-4554-936C-A930A6A29F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70865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F5F9F1D-DC97-4554-936C-A930A6A29FB6}" type="datetimeFigureOut">
              <a:rPr lang="en-US" smtClean="0"/>
              <a:t>10/26/2024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359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F9F1D-DC97-4554-936C-A930A6A29F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267298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F9F1D-DC97-4554-936C-A930A6A29FB6}"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405048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F9F1D-DC97-4554-936C-A930A6A29FB6}"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124619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F9F1D-DC97-4554-936C-A930A6A29FB6}"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413610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F9F1D-DC97-4554-936C-A930A6A29F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338413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F9F1D-DC97-4554-936C-A930A6A29F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C97789-97D1-4E28-94BA-2106E613B7B0}" type="slidenum">
              <a:rPr lang="en-US" smtClean="0"/>
              <a:t>‹#›</a:t>
            </a:fld>
            <a:endParaRPr lang="en-US"/>
          </a:p>
        </p:txBody>
      </p:sp>
    </p:spTree>
    <p:extLst>
      <p:ext uri="{BB962C8B-B14F-4D97-AF65-F5344CB8AC3E}">
        <p14:creationId xmlns:p14="http://schemas.microsoft.com/office/powerpoint/2010/main" val="130667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5F9F1D-DC97-4554-936C-A930A6A29FB6}" type="datetimeFigureOut">
              <a:rPr lang="en-US" smtClean="0"/>
              <a:t>10/26/2024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C97789-97D1-4E28-94BA-2106E613B7B0}" type="slidenum">
              <a:rPr lang="en-US" smtClean="0"/>
              <a:t>‹#›</a:t>
            </a:fld>
            <a:endParaRPr lang="en-US"/>
          </a:p>
        </p:txBody>
      </p:sp>
    </p:spTree>
    <p:extLst>
      <p:ext uri="{BB962C8B-B14F-4D97-AF65-F5344CB8AC3E}">
        <p14:creationId xmlns:p14="http://schemas.microsoft.com/office/powerpoint/2010/main" val="422223580"/>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eX8xcT9DGZBDR6H0vIBUHiKgR4IMxUie/view?usp=drive_lin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fNWWKzM3QvINu97aocTcWEzQJGPtt8rG/view?usp=drive_lin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fNWWKzM3QvINu97aocTcWEzQJGPtt8rG/view?usp=drive_lin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hyperlink" Target="https://drive.google.com/file/d/1fQq4HCtufPA5M4qwwhDFIRGHSUa44i4j/view?usp=drive_lin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rive.google.com/file/d/1fQq4HCtufPA5M4qwwhDFIRGHSUa44i4j/view?usp=drive_link"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hyperlink" Target="https://drive.google.com/file/d/1fXHEi3OvjSRVO-xSM21-BvTdnXcSf6IT/view?usp=drive_link"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c72UyZXdccNsNaCu9sqSo1gBx27O_9-/view?usp=drive_lin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c72UyZXdccNsNaCu9sqSo1gBx27O_9-/view?usp=drive_lin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c72UyZXdccNsNaCu9sqSo1gBx27O_9-/view?usp=drive_lin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c72UyZXdccNsNaCu9sqSo1gBx27O_9-/view?usp=drive_li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c72UyZXdccNsNaCu9sqSo1gBx27O_9-/view?usp=drive_link"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c72UyZXdccNsNaCu9sqSo1gBx27O_9-/view?usp=drive_link"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hyperlink" Target="https://drive.google.com/file/d/1zgmNiBz1O7K_bQWEQ902B1SjZpwQbL7L/view?usp=drive_lin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HRxRlVG9mjmguAyQcVDAmZenRF_xgwiN/view?usp=drive_lin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hyperlink" Target="https://docs.google.com/spreadsheets/d/1FJe1JJfOqpeeYXoLDPLr_g0mk48ZUJ7f/edit?usp=drive_link&amp;ouid=101003197176832664595&amp;rtpof=true&amp;sd=tru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hyperlink" Target="https://docs.google.com/spreadsheets/d/1DlpvB57mmg5wXNfhi7UMDXzOrkHYZVEK/edit?usp=drive_link&amp;ouid=101003197176832664595&amp;rtpof=true&amp;sd=tru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hyperlink" Target="https://drive.google.com/file/d/1lLxvlL-VzybjKRw0HrFw4eQHDwFNQvMf/view?usp=drive_link"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rive.google.com/file/d/1lLxvlL-VzybjKRw0HrFw4eQHDwFNQvMf/view?usp=drive_link" TargetMode="Externa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rive.google.com/file/d/1nmtE-roCuXoqxjYFFoLRct88eAIREKth/view?usp=drive_link"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rive.google.com/file/d/1nmtE-roCuXoqxjYFFoLRct88eAIREKth/view?usp=drive_link" TargetMode="Externa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rive.google.com/file/d/1nmtE-roCuXoqxjYFFoLRct88eAIREKth/view?usp=drive_link" TargetMode="Externa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rive.google.com/file/d/1nmtE-roCuXoqxjYFFoLRct88eAIREKth/view?usp=drive_link" TargetMode="Externa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rive.google.com/file/d/1nmtE-roCuXoqxjYFFoLRct88eAIREKth/view?usp=drive_link" TargetMode="Externa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hyperlink" Target="https://drive.google.com/file/d/1nmtE-roCuXoqxjYFFoLRct88eAIREKth/view?usp=drive_link"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hyperlink" Target="https://docs.google.com/spreadsheets/d/1vWvAEoGn76swnHQTQKQydmHSEbJ66-1m/edit?usp=drive_link&amp;ouid=101003197176832664595&amp;rtpof=true&amp;sd=tru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hyperlink" Target="https://docs.google.com/spreadsheets/d/1vWvAEoGn76swnHQTQKQydmHSEbJ66-1m/edit?usp=drive_link&amp;ouid=101003197176832664595&amp;rtpof=true&amp;sd=true" TargetMode="Externa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hyperlink" Target="https://docs.google.com/spreadsheets/d/1sXE5dhs9z-Oq-Au1F1f9868veptuTM8J/edit?usp=drive_link&amp;ouid=101003197176832664595&amp;rtpof=true&amp;sd=tru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rn-tnyXWinmVZUz4iyeLm-r0WrTjKFhx/view?usp=drive_l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rn-tnyXWinmVZUz4iyeLm-r0WrTjKFhx/view?usp=drive_link" TargetMode="Externa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drive.google.com/file/d/16vshi5YGH8-mT99xYfaOL6Gk5PX6w6sO/view?usp=drive_lin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hyperlink" Target="https://drive.google.com/file/d/1TcNGZCQGwB5IBJRS6HevvrdLk8eQTaO0/view?usp=drive_lin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ooZJmYcawzzndHmgrDkpx_C1c61QXhs/view?usp=drive_li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hyperlink" Target="https://drive.google.com/file/d/1zooZJmYcawzzndHmgrDkpx_C1c61QXhs/view?usp=driv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120C-807B-4B2D-8AF9-CD3DF37F7AF0}"/>
              </a:ext>
            </a:extLst>
          </p:cNvPr>
          <p:cNvSpPr>
            <a:spLocks noGrp="1"/>
          </p:cNvSpPr>
          <p:nvPr>
            <p:ph type="ctrTitle"/>
          </p:nvPr>
        </p:nvSpPr>
        <p:spPr/>
        <p:txBody>
          <a:bodyPr>
            <a:normAutofit fontScale="90000"/>
          </a:bodyPr>
          <a:lstStyle/>
          <a:p>
            <a:r>
              <a:rPr lang="en-US" dirty="0"/>
              <a:t>Final presentation</a:t>
            </a:r>
            <a:br>
              <a:rPr lang="en-US" dirty="0"/>
            </a:br>
            <a:r>
              <a:rPr lang="en-US" dirty="0"/>
              <a:t>Customer satisfaction project. </a:t>
            </a:r>
            <a:br>
              <a:rPr lang="en-US" dirty="0"/>
            </a:br>
            <a:endParaRPr lang="en-US" dirty="0"/>
          </a:p>
        </p:txBody>
      </p:sp>
      <p:sp>
        <p:nvSpPr>
          <p:cNvPr id="3" name="Subtitle 2">
            <a:extLst>
              <a:ext uri="{FF2B5EF4-FFF2-40B4-BE49-F238E27FC236}">
                <a16:creationId xmlns:a16="http://schemas.microsoft.com/office/drawing/2014/main" id="{0DF51B2F-D6B7-4F5E-9C85-C9D378E0C031}"/>
              </a:ext>
            </a:extLst>
          </p:cNvPr>
          <p:cNvSpPr>
            <a:spLocks noGrp="1"/>
          </p:cNvSpPr>
          <p:nvPr>
            <p:ph type="subTitle" idx="1"/>
          </p:nvPr>
        </p:nvSpPr>
        <p:spPr/>
        <p:txBody>
          <a:bodyPr>
            <a:normAutofit fontScale="92500" lnSpcReduction="10000"/>
          </a:bodyPr>
          <a:lstStyle/>
          <a:p>
            <a:r>
              <a:rPr lang="en-US" dirty="0"/>
              <a:t>Alaa Ahmed Abdel Naeem Ahmed</a:t>
            </a:r>
          </a:p>
          <a:p>
            <a:r>
              <a:rPr lang="en-US" dirty="0"/>
              <a:t>Group: NEXT78_GIZ1_ERP8_M1e</a:t>
            </a:r>
          </a:p>
          <a:p>
            <a:endParaRPr lang="en-US" dirty="0"/>
          </a:p>
        </p:txBody>
      </p:sp>
      <p:pic>
        <p:nvPicPr>
          <p:cNvPr id="5" name="Picture 4">
            <a:extLst>
              <a:ext uri="{FF2B5EF4-FFF2-40B4-BE49-F238E27FC236}">
                <a16:creationId xmlns:a16="http://schemas.microsoft.com/office/drawing/2014/main" id="{04E651DA-B02E-4124-A767-28AB99D3CB2C}"/>
              </a:ext>
            </a:extLst>
          </p:cNvPr>
          <p:cNvPicPr>
            <a:picLocks noChangeAspect="1"/>
          </p:cNvPicPr>
          <p:nvPr/>
        </p:nvPicPr>
        <p:blipFill>
          <a:blip r:embed="rId2"/>
          <a:stretch>
            <a:fillRect/>
          </a:stretch>
        </p:blipFill>
        <p:spPr>
          <a:xfrm>
            <a:off x="10311618" y="1"/>
            <a:ext cx="1880382" cy="1880382"/>
          </a:xfrm>
          <a:prstGeom prst="rect">
            <a:avLst/>
          </a:prstGeom>
        </p:spPr>
      </p:pic>
    </p:spTree>
    <p:extLst>
      <p:ext uri="{BB962C8B-B14F-4D97-AF65-F5344CB8AC3E}">
        <p14:creationId xmlns:p14="http://schemas.microsoft.com/office/powerpoint/2010/main" val="400880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OKRS:</a:t>
            </a:r>
          </a:p>
        </p:txBody>
      </p:sp>
      <p:sp>
        <p:nvSpPr>
          <p:cNvPr id="3" name="Content Placeholder 2">
            <a:extLst>
              <a:ext uri="{FF2B5EF4-FFF2-40B4-BE49-F238E27FC236}">
                <a16:creationId xmlns:a16="http://schemas.microsoft.com/office/drawing/2014/main" id="{6458FA6C-B93D-4976-B2D9-16508166488F}"/>
              </a:ext>
            </a:extLst>
          </p:cNvPr>
          <p:cNvSpPr>
            <a:spLocks noGrp="1"/>
          </p:cNvSpPr>
          <p:nvPr>
            <p:ph sz="quarter" idx="13"/>
          </p:nvPr>
        </p:nvSpPr>
        <p:spPr>
          <a:xfrm>
            <a:off x="154745" y="1744394"/>
            <a:ext cx="11774658" cy="3585889"/>
          </a:xfrm>
        </p:spPr>
        <p:txBody>
          <a:bodyPr>
            <a:normAutofit/>
          </a:bodyPr>
          <a:lstStyle/>
          <a:p>
            <a:pPr marL="457200" marR="0" indent="-457200">
              <a:lnSpc>
                <a:spcPct val="107000"/>
              </a:lnSpc>
              <a:spcBef>
                <a:spcPts val="0"/>
              </a:spcBef>
              <a:spcAft>
                <a:spcPts val="800"/>
              </a:spcAft>
              <a:buFont typeface="+mj-lt"/>
              <a:buAutoNum type="arabicPeriod"/>
            </a:pPr>
            <a:r>
              <a:rPr lang="en-US" sz="3000" dirty="0">
                <a:latin typeface="Arial" panose="020B0604020202020204" pitchFamily="34" charset="0"/>
                <a:cs typeface="Arial" panose="020B0604020202020204" pitchFamily="34" charset="0"/>
              </a:rPr>
              <a:t>Enhance product quality to compete internationally.</a:t>
            </a:r>
          </a:p>
          <a:p>
            <a:pPr marL="457200" marR="0" indent="-457200">
              <a:lnSpc>
                <a:spcPct val="107000"/>
              </a:lnSpc>
              <a:spcBef>
                <a:spcPts val="0"/>
              </a:spcBef>
              <a:spcAft>
                <a:spcPts val="800"/>
              </a:spcAft>
              <a:buFont typeface="+mj-lt"/>
              <a:buAutoNum type="arabicPeriod"/>
            </a:pPr>
            <a:r>
              <a:rPr lang="en-US" sz="3000" dirty="0">
                <a:latin typeface="Arial" panose="020B0604020202020204" pitchFamily="34" charset="0"/>
                <a:cs typeface="Arial" panose="020B0604020202020204" pitchFamily="34" charset="0"/>
              </a:rPr>
              <a:t>Employee empowerment, engagement, satisfaction to be able to compete globally.</a:t>
            </a:r>
          </a:p>
          <a:p>
            <a:pPr marL="457200" marR="0" indent="-457200">
              <a:lnSpc>
                <a:spcPct val="107000"/>
              </a:lnSpc>
              <a:spcBef>
                <a:spcPts val="0"/>
              </a:spcBef>
              <a:spcAft>
                <a:spcPts val="800"/>
              </a:spcAft>
              <a:buFont typeface="+mj-lt"/>
              <a:buAutoNum type="arabicPeriod"/>
            </a:pPr>
            <a:r>
              <a:rPr lang="en-US" sz="3000" dirty="0">
                <a:latin typeface="Arial" panose="020B0604020202020204" pitchFamily="34" charset="0"/>
                <a:cs typeface="Arial" panose="020B0604020202020204" pitchFamily="34" charset="0"/>
              </a:rPr>
              <a:t>Monopoly the market in the Africa and the middle east.</a:t>
            </a:r>
          </a:p>
          <a:p>
            <a:pPr marL="457200" marR="0" indent="-457200">
              <a:lnSpc>
                <a:spcPct val="107000"/>
              </a:lnSpc>
              <a:spcBef>
                <a:spcPts val="0"/>
              </a:spcBef>
              <a:spcAft>
                <a:spcPts val="800"/>
              </a:spcAft>
              <a:buFont typeface="+mj-lt"/>
              <a:buAutoNum type="arabicPeriod"/>
            </a:pPr>
            <a:r>
              <a:rPr lang="en-US" sz="3000" dirty="0">
                <a:latin typeface="Arial" panose="020B0604020202020204" pitchFamily="34" charset="0"/>
                <a:cs typeface="Arial" panose="020B0604020202020204" pitchFamily="34" charset="0"/>
              </a:rPr>
              <a:t>Two-way communication for organization to feel like a family .</a:t>
            </a:r>
          </a:p>
          <a:p>
            <a:pPr marL="457200" marR="0" indent="-457200">
              <a:lnSpc>
                <a:spcPct val="107000"/>
              </a:lnSpc>
              <a:spcBef>
                <a:spcPts val="0"/>
              </a:spcBef>
              <a:spcAft>
                <a:spcPts val="800"/>
              </a:spcAft>
              <a:buFont typeface="+mj-lt"/>
              <a:buAutoNum type="arabicPeriod"/>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9997439" y="-1"/>
            <a:ext cx="2194561" cy="177320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7" name="TextBox 6">
            <a:extLst>
              <a:ext uri="{FF2B5EF4-FFF2-40B4-BE49-F238E27FC236}">
                <a16:creationId xmlns:a16="http://schemas.microsoft.com/office/drawing/2014/main" id="{E94942F6-C2E7-48B8-9ABD-961E395D2D20}"/>
              </a:ext>
            </a:extLst>
          </p:cNvPr>
          <p:cNvSpPr txBox="1"/>
          <p:nvPr/>
        </p:nvSpPr>
        <p:spPr>
          <a:xfrm>
            <a:off x="154745" y="6428936"/>
            <a:ext cx="10482773" cy="369332"/>
          </a:xfrm>
          <a:prstGeom prst="rect">
            <a:avLst/>
          </a:prstGeom>
          <a:noFill/>
        </p:spPr>
        <p:txBody>
          <a:bodyPr wrap="square" rtlCol="0">
            <a:spAutoFit/>
          </a:bodyPr>
          <a:lstStyle/>
          <a:p>
            <a:r>
              <a:rPr lang="en-US" dirty="0">
                <a:hlinkClick r:id="rId4"/>
              </a:rPr>
              <a:t>OKRS</a:t>
            </a:r>
            <a:r>
              <a:rPr lang="en-US" dirty="0"/>
              <a:t> </a:t>
            </a:r>
          </a:p>
        </p:txBody>
      </p:sp>
    </p:spTree>
    <p:extLst>
      <p:ext uri="{BB962C8B-B14F-4D97-AF65-F5344CB8AC3E}">
        <p14:creationId xmlns:p14="http://schemas.microsoft.com/office/powerpoint/2010/main" val="218045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Stakeholders Matrix:</a:t>
            </a:r>
          </a:p>
        </p:txBody>
      </p:sp>
      <p:graphicFrame>
        <p:nvGraphicFramePr>
          <p:cNvPr id="8" name="Content Placeholder 7">
            <a:extLst>
              <a:ext uri="{FF2B5EF4-FFF2-40B4-BE49-F238E27FC236}">
                <a16:creationId xmlns:a16="http://schemas.microsoft.com/office/drawing/2014/main" id="{F3802396-B0A9-4721-8C0D-936198BA323B}"/>
              </a:ext>
            </a:extLst>
          </p:cNvPr>
          <p:cNvGraphicFramePr>
            <a:graphicFrameLocks noGrp="1"/>
          </p:cNvGraphicFramePr>
          <p:nvPr>
            <p:ph sz="quarter" idx="13"/>
            <p:extLst>
              <p:ext uri="{D42A27DB-BD31-4B8C-83A1-F6EECF244321}">
                <p14:modId xmlns:p14="http://schemas.microsoft.com/office/powerpoint/2010/main" val="294313635"/>
              </p:ext>
            </p:extLst>
          </p:nvPr>
        </p:nvGraphicFramePr>
        <p:xfrm>
          <a:off x="154744" y="1716258"/>
          <a:ext cx="11901267" cy="4399852"/>
        </p:xfrm>
        <a:graphic>
          <a:graphicData uri="http://schemas.openxmlformats.org/drawingml/2006/table">
            <a:tbl>
              <a:tblPr firstRow="1" firstCol="1" bandRow="1">
                <a:tableStyleId>{5C22544A-7EE6-4342-B048-85BDC9FD1C3A}</a:tableStyleId>
              </a:tblPr>
              <a:tblGrid>
                <a:gridCol w="1563184">
                  <a:extLst>
                    <a:ext uri="{9D8B030D-6E8A-4147-A177-3AD203B41FA5}">
                      <a16:colId xmlns:a16="http://schemas.microsoft.com/office/drawing/2014/main" val="346544743"/>
                    </a:ext>
                  </a:extLst>
                </a:gridCol>
                <a:gridCol w="2283658">
                  <a:extLst>
                    <a:ext uri="{9D8B030D-6E8A-4147-A177-3AD203B41FA5}">
                      <a16:colId xmlns:a16="http://schemas.microsoft.com/office/drawing/2014/main" val="2772970771"/>
                    </a:ext>
                  </a:extLst>
                </a:gridCol>
                <a:gridCol w="1880836">
                  <a:extLst>
                    <a:ext uri="{9D8B030D-6E8A-4147-A177-3AD203B41FA5}">
                      <a16:colId xmlns:a16="http://schemas.microsoft.com/office/drawing/2014/main" val="2309874295"/>
                    </a:ext>
                  </a:extLst>
                </a:gridCol>
                <a:gridCol w="1630324">
                  <a:extLst>
                    <a:ext uri="{9D8B030D-6E8A-4147-A177-3AD203B41FA5}">
                      <a16:colId xmlns:a16="http://schemas.microsoft.com/office/drawing/2014/main" val="1885712943"/>
                    </a:ext>
                  </a:extLst>
                </a:gridCol>
                <a:gridCol w="1078199">
                  <a:extLst>
                    <a:ext uri="{9D8B030D-6E8A-4147-A177-3AD203B41FA5}">
                      <a16:colId xmlns:a16="http://schemas.microsoft.com/office/drawing/2014/main" val="3829419940"/>
                    </a:ext>
                  </a:extLst>
                </a:gridCol>
                <a:gridCol w="1081202">
                  <a:extLst>
                    <a:ext uri="{9D8B030D-6E8A-4147-A177-3AD203B41FA5}">
                      <a16:colId xmlns:a16="http://schemas.microsoft.com/office/drawing/2014/main" val="1633071366"/>
                    </a:ext>
                  </a:extLst>
                </a:gridCol>
                <a:gridCol w="2383864">
                  <a:extLst>
                    <a:ext uri="{9D8B030D-6E8A-4147-A177-3AD203B41FA5}">
                      <a16:colId xmlns:a16="http://schemas.microsoft.com/office/drawing/2014/main" val="3868891019"/>
                    </a:ext>
                  </a:extLst>
                </a:gridCol>
              </a:tblGrid>
              <a:tr h="428691">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Stakeholder</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Role Related to Project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Involvement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Impact on Project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Power of Influence</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Interest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Engagement Strategy</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extLst>
                  <a:ext uri="{0D108BD9-81ED-4DB2-BD59-A6C34878D82A}">
                    <a16:rowId xmlns:a16="http://schemas.microsoft.com/office/drawing/2014/main" val="1254863829"/>
                  </a:ext>
                </a:extLst>
              </a:tr>
              <a:tr h="812071">
                <a:tc>
                  <a:txBody>
                    <a:bodyPr/>
                    <a:lstStyle/>
                    <a:p>
                      <a:pPr marL="0" marR="0">
                        <a:lnSpc>
                          <a:spcPct val="115000"/>
                        </a:lnSpc>
                        <a:spcBef>
                          <a:spcPts val="0"/>
                        </a:spcBef>
                        <a:spcAft>
                          <a:spcPts val="1000"/>
                        </a:spcAft>
                      </a:pPr>
                      <a:r>
                        <a:rPr lang="en-US" sz="1000" u="sng">
                          <a:effectLst/>
                          <a:latin typeface="Arial" panose="020B0604020202020204" pitchFamily="34" charset="0"/>
                          <a:cs typeface="Arial" panose="020B0604020202020204" pitchFamily="34" charset="0"/>
                        </a:rPr>
                        <a:t>CEO</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 Project sponsor   Provides funding and executive support.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Make high level decisions, serves as team resource and approves project goals.</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Wants the project to succeed, no resistance.</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High</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Medium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Regular updates but not on a daily manner, strategic discussions through asking questions&amp; give updates.</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extLst>
                  <a:ext uri="{0D108BD9-81ED-4DB2-BD59-A6C34878D82A}">
                    <a16:rowId xmlns:a16="http://schemas.microsoft.com/office/drawing/2014/main" val="1746282701"/>
                  </a:ext>
                </a:extLst>
              </a:tr>
              <a:tr h="1060348">
                <a:tc>
                  <a:txBody>
                    <a:bodyPr/>
                    <a:lstStyle/>
                    <a:p>
                      <a:pPr marL="0" marR="0">
                        <a:lnSpc>
                          <a:spcPct val="115000"/>
                        </a:lnSpc>
                        <a:spcBef>
                          <a:spcPts val="0"/>
                        </a:spcBef>
                        <a:spcAft>
                          <a:spcPts val="1000"/>
                        </a:spcAft>
                      </a:pPr>
                      <a:r>
                        <a:rPr lang="en-US" sz="1000" u="sng" dirty="0">
                          <a:effectLst/>
                          <a:latin typeface="Arial" panose="020B0604020202020204" pitchFamily="34" charset="0"/>
                          <a:cs typeface="Arial" panose="020B0604020202020204" pitchFamily="34" charset="0"/>
                        </a:rPr>
                        <a:t>Project team members</a:t>
                      </a:r>
                      <a:endParaRPr lang="en-US" sz="1000" dirty="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Project execution team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Manages day-to-day operations, knowledge of the project processes.</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Invested in the project as a team member, possible resistance if their roles in organization affected.</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High</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High</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Daily check-ins, progress tracking</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extLst>
                  <a:ext uri="{0D108BD9-81ED-4DB2-BD59-A6C34878D82A}">
                    <a16:rowId xmlns:a16="http://schemas.microsoft.com/office/drawing/2014/main" val="1829040145"/>
                  </a:ext>
                </a:extLst>
              </a:tr>
              <a:tr h="1086650">
                <a:tc>
                  <a:txBody>
                    <a:bodyPr/>
                    <a:lstStyle/>
                    <a:p>
                      <a:pPr marL="0" marR="0">
                        <a:lnSpc>
                          <a:spcPct val="115000"/>
                        </a:lnSpc>
                        <a:spcBef>
                          <a:spcPts val="0"/>
                        </a:spcBef>
                        <a:spcAft>
                          <a:spcPts val="1000"/>
                        </a:spcAft>
                      </a:pPr>
                      <a:r>
                        <a:rPr lang="en-US" sz="1000" u="sng">
                          <a:effectLst/>
                          <a:latin typeface="Arial" panose="020B0604020202020204" pitchFamily="34" charset="0"/>
                          <a:cs typeface="Arial" panose="020B0604020202020204" pitchFamily="34" charset="0"/>
                        </a:rPr>
                        <a:t>Clients </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Existing clients</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Can give feedback on customer experience.</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Some interested &amp; other not, possible resistance only if negatively impacted.</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Medium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Medium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Communicate as needed to inform &amp; get feedback.</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extLst>
                  <a:ext uri="{0D108BD9-81ED-4DB2-BD59-A6C34878D82A}">
                    <a16:rowId xmlns:a16="http://schemas.microsoft.com/office/drawing/2014/main" val="2544655989"/>
                  </a:ext>
                </a:extLst>
              </a:tr>
              <a:tr h="474600">
                <a:tc>
                  <a:txBody>
                    <a:bodyPr/>
                    <a:lstStyle/>
                    <a:p>
                      <a:pPr marL="0" marR="0">
                        <a:lnSpc>
                          <a:spcPct val="115000"/>
                        </a:lnSpc>
                        <a:spcBef>
                          <a:spcPts val="0"/>
                        </a:spcBef>
                        <a:spcAft>
                          <a:spcPts val="1000"/>
                        </a:spcAft>
                      </a:pPr>
                      <a:r>
                        <a:rPr lang="en-US" sz="1000" u="sng">
                          <a:effectLst/>
                          <a:latin typeface="Arial" panose="020B0604020202020204" pitchFamily="34" charset="0"/>
                          <a:cs typeface="Arial" panose="020B0604020202020204" pitchFamily="34" charset="0"/>
                        </a:rPr>
                        <a:t>Departments Head </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other department member not included in the project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Aligns operational needs with project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 Ensures department's needs are met</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Medium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High</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Weekly status meetings, issue escalation</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extLst>
                  <a:ext uri="{0D108BD9-81ED-4DB2-BD59-A6C34878D82A}">
                    <a16:rowId xmlns:a16="http://schemas.microsoft.com/office/drawing/2014/main" val="367156049"/>
                  </a:ext>
                </a:extLst>
              </a:tr>
              <a:tr h="537492">
                <a:tc>
                  <a:txBody>
                    <a:bodyPr/>
                    <a:lstStyle/>
                    <a:p>
                      <a:pPr marL="0" marR="0">
                        <a:lnSpc>
                          <a:spcPct val="115000"/>
                        </a:lnSpc>
                        <a:spcBef>
                          <a:spcPts val="0"/>
                        </a:spcBef>
                        <a:spcAft>
                          <a:spcPts val="1000"/>
                        </a:spcAft>
                      </a:pPr>
                      <a:r>
                        <a:rPr lang="en-US" sz="1000" u="sng">
                          <a:effectLst/>
                          <a:latin typeface="Arial" panose="020B0604020202020204" pitchFamily="34" charset="0"/>
                          <a:cs typeface="Arial" panose="020B0604020202020204" pitchFamily="34" charset="0"/>
                        </a:rPr>
                        <a:t>Finance Team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Financial project member </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Tracks project spending and budget allocation</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Manages budget and financial tracking</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Medium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Medium</a:t>
                      </a:r>
                      <a:endParaRPr lang="en-US" sz="100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Monthly budget reports, risk analysis updates</a:t>
                      </a:r>
                      <a:endParaRPr lang="en-US" sz="1000" dirty="0">
                        <a:effectLst/>
                        <a:latin typeface="Arial" panose="020B0604020202020204" pitchFamily="34" charset="0"/>
                        <a:ea typeface="MS Mincho" panose="02020609040205080304" pitchFamily="49" charset="-128"/>
                        <a:cs typeface="Arial" panose="020B0604020202020204" pitchFamily="34" charset="0"/>
                      </a:endParaRPr>
                    </a:p>
                  </a:txBody>
                  <a:tcPr marL="21193" marR="21193" marT="0" marB="0"/>
                </a:tc>
                <a:extLst>
                  <a:ext uri="{0D108BD9-81ED-4DB2-BD59-A6C34878D82A}">
                    <a16:rowId xmlns:a16="http://schemas.microsoft.com/office/drawing/2014/main" val="2423995161"/>
                  </a:ext>
                </a:extLst>
              </a:tr>
            </a:tbl>
          </a:graphicData>
        </a:graphic>
      </p:graphicFrame>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7" name="TextBox 6">
            <a:extLst>
              <a:ext uri="{FF2B5EF4-FFF2-40B4-BE49-F238E27FC236}">
                <a16:creationId xmlns:a16="http://schemas.microsoft.com/office/drawing/2014/main" id="{E94942F6-C2E7-48B8-9ABD-961E395D2D20}"/>
              </a:ext>
            </a:extLst>
          </p:cNvPr>
          <p:cNvSpPr txBox="1"/>
          <p:nvPr/>
        </p:nvSpPr>
        <p:spPr>
          <a:xfrm>
            <a:off x="154745" y="6428936"/>
            <a:ext cx="10482773" cy="369332"/>
          </a:xfrm>
          <a:prstGeom prst="rect">
            <a:avLst/>
          </a:prstGeom>
          <a:noFill/>
        </p:spPr>
        <p:txBody>
          <a:bodyPr wrap="square" rtlCol="0">
            <a:spAutoFit/>
          </a:bodyPr>
          <a:lstStyle/>
          <a:p>
            <a:r>
              <a:rPr lang="en-US" dirty="0">
                <a:hlinkClick r:id="rId4"/>
              </a:rPr>
              <a:t>Stakeholders matrix</a:t>
            </a:r>
            <a:endParaRPr lang="en-US" dirty="0"/>
          </a:p>
        </p:txBody>
      </p:sp>
    </p:spTree>
    <p:extLst>
      <p:ext uri="{BB962C8B-B14F-4D97-AF65-F5344CB8AC3E}">
        <p14:creationId xmlns:p14="http://schemas.microsoft.com/office/powerpoint/2010/main" val="114102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Stakeholders Matrix:</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graphicFrame>
        <p:nvGraphicFramePr>
          <p:cNvPr id="9" name="Content Placeholder 8">
            <a:extLst>
              <a:ext uri="{FF2B5EF4-FFF2-40B4-BE49-F238E27FC236}">
                <a16:creationId xmlns:a16="http://schemas.microsoft.com/office/drawing/2014/main" id="{D4174C97-E22F-4393-8AFD-29F70777BB16}"/>
              </a:ext>
            </a:extLst>
          </p:cNvPr>
          <p:cNvGraphicFramePr>
            <a:graphicFrameLocks noGrp="1"/>
          </p:cNvGraphicFramePr>
          <p:nvPr>
            <p:ph sz="quarter" idx="13"/>
            <p:extLst>
              <p:ext uri="{D42A27DB-BD31-4B8C-83A1-F6EECF244321}">
                <p14:modId xmlns:p14="http://schemas.microsoft.com/office/powerpoint/2010/main" val="3834118802"/>
              </p:ext>
            </p:extLst>
          </p:nvPr>
        </p:nvGraphicFramePr>
        <p:xfrm>
          <a:off x="267287" y="1800665"/>
          <a:ext cx="11493305" cy="4477350"/>
        </p:xfrm>
        <a:graphic>
          <a:graphicData uri="http://schemas.openxmlformats.org/drawingml/2006/table">
            <a:tbl>
              <a:tblPr firstRow="1" firstCol="1" bandRow="1">
                <a:tableStyleId>{5C22544A-7EE6-4342-B048-85BDC9FD1C3A}</a:tableStyleId>
              </a:tblPr>
              <a:tblGrid>
                <a:gridCol w="1509603">
                  <a:extLst>
                    <a:ext uri="{9D8B030D-6E8A-4147-A177-3AD203B41FA5}">
                      <a16:colId xmlns:a16="http://schemas.microsoft.com/office/drawing/2014/main" val="2331259511"/>
                    </a:ext>
                  </a:extLst>
                </a:gridCol>
                <a:gridCol w="2205375">
                  <a:extLst>
                    <a:ext uri="{9D8B030D-6E8A-4147-A177-3AD203B41FA5}">
                      <a16:colId xmlns:a16="http://schemas.microsoft.com/office/drawing/2014/main" val="2219678590"/>
                    </a:ext>
                  </a:extLst>
                </a:gridCol>
                <a:gridCol w="1816362">
                  <a:extLst>
                    <a:ext uri="{9D8B030D-6E8A-4147-A177-3AD203B41FA5}">
                      <a16:colId xmlns:a16="http://schemas.microsoft.com/office/drawing/2014/main" val="530097828"/>
                    </a:ext>
                  </a:extLst>
                </a:gridCol>
                <a:gridCol w="1574438">
                  <a:extLst>
                    <a:ext uri="{9D8B030D-6E8A-4147-A177-3AD203B41FA5}">
                      <a16:colId xmlns:a16="http://schemas.microsoft.com/office/drawing/2014/main" val="936091019"/>
                    </a:ext>
                  </a:extLst>
                </a:gridCol>
                <a:gridCol w="1041240">
                  <a:extLst>
                    <a:ext uri="{9D8B030D-6E8A-4147-A177-3AD203B41FA5}">
                      <a16:colId xmlns:a16="http://schemas.microsoft.com/office/drawing/2014/main" val="2990397563"/>
                    </a:ext>
                  </a:extLst>
                </a:gridCol>
                <a:gridCol w="1044142">
                  <a:extLst>
                    <a:ext uri="{9D8B030D-6E8A-4147-A177-3AD203B41FA5}">
                      <a16:colId xmlns:a16="http://schemas.microsoft.com/office/drawing/2014/main" val="44346823"/>
                    </a:ext>
                  </a:extLst>
                </a:gridCol>
                <a:gridCol w="2302145">
                  <a:extLst>
                    <a:ext uri="{9D8B030D-6E8A-4147-A177-3AD203B41FA5}">
                      <a16:colId xmlns:a16="http://schemas.microsoft.com/office/drawing/2014/main" val="2640685186"/>
                    </a:ext>
                  </a:extLst>
                </a:gridCol>
              </a:tblGrid>
              <a:tr h="456577">
                <a:tc>
                  <a:txBody>
                    <a:bodyPr/>
                    <a:lstStyle/>
                    <a:p>
                      <a:pPr marL="0" marR="0">
                        <a:lnSpc>
                          <a:spcPct val="115000"/>
                        </a:lnSpc>
                        <a:spcBef>
                          <a:spcPts val="0"/>
                        </a:spcBef>
                        <a:spcAft>
                          <a:spcPts val="1000"/>
                        </a:spcAft>
                      </a:pPr>
                      <a:r>
                        <a:rPr lang="en-US" sz="1000">
                          <a:effectLst/>
                        </a:rPr>
                        <a:t>Stakeholder</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Role Related to Project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Involvement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Impact on Project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Power of Influence</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Interest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Engagement Strategy</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1329393479"/>
                  </a:ext>
                </a:extLst>
              </a:tr>
              <a:tr h="612143">
                <a:tc>
                  <a:txBody>
                    <a:bodyPr/>
                    <a:lstStyle/>
                    <a:p>
                      <a:pPr marL="0" marR="0">
                        <a:lnSpc>
                          <a:spcPct val="115000"/>
                        </a:lnSpc>
                        <a:spcBef>
                          <a:spcPts val="0"/>
                        </a:spcBef>
                        <a:spcAft>
                          <a:spcPts val="1000"/>
                        </a:spcAft>
                      </a:pPr>
                      <a:r>
                        <a:rPr lang="en-US" sz="1000" u="sng" dirty="0">
                          <a:effectLst/>
                        </a:rPr>
                        <a:t>IT Department</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IT project member</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Ensures system functionality and integration</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 Support and integrate all system of the company</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High</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Medium</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Project requirement reviews, ongoing support</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2494639303"/>
                  </a:ext>
                </a:extLst>
              </a:tr>
              <a:tr h="426235">
                <a:tc>
                  <a:txBody>
                    <a:bodyPr/>
                    <a:lstStyle/>
                    <a:p>
                      <a:pPr marL="0" marR="0">
                        <a:lnSpc>
                          <a:spcPct val="115000"/>
                        </a:lnSpc>
                        <a:spcBef>
                          <a:spcPts val="0"/>
                        </a:spcBef>
                        <a:spcAft>
                          <a:spcPts val="1000"/>
                        </a:spcAft>
                      </a:pPr>
                      <a:r>
                        <a:rPr lang="en-US" sz="1000" u="sng">
                          <a:effectLst/>
                        </a:rPr>
                        <a:t>HR Department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Coordinator project member</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Manages communication and training</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  Supports change management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Low</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High</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Workshops, communication plans, legal contract</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2136552817"/>
                  </a:ext>
                </a:extLst>
              </a:tr>
              <a:tr h="506667">
                <a:tc>
                  <a:txBody>
                    <a:bodyPr/>
                    <a:lstStyle/>
                    <a:p>
                      <a:pPr marL="0" marR="0">
                        <a:lnSpc>
                          <a:spcPct val="115000"/>
                        </a:lnSpc>
                        <a:spcBef>
                          <a:spcPts val="0"/>
                        </a:spcBef>
                        <a:spcAft>
                          <a:spcPts val="1000"/>
                        </a:spcAft>
                      </a:pPr>
                      <a:r>
                        <a:rPr lang="en-US" sz="1000" u="sng">
                          <a:effectLst/>
                        </a:rPr>
                        <a:t>End Users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u="sng">
                          <a:effectLst/>
                        </a:rPr>
                        <a:t>(Employees)    </a:t>
                      </a:r>
                      <a:r>
                        <a:rPr lang="en-US" sz="1000">
                          <a:effectLst/>
                        </a:rPr>
                        <a:t>User of the project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Affected by the solution and its processes</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Utilize the solution provided</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Low</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High</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Feedback sessions, user acceptance testing (UAT)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454865331"/>
                  </a:ext>
                </a:extLst>
              </a:tr>
              <a:tr h="572455">
                <a:tc>
                  <a:txBody>
                    <a:bodyPr/>
                    <a:lstStyle/>
                    <a:p>
                      <a:pPr marL="0" marR="0">
                        <a:lnSpc>
                          <a:spcPct val="115000"/>
                        </a:lnSpc>
                        <a:spcBef>
                          <a:spcPts val="0"/>
                        </a:spcBef>
                        <a:spcAft>
                          <a:spcPts val="1000"/>
                        </a:spcAft>
                      </a:pPr>
                      <a:r>
                        <a:rPr lang="en-US" sz="1000" u="sng">
                          <a:effectLst/>
                        </a:rPr>
                        <a:t>Legal Team</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Lawyer and regulation project member</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Reviews contracts and ensures legal compliance</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Ensures compliance with regulations</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Low</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Medium</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Risk and compliance check-ins</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1024943501"/>
                  </a:ext>
                </a:extLst>
              </a:tr>
              <a:tr h="572455">
                <a:tc>
                  <a:txBody>
                    <a:bodyPr/>
                    <a:lstStyle/>
                    <a:p>
                      <a:pPr marL="0" marR="0">
                        <a:lnSpc>
                          <a:spcPct val="115000"/>
                        </a:lnSpc>
                        <a:spcBef>
                          <a:spcPts val="0"/>
                        </a:spcBef>
                        <a:spcAft>
                          <a:spcPts val="1000"/>
                        </a:spcAft>
                      </a:pPr>
                      <a:r>
                        <a:rPr lang="en-US" sz="1000" u="sng">
                          <a:effectLst/>
                        </a:rPr>
                        <a:t>Procurement Team</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Purchasing material project member</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Ensures materials and services are provided</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Handles vendor contracts and supplies</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Medium</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Low</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Procurement process alignment, vendor management</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535719553"/>
                  </a:ext>
                </a:extLst>
              </a:tr>
              <a:tr h="612143">
                <a:tc>
                  <a:txBody>
                    <a:bodyPr/>
                    <a:lstStyle/>
                    <a:p>
                      <a:pPr marL="0" marR="0">
                        <a:lnSpc>
                          <a:spcPct val="115000"/>
                        </a:lnSpc>
                        <a:spcBef>
                          <a:spcPts val="0"/>
                        </a:spcBef>
                        <a:spcAft>
                          <a:spcPts val="1000"/>
                        </a:spcAft>
                      </a:pPr>
                      <a:r>
                        <a:rPr lang="en-US" sz="1000" u="sng">
                          <a:effectLst/>
                        </a:rPr>
                        <a:t>External Vendors</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Third party vendors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Deliver services according to contracts</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Provide necessary products/services</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Low</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Low</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Regular performance reviews, contract management</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410425068"/>
                  </a:ext>
                </a:extLst>
              </a:tr>
              <a:tr h="718675">
                <a:tc>
                  <a:txBody>
                    <a:bodyPr/>
                    <a:lstStyle/>
                    <a:p>
                      <a:pPr marL="0" marR="0">
                        <a:lnSpc>
                          <a:spcPct val="115000"/>
                        </a:lnSpc>
                        <a:spcBef>
                          <a:spcPts val="0"/>
                        </a:spcBef>
                        <a:spcAft>
                          <a:spcPts val="1000"/>
                        </a:spcAft>
                      </a:pPr>
                      <a:r>
                        <a:rPr lang="en-GB" sz="1000" u="sng" dirty="0">
                          <a:effectLst/>
                        </a:rPr>
                        <a:t>Governmental agencies </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All government agencies dealing with the project</a:t>
                      </a:r>
                    </a:p>
                    <a:p>
                      <a:pPr marL="0" marR="0">
                        <a:lnSpc>
                          <a:spcPct val="115000"/>
                        </a:lnSpc>
                        <a:spcBef>
                          <a:spcPts val="0"/>
                        </a:spcBef>
                        <a:spcAft>
                          <a:spcPts val="1000"/>
                        </a:spcAft>
                      </a:pPr>
                      <a:r>
                        <a:rPr lang="ar-DZ" sz="1000">
                          <a:effectLst/>
                        </a:rPr>
                        <a:t>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Set the boundaries and </a:t>
                      </a:r>
                      <a:r>
                        <a:rPr lang="en-GB" sz="1000">
                          <a:effectLst/>
                        </a:rPr>
                        <a:t>standards for specific project processes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May continue or stop the project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High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a:effectLst/>
                        </a:rPr>
                        <a:t>Medium </a:t>
                      </a:r>
                      <a:endParaRPr lang="en-US" sz="100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tc>
                  <a:txBody>
                    <a:bodyPr/>
                    <a:lstStyle/>
                    <a:p>
                      <a:pPr marL="0" marR="0">
                        <a:lnSpc>
                          <a:spcPct val="115000"/>
                        </a:lnSpc>
                        <a:spcBef>
                          <a:spcPts val="0"/>
                        </a:spcBef>
                        <a:spcAft>
                          <a:spcPts val="1000"/>
                        </a:spcAft>
                      </a:pPr>
                      <a:r>
                        <a:rPr lang="en-US" sz="1000" dirty="0">
                          <a:effectLst/>
                        </a:rPr>
                        <a:t>Project process specification</a:t>
                      </a:r>
                      <a:endParaRPr lang="en-US" sz="1000" dirty="0">
                        <a:effectLst/>
                        <a:latin typeface="Cambria" panose="02040503050406030204" pitchFamily="18" charset="0"/>
                        <a:ea typeface="MS Mincho" panose="02020609040205080304" pitchFamily="49" charset="-128"/>
                        <a:cs typeface="Arial" panose="020B0604020202020204" pitchFamily="34" charset="0"/>
                      </a:endParaRPr>
                    </a:p>
                  </a:txBody>
                  <a:tcPr marL="20236" marR="20236" marT="0" marB="0"/>
                </a:tc>
                <a:extLst>
                  <a:ext uri="{0D108BD9-81ED-4DB2-BD59-A6C34878D82A}">
                    <a16:rowId xmlns:a16="http://schemas.microsoft.com/office/drawing/2014/main" val="34994492"/>
                  </a:ext>
                </a:extLst>
              </a:tr>
            </a:tbl>
          </a:graphicData>
        </a:graphic>
      </p:graphicFrame>
      <p:sp>
        <p:nvSpPr>
          <p:cNvPr id="10" name="TextBox 9">
            <a:extLst>
              <a:ext uri="{FF2B5EF4-FFF2-40B4-BE49-F238E27FC236}">
                <a16:creationId xmlns:a16="http://schemas.microsoft.com/office/drawing/2014/main" id="{1D05DF09-2001-495F-9EE6-750F77D7EEFB}"/>
              </a:ext>
            </a:extLst>
          </p:cNvPr>
          <p:cNvSpPr txBox="1"/>
          <p:nvPr/>
        </p:nvSpPr>
        <p:spPr>
          <a:xfrm>
            <a:off x="154745" y="6428936"/>
            <a:ext cx="10482773" cy="369332"/>
          </a:xfrm>
          <a:prstGeom prst="rect">
            <a:avLst/>
          </a:prstGeom>
          <a:noFill/>
        </p:spPr>
        <p:txBody>
          <a:bodyPr wrap="square" rtlCol="0">
            <a:spAutoFit/>
          </a:bodyPr>
          <a:lstStyle/>
          <a:p>
            <a:r>
              <a:rPr lang="en-US" dirty="0">
                <a:hlinkClick r:id="rId4"/>
              </a:rPr>
              <a:t>Stakeholders matrix</a:t>
            </a:r>
            <a:endParaRPr lang="en-US" dirty="0"/>
          </a:p>
        </p:txBody>
      </p:sp>
    </p:spTree>
    <p:extLst>
      <p:ext uri="{BB962C8B-B14F-4D97-AF65-F5344CB8AC3E}">
        <p14:creationId xmlns:p14="http://schemas.microsoft.com/office/powerpoint/2010/main" val="196007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fontScale="90000"/>
          </a:bodyPr>
          <a:lstStyle/>
          <a:p>
            <a:pPr algn="l"/>
            <a:r>
              <a:rPr lang="en-US" dirty="0">
                <a:latin typeface="Arial" panose="020B0604020202020204" pitchFamily="34" charset="0"/>
                <a:cs typeface="Arial" panose="020B0604020202020204" pitchFamily="34" charset="0"/>
              </a:rPr>
              <a:t>Stakeholders Power Grid:</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0" name="TextBox 9">
            <a:extLst>
              <a:ext uri="{FF2B5EF4-FFF2-40B4-BE49-F238E27FC236}">
                <a16:creationId xmlns:a16="http://schemas.microsoft.com/office/drawing/2014/main" id="{1D05DF09-2001-495F-9EE6-750F77D7EEFB}"/>
              </a:ext>
            </a:extLst>
          </p:cNvPr>
          <p:cNvSpPr txBox="1"/>
          <p:nvPr/>
        </p:nvSpPr>
        <p:spPr>
          <a:xfrm>
            <a:off x="154745" y="6428936"/>
            <a:ext cx="10482773" cy="369332"/>
          </a:xfrm>
          <a:prstGeom prst="rect">
            <a:avLst/>
          </a:prstGeom>
          <a:noFill/>
        </p:spPr>
        <p:txBody>
          <a:bodyPr wrap="square" rtlCol="0">
            <a:spAutoFit/>
          </a:bodyPr>
          <a:lstStyle/>
          <a:p>
            <a:r>
              <a:rPr lang="en-US" dirty="0">
                <a:hlinkClick r:id="rId4"/>
              </a:rPr>
              <a:t>Stakeholders power grid</a:t>
            </a:r>
            <a:endParaRPr lang="en-US" dirty="0"/>
          </a:p>
        </p:txBody>
      </p:sp>
      <p:pic>
        <p:nvPicPr>
          <p:cNvPr id="9" name="Content Placeholder 8">
            <a:extLst>
              <a:ext uri="{FF2B5EF4-FFF2-40B4-BE49-F238E27FC236}">
                <a16:creationId xmlns:a16="http://schemas.microsoft.com/office/drawing/2014/main" id="{DE464CB1-F907-4D63-8DD2-802CBE2BDC70}"/>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436098" y="1530714"/>
            <a:ext cx="11380764" cy="4827887"/>
          </a:xfrm>
        </p:spPr>
      </p:pic>
    </p:spTree>
    <p:extLst>
      <p:ext uri="{BB962C8B-B14F-4D97-AF65-F5344CB8AC3E}">
        <p14:creationId xmlns:p14="http://schemas.microsoft.com/office/powerpoint/2010/main" val="16460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fontScale="90000"/>
          </a:bodyPr>
          <a:lstStyle/>
          <a:p>
            <a:pPr algn="l"/>
            <a:r>
              <a:rPr lang="en-US" dirty="0">
                <a:latin typeface="Arial" panose="020B0604020202020204" pitchFamily="34" charset="0"/>
                <a:cs typeface="Arial" panose="020B0604020202020204" pitchFamily="34" charset="0"/>
              </a:rPr>
              <a:t>Stakeholders Power Grid:</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8" name="Content Placeholder 7">
            <a:extLst>
              <a:ext uri="{FF2B5EF4-FFF2-40B4-BE49-F238E27FC236}">
                <a16:creationId xmlns:a16="http://schemas.microsoft.com/office/drawing/2014/main" id="{6AF1E308-0E0B-4488-81E7-B85064ED9C9E}"/>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492369" y="1660525"/>
            <a:ext cx="11521440" cy="4687824"/>
          </a:xfrm>
        </p:spPr>
      </p:pic>
      <p:sp>
        <p:nvSpPr>
          <p:cNvPr id="11" name="TextBox 10">
            <a:extLst>
              <a:ext uri="{FF2B5EF4-FFF2-40B4-BE49-F238E27FC236}">
                <a16:creationId xmlns:a16="http://schemas.microsoft.com/office/drawing/2014/main" id="{1BB33DF6-12B4-4891-9DC5-FBA912319883}"/>
              </a:ext>
            </a:extLst>
          </p:cNvPr>
          <p:cNvSpPr txBox="1"/>
          <p:nvPr/>
        </p:nvSpPr>
        <p:spPr>
          <a:xfrm>
            <a:off x="279010" y="6428936"/>
            <a:ext cx="10482773" cy="369332"/>
          </a:xfrm>
          <a:prstGeom prst="rect">
            <a:avLst/>
          </a:prstGeom>
          <a:noFill/>
        </p:spPr>
        <p:txBody>
          <a:bodyPr wrap="square" rtlCol="0">
            <a:spAutoFit/>
          </a:bodyPr>
          <a:lstStyle/>
          <a:p>
            <a:r>
              <a:rPr lang="en-US" dirty="0">
                <a:hlinkClick r:id="rId5"/>
              </a:rPr>
              <a:t>Stakeholders power grid</a:t>
            </a:r>
            <a:endParaRPr lang="en-US" dirty="0"/>
          </a:p>
        </p:txBody>
      </p:sp>
    </p:spTree>
    <p:extLst>
      <p:ext uri="{BB962C8B-B14F-4D97-AF65-F5344CB8AC3E}">
        <p14:creationId xmlns:p14="http://schemas.microsoft.com/office/powerpoint/2010/main" val="46339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RACI Chart:</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1" name="TextBox 10">
            <a:extLst>
              <a:ext uri="{FF2B5EF4-FFF2-40B4-BE49-F238E27FC236}">
                <a16:creationId xmlns:a16="http://schemas.microsoft.com/office/drawing/2014/main" id="{1BB33DF6-12B4-4891-9DC5-FBA912319883}"/>
              </a:ext>
            </a:extLst>
          </p:cNvPr>
          <p:cNvSpPr txBox="1"/>
          <p:nvPr/>
        </p:nvSpPr>
        <p:spPr>
          <a:xfrm>
            <a:off x="279010" y="6428936"/>
            <a:ext cx="10482773" cy="369332"/>
          </a:xfrm>
          <a:prstGeom prst="rect">
            <a:avLst/>
          </a:prstGeom>
          <a:noFill/>
        </p:spPr>
        <p:txBody>
          <a:bodyPr wrap="square" rtlCol="0">
            <a:spAutoFit/>
          </a:bodyPr>
          <a:lstStyle/>
          <a:p>
            <a:r>
              <a:rPr lang="en-US" dirty="0">
                <a:hlinkClick r:id="rId4"/>
              </a:rPr>
              <a:t>RACI chart </a:t>
            </a:r>
            <a:endParaRPr lang="en-US" dirty="0"/>
          </a:p>
        </p:txBody>
      </p:sp>
      <p:pic>
        <p:nvPicPr>
          <p:cNvPr id="9" name="Content Placeholder 8">
            <a:extLst>
              <a:ext uri="{FF2B5EF4-FFF2-40B4-BE49-F238E27FC236}">
                <a16:creationId xmlns:a16="http://schemas.microsoft.com/office/drawing/2014/main" id="{28829AB2-8891-4A4B-9926-4335FF79C599}"/>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647114" y="1674055"/>
            <a:ext cx="11380763" cy="4603960"/>
          </a:xfrm>
        </p:spPr>
      </p:pic>
    </p:spTree>
    <p:extLst>
      <p:ext uri="{BB962C8B-B14F-4D97-AF65-F5344CB8AC3E}">
        <p14:creationId xmlns:p14="http://schemas.microsoft.com/office/powerpoint/2010/main" val="160480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Project Charter:</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1" name="TextBox 10">
            <a:extLst>
              <a:ext uri="{FF2B5EF4-FFF2-40B4-BE49-F238E27FC236}">
                <a16:creationId xmlns:a16="http://schemas.microsoft.com/office/drawing/2014/main" id="{1BB33DF6-12B4-4891-9DC5-FBA912319883}"/>
              </a:ext>
            </a:extLst>
          </p:cNvPr>
          <p:cNvSpPr txBox="1"/>
          <p:nvPr/>
        </p:nvSpPr>
        <p:spPr>
          <a:xfrm>
            <a:off x="279010" y="6428936"/>
            <a:ext cx="10482773" cy="369332"/>
          </a:xfrm>
          <a:prstGeom prst="rect">
            <a:avLst/>
          </a:prstGeom>
          <a:noFill/>
        </p:spPr>
        <p:txBody>
          <a:bodyPr wrap="square" rtlCol="0">
            <a:spAutoFit/>
          </a:bodyPr>
          <a:lstStyle/>
          <a:p>
            <a:r>
              <a:rPr lang="en-US" dirty="0">
                <a:hlinkClick r:id="rId4"/>
              </a:rPr>
              <a:t>PROJECT CHARTER</a:t>
            </a:r>
            <a:endParaRPr lang="en-US" dirty="0"/>
          </a:p>
        </p:txBody>
      </p:sp>
      <p:graphicFrame>
        <p:nvGraphicFramePr>
          <p:cNvPr id="7" name="Content Placeholder 6">
            <a:extLst>
              <a:ext uri="{FF2B5EF4-FFF2-40B4-BE49-F238E27FC236}">
                <a16:creationId xmlns:a16="http://schemas.microsoft.com/office/drawing/2014/main" id="{A18C93FB-5AC4-43FE-8BE9-11FC995AF8B5}"/>
              </a:ext>
            </a:extLst>
          </p:cNvPr>
          <p:cNvGraphicFramePr>
            <a:graphicFrameLocks noGrp="1"/>
          </p:cNvGraphicFramePr>
          <p:nvPr>
            <p:ph sz="quarter" idx="13"/>
            <p:extLst>
              <p:ext uri="{D42A27DB-BD31-4B8C-83A1-F6EECF244321}">
                <p14:modId xmlns:p14="http://schemas.microsoft.com/office/powerpoint/2010/main" val="553152258"/>
              </p:ext>
            </p:extLst>
          </p:nvPr>
        </p:nvGraphicFramePr>
        <p:xfrm>
          <a:off x="279011" y="1659989"/>
          <a:ext cx="11636324" cy="4515728"/>
        </p:xfrm>
        <a:graphic>
          <a:graphicData uri="http://schemas.openxmlformats.org/drawingml/2006/table">
            <a:tbl>
              <a:tblPr/>
              <a:tblGrid>
                <a:gridCol w="11636324">
                  <a:extLst>
                    <a:ext uri="{9D8B030D-6E8A-4147-A177-3AD203B41FA5}">
                      <a16:colId xmlns:a16="http://schemas.microsoft.com/office/drawing/2014/main" val="1425876929"/>
                    </a:ext>
                  </a:extLst>
                </a:gridCol>
              </a:tblGrid>
              <a:tr h="522532">
                <a:tc>
                  <a:txBody>
                    <a:bodyPr/>
                    <a:lstStyle/>
                    <a:p>
                      <a:pPr marL="0" marR="0">
                        <a:lnSpc>
                          <a:spcPct val="115000"/>
                        </a:lnSpc>
                        <a:spcBef>
                          <a:spcPts val="0"/>
                        </a:spcBef>
                        <a:spcAft>
                          <a:spcPts val="0"/>
                        </a:spcAft>
                      </a:pPr>
                      <a:r>
                        <a:rPr lang="en-GB" sz="2000" b="1" dirty="0">
                          <a:solidFill>
                            <a:srgbClr val="FFFFFF"/>
                          </a:solidFill>
                          <a:effectLst/>
                          <a:latin typeface="Roboto"/>
                          <a:ea typeface="Roboto"/>
                          <a:cs typeface="Roboto"/>
                        </a:rPr>
                        <a:t>Project Goal</a:t>
                      </a:r>
                      <a:endParaRPr lang="en-US" sz="20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solidFill>
                      <a:srgbClr val="6AA84F"/>
                    </a:solidFill>
                  </a:tcPr>
                </a:tc>
                <a:extLst>
                  <a:ext uri="{0D108BD9-81ED-4DB2-BD59-A6C34878D82A}">
                    <a16:rowId xmlns:a16="http://schemas.microsoft.com/office/drawing/2014/main" val="2570793950"/>
                  </a:ext>
                </a:extLst>
              </a:tr>
              <a:tr h="3993196">
                <a:tc>
                  <a:txBody>
                    <a:bodyPr/>
                    <a:lstStyle/>
                    <a:p>
                      <a:pPr marL="0" marR="0">
                        <a:lnSpc>
                          <a:spcPct val="115000"/>
                        </a:lnSpc>
                        <a:spcBef>
                          <a:spcPts val="0"/>
                        </a:spcBef>
                        <a:spcAft>
                          <a:spcPts val="0"/>
                        </a:spcAft>
                      </a:pPr>
                      <a:r>
                        <a:rPr lang="en-GB" sz="2000" b="1" i="1" dirty="0">
                          <a:solidFill>
                            <a:schemeClr val="tx1"/>
                          </a:solidFill>
                          <a:effectLst/>
                          <a:latin typeface="Roboto"/>
                          <a:ea typeface="Roboto"/>
                          <a:cs typeface="Roboto"/>
                        </a:rPr>
                        <a:t>SMART: Specific, Measurable, Attainable, Relevant, Time-bound</a:t>
                      </a:r>
                      <a:endParaRPr lang="en-US" sz="2000" dirty="0">
                        <a:solidFill>
                          <a:schemeClr val="tx1"/>
                        </a:solidFill>
                        <a:effectLst/>
                        <a:latin typeface="Arial" panose="020B0604020202020204" pitchFamily="34" charset="0"/>
                        <a:ea typeface="Arial" panose="020B0604020202020204" pitchFamily="34" charset="0"/>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2000" u="none" strike="noStrike" dirty="0">
                          <a:effectLst/>
                          <a:latin typeface="Open Sans"/>
                          <a:ea typeface="Open Sans"/>
                          <a:cs typeface="Open Sans"/>
                        </a:rPr>
                        <a:t>Enhance product quality by 90% within 6 months through implementing comprehensive tracking system.</a:t>
                      </a:r>
                      <a:endParaRPr lang="en-US" sz="2000" u="none" strike="noStrike" dirty="0">
                        <a:effectLst/>
                        <a:latin typeface="Open Sans"/>
                        <a:ea typeface="Open Sans"/>
                        <a:cs typeface="Open San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2000" u="none" strike="noStrike" dirty="0">
                          <a:effectLst/>
                          <a:latin typeface="Open Sans"/>
                          <a:ea typeface="Open Sans"/>
                          <a:cs typeface="Open Sans"/>
                        </a:rPr>
                        <a:t>Employee empowerment, engagement, satisfaction increase by 50% within 3 months through increase effectiveness of the tasks by 50% through the same period.</a:t>
                      </a:r>
                      <a:endParaRPr lang="en-US" sz="2000" u="none" strike="noStrike" dirty="0">
                        <a:effectLst/>
                        <a:latin typeface="Open Sans"/>
                        <a:ea typeface="Open Sans"/>
                        <a:cs typeface="Open San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2000" u="none" strike="noStrike" dirty="0">
                          <a:effectLst/>
                          <a:latin typeface="Open Sans"/>
                          <a:ea typeface="Open Sans"/>
                          <a:cs typeface="Open Sans"/>
                        </a:rPr>
                        <a:t>Monopoly the market in Africa specially in Angola in the next 6 months and overall Africa within 2 years through leverage the franchise partnership of </a:t>
                      </a:r>
                      <a:r>
                        <a:rPr lang="en-GB" sz="2000" u="none" strike="noStrike" dirty="0" err="1">
                          <a:effectLst/>
                          <a:latin typeface="Open Sans"/>
                          <a:ea typeface="Open Sans"/>
                          <a:cs typeface="Open Sans"/>
                        </a:rPr>
                        <a:t>Makkee</a:t>
                      </a:r>
                      <a:r>
                        <a:rPr lang="en-GB" sz="2000" u="none" strike="noStrike" dirty="0">
                          <a:effectLst/>
                          <a:latin typeface="Open Sans"/>
                          <a:ea typeface="Open Sans"/>
                          <a:cs typeface="Open Sans"/>
                        </a:rPr>
                        <a:t> company and middle east in the upcoming year through asking for collaboration with Saudi Arabia for mutual monetary benefits through increasing the revenue by 30 % resulting from this collaboration.</a:t>
                      </a:r>
                      <a:endParaRPr lang="en-US" sz="2000" u="none" strike="noStrike" dirty="0">
                        <a:effectLst/>
                        <a:latin typeface="Open Sans"/>
                        <a:ea typeface="Open Sans"/>
                        <a:cs typeface="Open San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2000" u="none" strike="noStrike" dirty="0">
                          <a:effectLst/>
                          <a:latin typeface="Open Sans"/>
                          <a:ea typeface="Open Sans"/>
                          <a:cs typeface="Open Sans"/>
                        </a:rPr>
                        <a:t>Apply ERP system to achieve 2-way communication through reporting system merge the company levels and resolve the bottlenecks by 60% within the next 6 months.</a:t>
                      </a:r>
                      <a:endParaRPr lang="en-US" sz="2000" u="none" strike="noStrike" dirty="0">
                        <a:effectLst/>
                        <a:latin typeface="Open Sans"/>
                        <a:ea typeface="Open Sans"/>
                        <a:cs typeface="Open San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tcPr>
                </a:tc>
                <a:extLst>
                  <a:ext uri="{0D108BD9-81ED-4DB2-BD59-A6C34878D82A}">
                    <a16:rowId xmlns:a16="http://schemas.microsoft.com/office/drawing/2014/main" val="3646241852"/>
                  </a:ext>
                </a:extLst>
              </a:tr>
            </a:tbl>
          </a:graphicData>
        </a:graphic>
      </p:graphicFrame>
    </p:spTree>
    <p:extLst>
      <p:ext uri="{BB962C8B-B14F-4D97-AF65-F5344CB8AC3E}">
        <p14:creationId xmlns:p14="http://schemas.microsoft.com/office/powerpoint/2010/main" val="358723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Project Charter:</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8" name="Content Placeholder 17">
            <a:extLst>
              <a:ext uri="{FF2B5EF4-FFF2-40B4-BE49-F238E27FC236}">
                <a16:creationId xmlns:a16="http://schemas.microsoft.com/office/drawing/2014/main" id="{58B491CB-FBB7-45BD-9D73-BB012AFFF710}"/>
              </a:ext>
            </a:extLst>
          </p:cNvPr>
          <p:cNvSpPr>
            <a:spLocks noGrp="1"/>
          </p:cNvSpPr>
          <p:nvPr>
            <p:ph sz="quarter" idx="13"/>
          </p:nvPr>
        </p:nvSpPr>
        <p:spPr/>
        <p:txBody>
          <a:bodyPr>
            <a:normAutofit/>
          </a:bodyPr>
          <a:lstStyle/>
          <a:p>
            <a:endParaRPr lang="en-US" sz="2000" b="1" dirty="0">
              <a:solidFill>
                <a:srgbClr val="FFFFFF"/>
              </a:solidFill>
              <a:latin typeface="Roboto"/>
            </a:endParaRPr>
          </a:p>
          <a:p>
            <a:endParaRPr lang="en-US" sz="2000" b="1" dirty="0">
              <a:solidFill>
                <a:srgbClr val="FFFFFF"/>
              </a:solidFill>
              <a:latin typeface="Roboto"/>
            </a:endParaRPr>
          </a:p>
          <a:p>
            <a:endParaRPr lang="en-US" sz="2000" b="1" dirty="0">
              <a:solidFill>
                <a:srgbClr val="FFFFFF"/>
              </a:solidFill>
              <a:latin typeface="Roboto"/>
            </a:endParaRPr>
          </a:p>
        </p:txBody>
      </p:sp>
      <p:graphicFrame>
        <p:nvGraphicFramePr>
          <p:cNvPr id="29" name="Table 29">
            <a:extLst>
              <a:ext uri="{FF2B5EF4-FFF2-40B4-BE49-F238E27FC236}">
                <a16:creationId xmlns:a16="http://schemas.microsoft.com/office/drawing/2014/main" id="{EFE04822-D999-4CDF-A39E-C4723CB4892F}"/>
              </a:ext>
            </a:extLst>
          </p:cNvPr>
          <p:cNvGraphicFramePr>
            <a:graphicFrameLocks noGrp="1"/>
          </p:cNvGraphicFramePr>
          <p:nvPr>
            <p:extLst>
              <p:ext uri="{D42A27DB-BD31-4B8C-83A1-F6EECF244321}">
                <p14:modId xmlns:p14="http://schemas.microsoft.com/office/powerpoint/2010/main" val="2376027688"/>
              </p:ext>
            </p:extLst>
          </p:nvPr>
        </p:nvGraphicFramePr>
        <p:xfrm>
          <a:off x="279010" y="1600633"/>
          <a:ext cx="11043138" cy="3927970"/>
        </p:xfrm>
        <a:graphic>
          <a:graphicData uri="http://schemas.openxmlformats.org/drawingml/2006/table">
            <a:tbl>
              <a:tblPr firstRow="1" bandRow="1">
                <a:tableStyleId>{5C22544A-7EE6-4342-B048-85BDC9FD1C3A}</a:tableStyleId>
              </a:tblPr>
              <a:tblGrid>
                <a:gridCol w="11043138">
                  <a:extLst>
                    <a:ext uri="{9D8B030D-6E8A-4147-A177-3AD203B41FA5}">
                      <a16:colId xmlns:a16="http://schemas.microsoft.com/office/drawing/2014/main" val="4018766602"/>
                    </a:ext>
                  </a:extLst>
                </a:gridCol>
              </a:tblGrid>
              <a:tr h="628271">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2000" b="1" kern="1200" dirty="0">
                          <a:solidFill>
                            <a:srgbClr val="FFFFFF"/>
                          </a:solidFill>
                          <a:effectLst/>
                          <a:latin typeface="Roboto"/>
                        </a:rPr>
                        <a:t>Deliverables:</a:t>
                      </a:r>
                    </a:p>
                  </a:txBody>
                  <a:tcPr>
                    <a:solidFill>
                      <a:srgbClr val="00B050"/>
                    </a:solidFill>
                  </a:tcPr>
                </a:tc>
                <a:extLst>
                  <a:ext uri="{0D108BD9-81ED-4DB2-BD59-A6C34878D82A}">
                    <a16:rowId xmlns:a16="http://schemas.microsoft.com/office/drawing/2014/main" val="2986997171"/>
                  </a:ext>
                </a:extLst>
              </a:tr>
              <a:tr h="3299699">
                <a:tc>
                  <a:txBody>
                    <a:bodyPr/>
                    <a:lstStyle/>
                    <a:p>
                      <a:pPr marL="0" marR="0" algn="l" defTabSz="914400" rtl="0" eaLnBrk="1" latinLnBrk="0" hangingPunct="1">
                        <a:lnSpc>
                          <a:spcPct val="115000"/>
                        </a:lnSpc>
                        <a:spcBef>
                          <a:spcPts val="0"/>
                        </a:spcBef>
                        <a:spcAft>
                          <a:spcPts val="0"/>
                        </a:spcAft>
                      </a:pPr>
                      <a:r>
                        <a:rPr lang="en-US" sz="2000" b="1" kern="1200" dirty="0">
                          <a:solidFill>
                            <a:srgbClr val="FFFFFF"/>
                          </a:solidFill>
                          <a:effectLst/>
                          <a:latin typeface="Roboto"/>
                        </a:rPr>
                        <a:t>● Apply comprehensive quality control system .</a:t>
                      </a:r>
                    </a:p>
                    <a:p>
                      <a:pPr marL="0" marR="0" algn="l" defTabSz="914400" rtl="0" eaLnBrk="1" latinLnBrk="0" hangingPunct="1">
                        <a:lnSpc>
                          <a:spcPct val="115000"/>
                        </a:lnSpc>
                        <a:spcBef>
                          <a:spcPts val="0"/>
                        </a:spcBef>
                        <a:spcAft>
                          <a:spcPts val="0"/>
                        </a:spcAft>
                      </a:pPr>
                      <a:r>
                        <a:rPr lang="en-US" sz="2000" b="1" kern="1200" dirty="0">
                          <a:solidFill>
                            <a:srgbClr val="FFFFFF"/>
                          </a:solidFill>
                          <a:effectLst/>
                          <a:latin typeface="Roboto"/>
                        </a:rPr>
                        <a:t>● Apply comprehensive tracking system.</a:t>
                      </a:r>
                    </a:p>
                    <a:p>
                      <a:pPr marL="0" marR="0" algn="l" defTabSz="914400" rtl="0" eaLnBrk="1" latinLnBrk="0" hangingPunct="1">
                        <a:lnSpc>
                          <a:spcPct val="115000"/>
                        </a:lnSpc>
                        <a:spcBef>
                          <a:spcPts val="0"/>
                        </a:spcBef>
                        <a:spcAft>
                          <a:spcPts val="0"/>
                        </a:spcAft>
                      </a:pPr>
                      <a:r>
                        <a:rPr lang="en-US" sz="2000" b="1" kern="1200" dirty="0">
                          <a:solidFill>
                            <a:srgbClr val="FFFFFF"/>
                          </a:solidFill>
                          <a:effectLst/>
                          <a:latin typeface="Roboto"/>
                        </a:rPr>
                        <a:t>● Apply ERP system include reporting system.</a:t>
                      </a:r>
                    </a:p>
                    <a:p>
                      <a:pPr marL="0" marR="0" algn="l" defTabSz="914400" rtl="0" eaLnBrk="1" latinLnBrk="0" hangingPunct="1">
                        <a:lnSpc>
                          <a:spcPct val="115000"/>
                        </a:lnSpc>
                        <a:spcBef>
                          <a:spcPts val="0"/>
                        </a:spcBef>
                        <a:spcAft>
                          <a:spcPts val="0"/>
                        </a:spcAft>
                      </a:pPr>
                      <a:r>
                        <a:rPr lang="en-US" sz="2000" b="1" kern="1200" dirty="0">
                          <a:solidFill>
                            <a:srgbClr val="FFFFFF"/>
                          </a:solidFill>
                          <a:effectLst/>
                          <a:latin typeface="Roboto"/>
                        </a:rPr>
                        <a:t>● Provide training program to current and potential employee .</a:t>
                      </a:r>
                    </a:p>
                    <a:p>
                      <a:pPr marL="0" marR="0" algn="l" defTabSz="914400" rtl="0" eaLnBrk="1" latinLnBrk="0" hangingPunct="1">
                        <a:lnSpc>
                          <a:spcPct val="115000"/>
                        </a:lnSpc>
                        <a:spcBef>
                          <a:spcPts val="0"/>
                        </a:spcBef>
                        <a:spcAft>
                          <a:spcPts val="0"/>
                        </a:spcAft>
                      </a:pPr>
                      <a:r>
                        <a:rPr lang="en-US" sz="2000" b="1" kern="1200" dirty="0">
                          <a:solidFill>
                            <a:srgbClr val="FFFFFF"/>
                          </a:solidFill>
                          <a:effectLst/>
                          <a:latin typeface="Roboto"/>
                        </a:rPr>
                        <a:t>● Implement marketing campaign.</a:t>
                      </a:r>
                    </a:p>
                    <a:p>
                      <a:pPr marL="0" marR="0" algn="l" defTabSz="914400" rtl="0" eaLnBrk="1" latinLnBrk="0" hangingPunct="1">
                        <a:lnSpc>
                          <a:spcPct val="115000"/>
                        </a:lnSpc>
                        <a:spcBef>
                          <a:spcPts val="0"/>
                        </a:spcBef>
                        <a:spcAft>
                          <a:spcPts val="0"/>
                        </a:spcAft>
                      </a:pPr>
                      <a:endParaRPr lang="en-US" sz="2000" b="1" kern="1200" dirty="0">
                        <a:solidFill>
                          <a:srgbClr val="FFFFFF"/>
                        </a:solidFill>
                        <a:effectLst/>
                        <a:latin typeface="Roboto"/>
                      </a:endParaRPr>
                    </a:p>
                  </a:txBody>
                  <a:tcPr>
                    <a:noFill/>
                  </a:tcPr>
                </a:tc>
                <a:extLst>
                  <a:ext uri="{0D108BD9-81ED-4DB2-BD59-A6C34878D82A}">
                    <a16:rowId xmlns:a16="http://schemas.microsoft.com/office/drawing/2014/main" val="1991286495"/>
                  </a:ext>
                </a:extLst>
              </a:tr>
            </a:tbl>
          </a:graphicData>
        </a:graphic>
      </p:graphicFrame>
      <p:sp>
        <p:nvSpPr>
          <p:cNvPr id="32" name="TextBox 31">
            <a:extLst>
              <a:ext uri="{FF2B5EF4-FFF2-40B4-BE49-F238E27FC236}">
                <a16:creationId xmlns:a16="http://schemas.microsoft.com/office/drawing/2014/main" id="{E413A37B-8EDA-4CFE-B5D4-4B0AC29ADE77}"/>
              </a:ext>
            </a:extLst>
          </p:cNvPr>
          <p:cNvSpPr txBox="1"/>
          <p:nvPr/>
        </p:nvSpPr>
        <p:spPr>
          <a:xfrm>
            <a:off x="279010" y="6428936"/>
            <a:ext cx="10482773" cy="369332"/>
          </a:xfrm>
          <a:prstGeom prst="rect">
            <a:avLst/>
          </a:prstGeom>
          <a:noFill/>
        </p:spPr>
        <p:txBody>
          <a:bodyPr wrap="square" rtlCol="0">
            <a:spAutoFit/>
          </a:bodyPr>
          <a:lstStyle/>
          <a:p>
            <a:r>
              <a:rPr lang="en-US" dirty="0">
                <a:hlinkClick r:id="rId4"/>
              </a:rPr>
              <a:t>PROJECT CHARTER</a:t>
            </a:r>
            <a:endParaRPr lang="en-US" dirty="0"/>
          </a:p>
        </p:txBody>
      </p:sp>
    </p:spTree>
    <p:extLst>
      <p:ext uri="{BB962C8B-B14F-4D97-AF65-F5344CB8AC3E}">
        <p14:creationId xmlns:p14="http://schemas.microsoft.com/office/powerpoint/2010/main" val="265262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Project Charter:</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8" name="Content Placeholder 17">
            <a:extLst>
              <a:ext uri="{FF2B5EF4-FFF2-40B4-BE49-F238E27FC236}">
                <a16:creationId xmlns:a16="http://schemas.microsoft.com/office/drawing/2014/main" id="{58B491CB-FBB7-45BD-9D73-BB012AFFF710}"/>
              </a:ext>
            </a:extLst>
          </p:cNvPr>
          <p:cNvSpPr>
            <a:spLocks noGrp="1"/>
          </p:cNvSpPr>
          <p:nvPr>
            <p:ph sz="quarter" idx="13"/>
          </p:nvPr>
        </p:nvSpPr>
        <p:spPr/>
        <p:txBody>
          <a:bodyPr>
            <a:normAutofit/>
          </a:bodyPr>
          <a:lstStyle/>
          <a:p>
            <a:endParaRPr lang="en-US" sz="2000" b="1" dirty="0">
              <a:solidFill>
                <a:srgbClr val="FFFFFF"/>
              </a:solidFill>
              <a:latin typeface="Roboto"/>
            </a:endParaRPr>
          </a:p>
          <a:p>
            <a:endParaRPr lang="en-US" sz="2000" b="1" dirty="0">
              <a:solidFill>
                <a:srgbClr val="FFFFFF"/>
              </a:solidFill>
              <a:latin typeface="Roboto"/>
            </a:endParaRPr>
          </a:p>
          <a:p>
            <a:endParaRPr lang="en-US" sz="2000" b="1" dirty="0">
              <a:solidFill>
                <a:srgbClr val="FFFFFF"/>
              </a:solidFill>
              <a:latin typeface="Roboto"/>
            </a:endParaRPr>
          </a:p>
        </p:txBody>
      </p:sp>
      <p:graphicFrame>
        <p:nvGraphicFramePr>
          <p:cNvPr id="3" name="Table 2">
            <a:extLst>
              <a:ext uri="{FF2B5EF4-FFF2-40B4-BE49-F238E27FC236}">
                <a16:creationId xmlns:a16="http://schemas.microsoft.com/office/drawing/2014/main" id="{6EB92609-CF60-459E-94B7-FD026A350E74}"/>
              </a:ext>
            </a:extLst>
          </p:cNvPr>
          <p:cNvGraphicFramePr>
            <a:graphicFrameLocks noGrp="1"/>
          </p:cNvGraphicFramePr>
          <p:nvPr>
            <p:extLst>
              <p:ext uri="{D42A27DB-BD31-4B8C-83A1-F6EECF244321}">
                <p14:modId xmlns:p14="http://schemas.microsoft.com/office/powerpoint/2010/main" val="2385987732"/>
              </p:ext>
            </p:extLst>
          </p:nvPr>
        </p:nvGraphicFramePr>
        <p:xfrm>
          <a:off x="279011" y="1729355"/>
          <a:ext cx="11509716" cy="3869587"/>
        </p:xfrm>
        <a:graphic>
          <a:graphicData uri="http://schemas.openxmlformats.org/drawingml/2006/table">
            <a:tbl>
              <a:tblPr/>
              <a:tblGrid>
                <a:gridCol w="11509716">
                  <a:extLst>
                    <a:ext uri="{9D8B030D-6E8A-4147-A177-3AD203B41FA5}">
                      <a16:colId xmlns:a16="http://schemas.microsoft.com/office/drawing/2014/main" val="1475877238"/>
                    </a:ext>
                  </a:extLst>
                </a:gridCol>
              </a:tblGrid>
              <a:tr h="650362">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2000" b="1" kern="1200" dirty="0">
                          <a:solidFill>
                            <a:srgbClr val="FFFFFF"/>
                          </a:solidFill>
                          <a:effectLst/>
                          <a:latin typeface="Roboto"/>
                          <a:ea typeface="+mn-ea"/>
                          <a:cs typeface="+mn-cs"/>
                        </a:rPr>
                        <a:t>Business Case / Background</a:t>
                      </a:r>
                      <a:endParaRPr lang="en-US" sz="2000" b="1" kern="1200" dirty="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solidFill>
                      <a:srgbClr val="6AA84F"/>
                    </a:solidFill>
                  </a:tcPr>
                </a:tc>
                <a:extLst>
                  <a:ext uri="{0D108BD9-81ED-4DB2-BD59-A6C34878D82A}">
                    <a16:rowId xmlns:a16="http://schemas.microsoft.com/office/drawing/2014/main" val="3175992685"/>
                  </a:ext>
                </a:extLst>
              </a:tr>
              <a:tr h="3219225">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2000" b="1" kern="1200" dirty="0">
                          <a:solidFill>
                            <a:srgbClr val="FFFFFF"/>
                          </a:solidFill>
                          <a:effectLst/>
                          <a:latin typeface="Roboto"/>
                          <a:ea typeface="+mn-ea"/>
                          <a:cs typeface="+mn-cs"/>
                        </a:rPr>
                        <a:t>Why are we doing this?</a:t>
                      </a:r>
                      <a:endParaRPr lang="en-US" sz="2000" b="1" kern="1200" dirty="0">
                        <a:solidFill>
                          <a:srgbClr val="FFFFFF"/>
                        </a:solidFill>
                        <a:effectLst/>
                        <a:latin typeface="Roboto"/>
                        <a:ea typeface="+mn-ea"/>
                        <a:cs typeface="+mn-cs"/>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GB" sz="2000" b="1" kern="1200" dirty="0">
                          <a:solidFill>
                            <a:srgbClr val="FFFFFF"/>
                          </a:solidFill>
                          <a:effectLst/>
                          <a:latin typeface="Roboto"/>
                          <a:ea typeface="+mn-ea"/>
                          <a:cs typeface="+mn-cs"/>
                        </a:rPr>
                        <a:t>The Operations and Training plan will help us meet customer satisfaction and loyalty. The tracking system will help curb customer attrition. The quality control system provides a high-quality customer experience. By ensuring that the ERP system efficient launch, the Operations and Training plan will help us reach our larger project goal of a 30% revenue increase for </a:t>
                      </a:r>
                      <a:r>
                        <a:rPr lang="en-GB" sz="2000" b="1" kern="1200" dirty="0" err="1">
                          <a:solidFill>
                            <a:srgbClr val="FFFFFF"/>
                          </a:solidFill>
                          <a:effectLst/>
                          <a:latin typeface="Roboto"/>
                          <a:ea typeface="+mn-ea"/>
                          <a:cs typeface="+mn-cs"/>
                        </a:rPr>
                        <a:t>Hendawy</a:t>
                      </a:r>
                      <a:r>
                        <a:rPr lang="en-GB" sz="2000" b="1" kern="1200" dirty="0">
                          <a:solidFill>
                            <a:srgbClr val="FFFFFF"/>
                          </a:solidFill>
                          <a:effectLst/>
                          <a:latin typeface="Roboto"/>
                          <a:ea typeface="+mn-ea"/>
                          <a:cs typeface="+mn-cs"/>
                        </a:rPr>
                        <a:t> petroleum service company. </a:t>
                      </a:r>
                      <a:endParaRPr lang="en-US" sz="2000" b="1" kern="1200" dirty="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tcPr>
                </a:tc>
                <a:extLst>
                  <a:ext uri="{0D108BD9-81ED-4DB2-BD59-A6C34878D82A}">
                    <a16:rowId xmlns:a16="http://schemas.microsoft.com/office/drawing/2014/main" val="1613552741"/>
                  </a:ext>
                </a:extLst>
              </a:tr>
            </a:tbl>
          </a:graphicData>
        </a:graphic>
      </p:graphicFrame>
      <p:sp>
        <p:nvSpPr>
          <p:cNvPr id="9" name="TextBox 8">
            <a:extLst>
              <a:ext uri="{FF2B5EF4-FFF2-40B4-BE49-F238E27FC236}">
                <a16:creationId xmlns:a16="http://schemas.microsoft.com/office/drawing/2014/main" id="{2E34ED95-B189-439B-AA3B-785967CBC2EE}"/>
              </a:ext>
            </a:extLst>
          </p:cNvPr>
          <p:cNvSpPr txBox="1"/>
          <p:nvPr/>
        </p:nvSpPr>
        <p:spPr>
          <a:xfrm>
            <a:off x="279010" y="6428936"/>
            <a:ext cx="10482773" cy="369332"/>
          </a:xfrm>
          <a:prstGeom prst="rect">
            <a:avLst/>
          </a:prstGeom>
          <a:noFill/>
        </p:spPr>
        <p:txBody>
          <a:bodyPr wrap="square" rtlCol="0">
            <a:spAutoFit/>
          </a:bodyPr>
          <a:lstStyle/>
          <a:p>
            <a:r>
              <a:rPr lang="en-US" dirty="0">
                <a:hlinkClick r:id="rId4"/>
              </a:rPr>
              <a:t>PROJECT CHARTER</a:t>
            </a:r>
            <a:endParaRPr lang="en-US" dirty="0"/>
          </a:p>
        </p:txBody>
      </p:sp>
    </p:spTree>
    <p:extLst>
      <p:ext uri="{BB962C8B-B14F-4D97-AF65-F5344CB8AC3E}">
        <p14:creationId xmlns:p14="http://schemas.microsoft.com/office/powerpoint/2010/main" val="67230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Project Charter:</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8" name="Content Placeholder 17">
            <a:extLst>
              <a:ext uri="{FF2B5EF4-FFF2-40B4-BE49-F238E27FC236}">
                <a16:creationId xmlns:a16="http://schemas.microsoft.com/office/drawing/2014/main" id="{58B491CB-FBB7-45BD-9D73-BB012AFFF710}"/>
              </a:ext>
            </a:extLst>
          </p:cNvPr>
          <p:cNvSpPr>
            <a:spLocks noGrp="1"/>
          </p:cNvSpPr>
          <p:nvPr>
            <p:ph sz="quarter" idx="13"/>
          </p:nvPr>
        </p:nvSpPr>
        <p:spPr/>
        <p:txBody>
          <a:bodyPr>
            <a:normAutofit/>
          </a:bodyPr>
          <a:lstStyle/>
          <a:p>
            <a:endParaRPr lang="en-US" sz="2000" b="1" dirty="0">
              <a:solidFill>
                <a:srgbClr val="FFFFFF"/>
              </a:solidFill>
              <a:latin typeface="Roboto"/>
            </a:endParaRPr>
          </a:p>
          <a:p>
            <a:endParaRPr lang="en-US" sz="2000" b="1" dirty="0">
              <a:solidFill>
                <a:srgbClr val="FFFFFF"/>
              </a:solidFill>
              <a:latin typeface="Roboto"/>
            </a:endParaRPr>
          </a:p>
          <a:p>
            <a:endParaRPr lang="en-US" sz="2000" b="1" dirty="0">
              <a:solidFill>
                <a:srgbClr val="FFFFFF"/>
              </a:solidFill>
              <a:latin typeface="Roboto"/>
            </a:endParaRPr>
          </a:p>
        </p:txBody>
      </p:sp>
      <p:graphicFrame>
        <p:nvGraphicFramePr>
          <p:cNvPr id="6" name="Table 5">
            <a:extLst>
              <a:ext uri="{FF2B5EF4-FFF2-40B4-BE49-F238E27FC236}">
                <a16:creationId xmlns:a16="http://schemas.microsoft.com/office/drawing/2014/main" id="{1715ECF9-8D91-4BC1-A7A0-7EBB7C8B86AE}"/>
              </a:ext>
            </a:extLst>
          </p:cNvPr>
          <p:cNvGraphicFramePr>
            <a:graphicFrameLocks noGrp="1"/>
          </p:cNvGraphicFramePr>
          <p:nvPr>
            <p:extLst>
              <p:ext uri="{D42A27DB-BD31-4B8C-83A1-F6EECF244321}">
                <p14:modId xmlns:p14="http://schemas.microsoft.com/office/powerpoint/2010/main" val="3270931460"/>
              </p:ext>
            </p:extLst>
          </p:nvPr>
        </p:nvGraphicFramePr>
        <p:xfrm>
          <a:off x="604912" y="1530715"/>
          <a:ext cx="11380762" cy="4703627"/>
        </p:xfrm>
        <a:graphic>
          <a:graphicData uri="http://schemas.openxmlformats.org/drawingml/2006/table">
            <a:tbl>
              <a:tblPr/>
              <a:tblGrid>
                <a:gridCol w="11380762">
                  <a:extLst>
                    <a:ext uri="{9D8B030D-6E8A-4147-A177-3AD203B41FA5}">
                      <a16:colId xmlns:a16="http://schemas.microsoft.com/office/drawing/2014/main" val="980734432"/>
                    </a:ext>
                  </a:extLst>
                </a:gridCol>
              </a:tblGrid>
              <a:tr h="359461">
                <a:tc>
                  <a:txBody>
                    <a:bodyPr/>
                    <a:lstStyle/>
                    <a:p>
                      <a:pPr marL="0" marR="0">
                        <a:lnSpc>
                          <a:spcPct val="115000"/>
                        </a:lnSpc>
                        <a:spcBef>
                          <a:spcPts val="0"/>
                        </a:spcBef>
                        <a:spcAft>
                          <a:spcPts val="0"/>
                        </a:spcAft>
                      </a:pPr>
                      <a:r>
                        <a:rPr lang="en-GB" sz="1500" b="1" kern="1200">
                          <a:solidFill>
                            <a:srgbClr val="FFFFFF"/>
                          </a:solidFill>
                          <a:effectLst/>
                          <a:latin typeface="Roboto"/>
                          <a:ea typeface="+mn-ea"/>
                          <a:cs typeface="+mn-cs"/>
                        </a:rPr>
                        <a:t>Benefits &amp; Costs</a:t>
                      </a:r>
                      <a:endParaRPr lang="en-US" sz="1500" b="1" kern="1200">
                        <a:solidFill>
                          <a:srgbClr val="FFFFFF"/>
                        </a:solidFill>
                        <a:effectLst/>
                        <a:latin typeface="Roboto"/>
                        <a:ea typeface="+mn-ea"/>
                        <a:cs typeface="+mn-cs"/>
                      </a:endParaRPr>
                    </a:p>
                  </a:txBody>
                  <a:tcPr marL="60638" marR="60638" marT="60638" marB="60638">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solidFill>
                      <a:srgbClr val="6AA84F"/>
                    </a:solidFill>
                  </a:tcPr>
                </a:tc>
                <a:extLst>
                  <a:ext uri="{0D108BD9-81ED-4DB2-BD59-A6C34878D82A}">
                    <a16:rowId xmlns:a16="http://schemas.microsoft.com/office/drawing/2014/main" val="3115218345"/>
                  </a:ext>
                </a:extLst>
              </a:tr>
              <a:tr h="4341813">
                <a:tc>
                  <a:txBody>
                    <a:bodyPr/>
                    <a:lstStyle/>
                    <a:p>
                      <a:pPr marL="0" marR="0">
                        <a:lnSpc>
                          <a:spcPct val="115000"/>
                        </a:lnSpc>
                        <a:spcBef>
                          <a:spcPts val="0"/>
                        </a:spcBef>
                        <a:spcAft>
                          <a:spcPts val="0"/>
                        </a:spcAft>
                      </a:pPr>
                      <a:r>
                        <a:rPr lang="en-GB" sz="1500" b="1" kern="1200" dirty="0">
                          <a:solidFill>
                            <a:srgbClr val="FFFFFF"/>
                          </a:solidFill>
                          <a:effectLst/>
                          <a:latin typeface="Roboto"/>
                          <a:ea typeface="+mn-ea"/>
                          <a:cs typeface="+mn-cs"/>
                        </a:rPr>
                        <a:t>Benefits</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mj-lt"/>
                        <a:buAutoNum type="arabicPeriod"/>
                      </a:pPr>
                      <a:r>
                        <a:rPr lang="en-GB" sz="1500" b="1" kern="1200" dirty="0">
                          <a:solidFill>
                            <a:srgbClr val="FFFFFF"/>
                          </a:solidFill>
                          <a:effectLst/>
                          <a:latin typeface="Roboto"/>
                          <a:ea typeface="+mn-ea"/>
                          <a:cs typeface="+mn-cs"/>
                        </a:rPr>
                        <a:t>Maintaining high quality standards following the initial service launch.</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mj-lt"/>
                        <a:buAutoNum type="arabicPeriod"/>
                      </a:pPr>
                      <a:r>
                        <a:rPr lang="en-GB" sz="1500" b="1" kern="1200" dirty="0">
                          <a:solidFill>
                            <a:srgbClr val="FFFFFF"/>
                          </a:solidFill>
                          <a:effectLst/>
                          <a:latin typeface="Roboto"/>
                          <a:ea typeface="+mn-ea"/>
                          <a:cs typeface="+mn-cs"/>
                        </a:rPr>
                        <a:t>Mitigation of potential revenue losses through customer attrition</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mj-lt"/>
                        <a:buAutoNum type="arabicPeriod"/>
                      </a:pPr>
                      <a:r>
                        <a:rPr lang="en-GB" sz="1500" b="1" kern="1200" dirty="0">
                          <a:solidFill>
                            <a:srgbClr val="FFFFFF"/>
                          </a:solidFill>
                          <a:effectLst/>
                          <a:latin typeface="Roboto"/>
                          <a:ea typeface="+mn-ea"/>
                          <a:cs typeface="+mn-cs"/>
                        </a:rPr>
                        <a:t>Increased customer satisfaction.</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mj-lt"/>
                        <a:buAutoNum type="arabicPeriod"/>
                      </a:pPr>
                      <a:r>
                        <a:rPr lang="en-GB" sz="1500" b="1" kern="1200" dirty="0">
                          <a:solidFill>
                            <a:srgbClr val="FFFFFF"/>
                          </a:solidFill>
                          <a:effectLst/>
                          <a:latin typeface="Roboto"/>
                          <a:ea typeface="+mn-ea"/>
                          <a:cs typeface="+mn-cs"/>
                        </a:rPr>
                        <a:t>Increase employee engagement, empowerment, satisfaction.</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mj-lt"/>
                        <a:buAutoNum type="arabicPeriod"/>
                      </a:pPr>
                      <a:r>
                        <a:rPr lang="en-GB" sz="1500" b="1" kern="1200" dirty="0">
                          <a:solidFill>
                            <a:srgbClr val="FFFFFF"/>
                          </a:solidFill>
                          <a:effectLst/>
                          <a:latin typeface="Roboto"/>
                          <a:ea typeface="+mn-ea"/>
                          <a:cs typeface="+mn-cs"/>
                        </a:rPr>
                        <a:t>Enhance product quality.</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mj-lt"/>
                        <a:buAutoNum type="arabicPeriod"/>
                      </a:pPr>
                      <a:r>
                        <a:rPr lang="en-GB" sz="1500" b="1" kern="1200" dirty="0">
                          <a:solidFill>
                            <a:srgbClr val="FFFFFF"/>
                          </a:solidFill>
                          <a:effectLst/>
                          <a:latin typeface="Roboto"/>
                          <a:ea typeface="+mn-ea"/>
                          <a:cs typeface="+mn-cs"/>
                        </a:rPr>
                        <a:t>Monopoly the market.</a:t>
                      </a:r>
                      <a:endParaRPr lang="en-US" sz="1500" b="1" kern="1200" dirty="0">
                        <a:solidFill>
                          <a:srgbClr val="FFFFFF"/>
                        </a:solidFill>
                        <a:effectLst/>
                        <a:latin typeface="Roboto"/>
                        <a:ea typeface="+mn-ea"/>
                        <a:cs typeface="+mn-cs"/>
                      </a:endParaRPr>
                    </a:p>
                    <a:p>
                      <a:pPr marL="0" marR="0">
                        <a:lnSpc>
                          <a:spcPct val="115000"/>
                        </a:lnSpc>
                        <a:spcBef>
                          <a:spcPts val="0"/>
                        </a:spcBef>
                        <a:spcAft>
                          <a:spcPts val="0"/>
                        </a:spcAft>
                      </a:pPr>
                      <a:r>
                        <a:rPr lang="en-GB" sz="1500" b="1" kern="1200" dirty="0">
                          <a:solidFill>
                            <a:srgbClr val="FFFFFF"/>
                          </a:solidFill>
                          <a:effectLst/>
                          <a:latin typeface="Roboto"/>
                          <a:ea typeface="+mn-ea"/>
                          <a:cs typeface="+mn-cs"/>
                        </a:rPr>
                        <a:t>Costs:</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Fulfilment and inventory maintenance costs.</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Cost of materials (including delivery trucks, packaging materials, etc.).</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Operational costs (ordering systems, transaction costs, overhead).</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Time spent on operational systems education and training for employees.</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Cost of international campaign, and public relation department.</a:t>
                      </a:r>
                      <a:endParaRPr lang="en-US" sz="1500" b="1" kern="1200" dirty="0">
                        <a:solidFill>
                          <a:srgbClr val="FFFFFF"/>
                        </a:solidFill>
                        <a:effectLst/>
                        <a:latin typeface="Roboto"/>
                        <a:ea typeface="+mn-ea"/>
                        <a:cs typeface="+mn-cs"/>
                      </a:endParaRPr>
                    </a:p>
                    <a:p>
                      <a:pPr marL="0" marR="0">
                        <a:lnSpc>
                          <a:spcPct val="115000"/>
                        </a:lnSpc>
                        <a:spcBef>
                          <a:spcPts val="0"/>
                        </a:spcBef>
                        <a:spcAft>
                          <a:spcPts val="0"/>
                        </a:spcAft>
                      </a:pPr>
                      <a:r>
                        <a:rPr lang="en-GB" sz="1500" b="1" kern="1200" dirty="0">
                          <a:solidFill>
                            <a:srgbClr val="FFFFFF"/>
                          </a:solidFill>
                          <a:effectLst/>
                          <a:latin typeface="Roboto"/>
                          <a:ea typeface="+mn-ea"/>
                          <a:cs typeface="+mn-cs"/>
                        </a:rPr>
                        <a:t>Budget needed:</a:t>
                      </a:r>
                      <a:endParaRPr lang="en-US" sz="1500" b="1" kern="1200" dirty="0">
                        <a:solidFill>
                          <a:srgbClr val="FFFFFF"/>
                        </a:solidFill>
                        <a:effectLst/>
                        <a:latin typeface="Roboto"/>
                        <a:ea typeface="+mn-ea"/>
                        <a:cs typeface="+mn-cs"/>
                      </a:endParaRPr>
                    </a:p>
                    <a:p>
                      <a:pPr marL="342900" marR="0" lvl="0" indent="-342900" fontAlgn="base">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$350,000</a:t>
                      </a:r>
                      <a:endParaRPr lang="en-US" sz="1500" b="1" kern="1200" dirty="0">
                        <a:solidFill>
                          <a:srgbClr val="FFFFFF"/>
                        </a:solidFill>
                        <a:effectLst/>
                        <a:latin typeface="Roboto"/>
                        <a:ea typeface="+mn-ea"/>
                        <a:cs typeface="+mn-cs"/>
                      </a:endParaRPr>
                    </a:p>
                    <a:p>
                      <a:pPr marL="0" marR="0">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txBody>
                  <a:tcPr marL="60638" marR="60638" marT="60638" marB="60638">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tcPr>
                </a:tc>
                <a:extLst>
                  <a:ext uri="{0D108BD9-81ED-4DB2-BD59-A6C34878D82A}">
                    <a16:rowId xmlns:a16="http://schemas.microsoft.com/office/drawing/2014/main" val="1736138649"/>
                  </a:ext>
                </a:extLst>
              </a:tr>
            </a:tbl>
          </a:graphicData>
        </a:graphic>
      </p:graphicFrame>
      <p:sp>
        <p:nvSpPr>
          <p:cNvPr id="9" name="TextBox 8">
            <a:extLst>
              <a:ext uri="{FF2B5EF4-FFF2-40B4-BE49-F238E27FC236}">
                <a16:creationId xmlns:a16="http://schemas.microsoft.com/office/drawing/2014/main" id="{06BD36E3-FF87-459C-87A1-B00EBB6FC616}"/>
              </a:ext>
            </a:extLst>
          </p:cNvPr>
          <p:cNvSpPr txBox="1"/>
          <p:nvPr/>
        </p:nvSpPr>
        <p:spPr>
          <a:xfrm>
            <a:off x="279010" y="6428936"/>
            <a:ext cx="10482773" cy="369332"/>
          </a:xfrm>
          <a:prstGeom prst="rect">
            <a:avLst/>
          </a:prstGeom>
          <a:noFill/>
        </p:spPr>
        <p:txBody>
          <a:bodyPr wrap="square" rtlCol="0">
            <a:spAutoFit/>
          </a:bodyPr>
          <a:lstStyle/>
          <a:p>
            <a:r>
              <a:rPr lang="en-US" dirty="0">
                <a:hlinkClick r:id="rId4"/>
              </a:rPr>
              <a:t>PROJECT CHARTER</a:t>
            </a:r>
            <a:endParaRPr lang="en-US" dirty="0"/>
          </a:p>
        </p:txBody>
      </p:sp>
    </p:spTree>
    <p:extLst>
      <p:ext uri="{BB962C8B-B14F-4D97-AF65-F5344CB8AC3E}">
        <p14:creationId xmlns:p14="http://schemas.microsoft.com/office/powerpoint/2010/main" val="201288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1CE5-07DE-4B7F-BAA9-3038FA394F94}"/>
              </a:ext>
            </a:extLst>
          </p:cNvPr>
          <p:cNvSpPr>
            <a:spLocks noGrp="1"/>
          </p:cNvSpPr>
          <p:nvPr>
            <p:ph type="title"/>
          </p:nvPr>
        </p:nvSpPr>
        <p:spPr>
          <a:xfrm>
            <a:off x="913774" y="420287"/>
            <a:ext cx="8610600" cy="1293028"/>
          </a:xfrm>
        </p:spPr>
        <p:txBody>
          <a:bodyPr/>
          <a:lstStyle/>
          <a:p>
            <a:pPr algn="l"/>
            <a:r>
              <a:rPr lang="en-US" dirty="0"/>
              <a:t>Table of content:</a:t>
            </a:r>
          </a:p>
        </p:txBody>
      </p:sp>
      <p:sp>
        <p:nvSpPr>
          <p:cNvPr id="3" name="Content Placeholder 2">
            <a:extLst>
              <a:ext uri="{FF2B5EF4-FFF2-40B4-BE49-F238E27FC236}">
                <a16:creationId xmlns:a16="http://schemas.microsoft.com/office/drawing/2014/main" id="{41E8D3E1-FF0A-4AC7-82BB-FBEDED3AAC86}"/>
              </a:ext>
            </a:extLst>
          </p:cNvPr>
          <p:cNvSpPr>
            <a:spLocks noGrp="1"/>
          </p:cNvSpPr>
          <p:nvPr>
            <p:ph sz="quarter" idx="13"/>
          </p:nvPr>
        </p:nvSpPr>
        <p:spPr>
          <a:xfrm>
            <a:off x="759029" y="1713315"/>
            <a:ext cx="5233808" cy="4377996"/>
          </a:xfrm>
        </p:spPr>
        <p:txBody>
          <a:bodyPr/>
          <a:lstStyle/>
          <a:p>
            <a:pPr>
              <a:buFont typeface="Wingdings" panose="05000000000000000000" pitchFamily="2" charset="2"/>
              <a:buChar char="v"/>
            </a:pPr>
            <a:r>
              <a:rPr lang="en-US" b="1" u="sng" dirty="0">
                <a:latin typeface="Arial" panose="020B0604020202020204" pitchFamily="34" charset="0"/>
                <a:cs typeface="Arial" panose="020B0604020202020204" pitchFamily="34" charset="0"/>
              </a:rPr>
              <a:t>Initiation phase :</a:t>
            </a:r>
          </a:p>
          <a:p>
            <a:pPr marL="457200" indent="-457200">
              <a:buFont typeface="+mj-lt"/>
              <a:buAutoNum type="arabicPeriod"/>
            </a:pPr>
            <a:r>
              <a:rPr lang="en-US" dirty="0">
                <a:solidFill>
                  <a:schemeClr val="tx1">
                    <a:lumMod val="95000"/>
                  </a:schemeClr>
                </a:solidFill>
                <a:latin typeface="Arial" panose="020B0604020202020204" pitchFamily="34" charset="0"/>
                <a:cs typeface="Arial" panose="020B0604020202020204" pitchFamily="34" charset="0"/>
              </a:rPr>
              <a:t>Situation Statement.</a:t>
            </a:r>
          </a:p>
          <a:p>
            <a:pPr marL="457200" indent="-457200">
              <a:buFont typeface="+mj-lt"/>
              <a:buAutoNum type="arabicPeriod"/>
            </a:pPr>
            <a:r>
              <a:rPr lang="en-US" dirty="0">
                <a:latin typeface="Arial" panose="020B0604020202020204" pitchFamily="34" charset="0"/>
                <a:cs typeface="Arial" panose="020B0604020202020204" pitchFamily="34" charset="0"/>
              </a:rPr>
              <a:t>SWOT Analysis of the company.</a:t>
            </a:r>
          </a:p>
          <a:p>
            <a:pPr marL="457200" indent="-457200">
              <a:buFont typeface="+mj-lt"/>
              <a:buAutoNum type="arabicPeriod"/>
            </a:pPr>
            <a:r>
              <a:rPr lang="en-US" dirty="0">
                <a:latin typeface="Arial" panose="020B0604020202020204" pitchFamily="34" charset="0"/>
                <a:cs typeface="Arial" panose="020B0604020202020204" pitchFamily="34" charset="0"/>
              </a:rPr>
              <a:t>Fish Bone Analysis</a:t>
            </a:r>
          </a:p>
          <a:p>
            <a:pPr marL="457200" indent="-457200">
              <a:buFont typeface="+mj-lt"/>
              <a:buAutoNum type="arabicPeriod"/>
            </a:pPr>
            <a:r>
              <a:rPr lang="en-US" dirty="0">
                <a:latin typeface="Arial" panose="020B0604020202020204" pitchFamily="34" charset="0"/>
                <a:cs typeface="Arial" panose="020B0604020202020204" pitchFamily="34" charset="0"/>
              </a:rPr>
              <a:t>SMART Goals</a:t>
            </a:r>
          </a:p>
          <a:p>
            <a:pPr marL="457200" indent="-457200">
              <a:buFont typeface="+mj-lt"/>
              <a:buAutoNum type="arabicPeriod"/>
            </a:pPr>
            <a:r>
              <a:rPr lang="en-US" dirty="0">
                <a:latin typeface="Arial" panose="020B0604020202020204" pitchFamily="34" charset="0"/>
                <a:cs typeface="Arial" panose="020B0604020202020204" pitchFamily="34" charset="0"/>
              </a:rPr>
              <a:t>OKRS</a:t>
            </a:r>
          </a:p>
          <a:p>
            <a:pPr marL="457200" indent="-457200">
              <a:buFont typeface="+mj-lt"/>
              <a:buAutoNum type="arabicPeriod"/>
            </a:pPr>
            <a:r>
              <a:rPr lang="en-US" dirty="0">
                <a:latin typeface="Arial" panose="020B0604020202020204" pitchFamily="34" charset="0"/>
                <a:cs typeface="Arial" panose="020B0604020202020204" pitchFamily="34" charset="0"/>
              </a:rPr>
              <a:t>Stakeholders Matrix</a:t>
            </a:r>
          </a:p>
          <a:p>
            <a:pPr marL="457200" indent="-457200">
              <a:buFont typeface="+mj-lt"/>
              <a:buAutoNum type="arabicPeriod"/>
            </a:pPr>
            <a:r>
              <a:rPr lang="en-US" dirty="0">
                <a:latin typeface="Arial" panose="020B0604020202020204" pitchFamily="34" charset="0"/>
                <a:cs typeface="Arial" panose="020B0604020202020204" pitchFamily="34" charset="0"/>
              </a:rPr>
              <a:t>Stakeholders Power Grid</a:t>
            </a:r>
          </a:p>
          <a:p>
            <a:pPr marL="457200" indent="-457200">
              <a:buFont typeface="+mj-lt"/>
              <a:buAutoNum type="arabicPeriod"/>
            </a:pPr>
            <a:r>
              <a:rPr lang="en-US" dirty="0">
                <a:latin typeface="Arial" panose="020B0604020202020204" pitchFamily="34" charset="0"/>
                <a:cs typeface="Arial" panose="020B0604020202020204" pitchFamily="34" charset="0"/>
              </a:rPr>
              <a:t>RACI Chart</a:t>
            </a:r>
          </a:p>
          <a:p>
            <a:pPr marL="457200" indent="-457200">
              <a:buFont typeface="+mj-lt"/>
              <a:buAutoNum type="arabicPeriod"/>
            </a:pPr>
            <a:r>
              <a:rPr lang="en-US" dirty="0">
                <a:latin typeface="Arial" panose="020B0604020202020204" pitchFamily="34" charset="0"/>
                <a:cs typeface="Arial" panose="020B0604020202020204" pitchFamily="34" charset="0"/>
              </a:rPr>
              <a:t>Project Charter</a:t>
            </a:r>
          </a:p>
        </p:txBody>
      </p:sp>
      <p:sp>
        <p:nvSpPr>
          <p:cNvPr id="5" name="Content Placeholder 2">
            <a:extLst>
              <a:ext uri="{FF2B5EF4-FFF2-40B4-BE49-F238E27FC236}">
                <a16:creationId xmlns:a16="http://schemas.microsoft.com/office/drawing/2014/main" id="{40D2392D-10B4-4E11-96AA-66863CD28F90}"/>
              </a:ext>
            </a:extLst>
          </p:cNvPr>
          <p:cNvSpPr txBox="1">
            <a:spLocks/>
          </p:cNvSpPr>
          <p:nvPr/>
        </p:nvSpPr>
        <p:spPr>
          <a:xfrm>
            <a:off x="5764783" y="1708027"/>
            <a:ext cx="5233808" cy="4377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v"/>
            </a:pPr>
            <a:r>
              <a:rPr lang="en-US" b="1" u="sng" dirty="0">
                <a:latin typeface="Arial" panose="020B0604020202020204" pitchFamily="34" charset="0"/>
                <a:cs typeface="Arial" panose="020B0604020202020204" pitchFamily="34" charset="0"/>
              </a:rPr>
              <a:t>Planning phase :</a:t>
            </a:r>
          </a:p>
          <a:p>
            <a:pPr marL="457200" indent="-457200">
              <a:buFont typeface="+mj-lt"/>
              <a:buAutoNum type="arabicPeriod"/>
            </a:pPr>
            <a:r>
              <a:rPr lang="en-US" dirty="0">
                <a:latin typeface="Arial" panose="020B0604020202020204" pitchFamily="34" charset="0"/>
                <a:cs typeface="Arial" panose="020B0604020202020204" pitchFamily="34" charset="0"/>
              </a:rPr>
              <a:t>WBS</a:t>
            </a:r>
          </a:p>
          <a:p>
            <a:pPr marL="457200" indent="-457200">
              <a:buFont typeface="+mj-lt"/>
              <a:buAutoNum type="arabicPeriod"/>
            </a:pPr>
            <a:r>
              <a:rPr lang="en-US" dirty="0">
                <a:latin typeface="Arial" panose="020B0604020202020204" pitchFamily="34" charset="0"/>
                <a:cs typeface="Arial" panose="020B0604020202020204" pitchFamily="34" charset="0"/>
              </a:rPr>
              <a:t>PDM</a:t>
            </a:r>
          </a:p>
          <a:p>
            <a:pPr marL="457200" indent="-457200">
              <a:buFont typeface="+mj-lt"/>
              <a:buAutoNum type="arabicPeriod"/>
            </a:pPr>
            <a:r>
              <a:rPr lang="en-US" dirty="0">
                <a:latin typeface="Arial" panose="020B0604020202020204" pitchFamily="34" charset="0"/>
                <a:cs typeface="Arial" panose="020B0604020202020204" pitchFamily="34" charset="0"/>
              </a:rPr>
              <a:t>Gantt chart (schedule)</a:t>
            </a:r>
          </a:p>
          <a:p>
            <a:pPr marL="457200" indent="-457200">
              <a:buFont typeface="+mj-lt"/>
              <a:buAutoNum type="arabicPeriod"/>
            </a:pPr>
            <a:r>
              <a:rPr lang="en-US" dirty="0">
                <a:latin typeface="Arial" panose="020B0604020202020204" pitchFamily="34" charset="0"/>
                <a:cs typeface="Arial" panose="020B0604020202020204" pitchFamily="34" charset="0"/>
              </a:rPr>
              <a:t>Budget </a:t>
            </a:r>
          </a:p>
          <a:p>
            <a:pPr marL="457200" indent="-457200">
              <a:buFont typeface="+mj-lt"/>
              <a:buAutoNum type="arabicPeriod"/>
            </a:pPr>
            <a:r>
              <a:rPr lang="en-US" dirty="0">
                <a:latin typeface="Arial" panose="020B0604020202020204" pitchFamily="34" charset="0"/>
                <a:cs typeface="Arial" panose="020B0604020202020204" pitchFamily="34" charset="0"/>
              </a:rPr>
              <a:t>SOW</a:t>
            </a:r>
          </a:p>
          <a:p>
            <a:pPr marL="457200" indent="-457200">
              <a:buFont typeface="+mj-lt"/>
              <a:buAutoNum type="arabicPeriod"/>
            </a:pPr>
            <a:r>
              <a:rPr lang="en-US" dirty="0">
                <a:latin typeface="Arial" panose="020B0604020202020204" pitchFamily="34" charset="0"/>
                <a:cs typeface="Arial" panose="020B0604020202020204" pitchFamily="34" charset="0"/>
              </a:rPr>
              <a:t>Risk management plan</a:t>
            </a:r>
          </a:p>
          <a:p>
            <a:pPr marL="457200" indent="-457200">
              <a:buFont typeface="+mj-lt"/>
              <a:buAutoNum type="arabicPeriod"/>
            </a:pPr>
            <a:r>
              <a:rPr lang="en-US" dirty="0">
                <a:latin typeface="Arial" panose="020B0604020202020204" pitchFamily="34" charset="0"/>
                <a:cs typeface="Arial" panose="020B0604020202020204" pitchFamily="34" charset="0"/>
              </a:rPr>
              <a:t>Communication plan</a:t>
            </a:r>
          </a:p>
          <a:p>
            <a:pPr marL="457200" indent="-457200">
              <a:buFont typeface="+mj-lt"/>
              <a:buAutoNum type="arabicPeriod"/>
            </a:pPr>
            <a:r>
              <a:rPr lang="en-US" dirty="0">
                <a:latin typeface="Arial" panose="020B0604020202020204" pitchFamily="34" charset="0"/>
                <a:cs typeface="Arial" panose="020B0604020202020204" pitchFamily="34" charset="0"/>
              </a:rPr>
              <a:t>Project plan</a:t>
            </a:r>
          </a:p>
        </p:txBody>
      </p:sp>
      <p:pic>
        <p:nvPicPr>
          <p:cNvPr id="6" name="Picture 5">
            <a:extLst>
              <a:ext uri="{FF2B5EF4-FFF2-40B4-BE49-F238E27FC236}">
                <a16:creationId xmlns:a16="http://schemas.microsoft.com/office/drawing/2014/main" id="{203132B2-0C59-4034-9540-94F4337355FD}"/>
              </a:ext>
            </a:extLst>
          </p:cNvPr>
          <p:cNvPicPr>
            <a:picLocks noChangeAspect="1"/>
          </p:cNvPicPr>
          <p:nvPr/>
        </p:nvPicPr>
        <p:blipFill>
          <a:blip r:embed="rId2"/>
          <a:stretch>
            <a:fillRect/>
          </a:stretch>
        </p:blipFill>
        <p:spPr>
          <a:xfrm>
            <a:off x="8570795" y="1219346"/>
            <a:ext cx="3381375" cy="1352550"/>
          </a:xfrm>
          <a:prstGeom prst="rect">
            <a:avLst/>
          </a:prstGeom>
        </p:spPr>
      </p:pic>
      <p:pic>
        <p:nvPicPr>
          <p:cNvPr id="7" name="Picture 6">
            <a:extLst>
              <a:ext uri="{FF2B5EF4-FFF2-40B4-BE49-F238E27FC236}">
                <a16:creationId xmlns:a16="http://schemas.microsoft.com/office/drawing/2014/main" id="{0F3BA8CA-4A0A-42FD-96AD-867C55558F5F}"/>
              </a:ext>
            </a:extLst>
          </p:cNvPr>
          <p:cNvPicPr>
            <a:picLocks noChangeAspect="1"/>
          </p:cNvPicPr>
          <p:nvPr/>
        </p:nvPicPr>
        <p:blipFill>
          <a:blip r:embed="rId3"/>
          <a:stretch>
            <a:fillRect/>
          </a:stretch>
        </p:blipFill>
        <p:spPr>
          <a:xfrm>
            <a:off x="3243191" y="5144685"/>
            <a:ext cx="2423118" cy="1356946"/>
          </a:xfrm>
          <a:prstGeom prst="rect">
            <a:avLst/>
          </a:prstGeom>
        </p:spPr>
      </p:pic>
    </p:spTree>
    <p:extLst>
      <p:ext uri="{BB962C8B-B14F-4D97-AF65-F5344CB8AC3E}">
        <p14:creationId xmlns:p14="http://schemas.microsoft.com/office/powerpoint/2010/main" val="2214140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Project Charter:</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396025" y="0"/>
            <a:ext cx="1795975" cy="1451148"/>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0" y="0"/>
            <a:ext cx="2067952" cy="1376128"/>
          </a:xfrm>
          <a:prstGeom prst="rect">
            <a:avLst/>
          </a:prstGeom>
        </p:spPr>
      </p:pic>
      <p:sp>
        <p:nvSpPr>
          <p:cNvPr id="18" name="Content Placeholder 17">
            <a:extLst>
              <a:ext uri="{FF2B5EF4-FFF2-40B4-BE49-F238E27FC236}">
                <a16:creationId xmlns:a16="http://schemas.microsoft.com/office/drawing/2014/main" id="{58B491CB-FBB7-45BD-9D73-BB012AFFF710}"/>
              </a:ext>
            </a:extLst>
          </p:cNvPr>
          <p:cNvSpPr>
            <a:spLocks noGrp="1"/>
          </p:cNvSpPr>
          <p:nvPr>
            <p:ph sz="quarter" idx="13"/>
          </p:nvPr>
        </p:nvSpPr>
        <p:spPr/>
        <p:txBody>
          <a:bodyPr>
            <a:normAutofit/>
          </a:bodyPr>
          <a:lstStyle/>
          <a:p>
            <a:endParaRPr lang="en-US" sz="2000" b="1" dirty="0">
              <a:solidFill>
                <a:srgbClr val="FFFFFF"/>
              </a:solidFill>
              <a:latin typeface="Roboto"/>
            </a:endParaRPr>
          </a:p>
          <a:p>
            <a:endParaRPr lang="en-US" sz="2000" b="1" dirty="0">
              <a:solidFill>
                <a:srgbClr val="FFFFFF"/>
              </a:solidFill>
              <a:latin typeface="Roboto"/>
            </a:endParaRPr>
          </a:p>
          <a:p>
            <a:endParaRPr lang="en-US" sz="2000" b="1" dirty="0">
              <a:solidFill>
                <a:srgbClr val="FFFFFF"/>
              </a:solidFill>
              <a:latin typeface="Roboto"/>
            </a:endParaRPr>
          </a:p>
        </p:txBody>
      </p:sp>
      <p:graphicFrame>
        <p:nvGraphicFramePr>
          <p:cNvPr id="3" name="Table 2">
            <a:extLst>
              <a:ext uri="{FF2B5EF4-FFF2-40B4-BE49-F238E27FC236}">
                <a16:creationId xmlns:a16="http://schemas.microsoft.com/office/drawing/2014/main" id="{7C1371D3-C326-4A16-BCBF-9B0DBFEB6C4B}"/>
              </a:ext>
            </a:extLst>
          </p:cNvPr>
          <p:cNvGraphicFramePr>
            <a:graphicFrameLocks noGrp="1"/>
          </p:cNvGraphicFramePr>
          <p:nvPr>
            <p:extLst>
              <p:ext uri="{D42A27DB-BD31-4B8C-83A1-F6EECF244321}">
                <p14:modId xmlns:p14="http://schemas.microsoft.com/office/powerpoint/2010/main" val="869648078"/>
              </p:ext>
            </p:extLst>
          </p:nvPr>
        </p:nvGraphicFramePr>
        <p:xfrm>
          <a:off x="279010" y="1451148"/>
          <a:ext cx="11481581" cy="1786636"/>
        </p:xfrm>
        <a:graphic>
          <a:graphicData uri="http://schemas.openxmlformats.org/drawingml/2006/table">
            <a:tbl>
              <a:tblPr/>
              <a:tblGrid>
                <a:gridCol w="11481581">
                  <a:extLst>
                    <a:ext uri="{9D8B030D-6E8A-4147-A177-3AD203B41FA5}">
                      <a16:colId xmlns:a16="http://schemas.microsoft.com/office/drawing/2014/main" val="3140612733"/>
                    </a:ext>
                  </a:extLst>
                </a:gridCol>
              </a:tblGrid>
              <a:tr h="306399">
                <a:tc>
                  <a:txBody>
                    <a:bodyPr/>
                    <a:lstStyle/>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Scope and Exclusion</a:t>
                      </a:r>
                      <a:endParaRPr lang="en-US" sz="1500" b="1" kern="1200" dirty="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solidFill>
                      <a:srgbClr val="6AA84F"/>
                    </a:solidFill>
                  </a:tcPr>
                </a:tc>
                <a:extLst>
                  <a:ext uri="{0D108BD9-81ED-4DB2-BD59-A6C34878D82A}">
                    <a16:rowId xmlns:a16="http://schemas.microsoft.com/office/drawing/2014/main" val="3076316363"/>
                  </a:ext>
                </a:extLst>
              </a:tr>
              <a:tr h="1183037">
                <a:tc>
                  <a:txBody>
                    <a:bodyPr/>
                    <a:lstStyle/>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In-Scope: Budget Management, Inventory Management, Software Maintenance, Supply Chain Fulfilment, Quality Controls, Transaction Methods, Human Resources</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Out-of-Scope: Web Development, Pricing, Account Management</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tcPr>
                </a:tc>
                <a:extLst>
                  <a:ext uri="{0D108BD9-81ED-4DB2-BD59-A6C34878D82A}">
                    <a16:rowId xmlns:a16="http://schemas.microsoft.com/office/drawing/2014/main" val="3842479800"/>
                  </a:ext>
                </a:extLst>
              </a:tr>
            </a:tbl>
          </a:graphicData>
        </a:graphic>
      </p:graphicFrame>
      <p:graphicFrame>
        <p:nvGraphicFramePr>
          <p:cNvPr id="7" name="Table 6">
            <a:extLst>
              <a:ext uri="{FF2B5EF4-FFF2-40B4-BE49-F238E27FC236}">
                <a16:creationId xmlns:a16="http://schemas.microsoft.com/office/drawing/2014/main" id="{EC67DDA7-0F0E-4D48-BB3F-738183B6F5E5}"/>
              </a:ext>
            </a:extLst>
          </p:cNvPr>
          <p:cNvGraphicFramePr>
            <a:graphicFrameLocks noGrp="1"/>
          </p:cNvGraphicFramePr>
          <p:nvPr>
            <p:extLst>
              <p:ext uri="{D42A27DB-BD31-4B8C-83A1-F6EECF244321}">
                <p14:modId xmlns:p14="http://schemas.microsoft.com/office/powerpoint/2010/main" val="3832371030"/>
              </p:ext>
            </p:extLst>
          </p:nvPr>
        </p:nvGraphicFramePr>
        <p:xfrm>
          <a:off x="279010" y="3237785"/>
          <a:ext cx="11481580" cy="3191152"/>
        </p:xfrm>
        <a:graphic>
          <a:graphicData uri="http://schemas.openxmlformats.org/drawingml/2006/table">
            <a:tbl>
              <a:tblPr/>
              <a:tblGrid>
                <a:gridCol w="11481580">
                  <a:extLst>
                    <a:ext uri="{9D8B030D-6E8A-4147-A177-3AD203B41FA5}">
                      <a16:colId xmlns:a16="http://schemas.microsoft.com/office/drawing/2014/main" val="4021208641"/>
                    </a:ext>
                  </a:extLst>
                </a:gridCol>
              </a:tblGrid>
              <a:tr h="382231">
                <a:tc>
                  <a:txBody>
                    <a:bodyPr/>
                    <a:lstStyle/>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Project Team</a:t>
                      </a:r>
                      <a:endParaRPr lang="en-US" sz="1500" b="1" kern="1200" dirty="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solidFill>
                      <a:srgbClr val="6AA84F"/>
                    </a:solidFill>
                  </a:tcPr>
                </a:tc>
                <a:extLst>
                  <a:ext uri="{0D108BD9-81ED-4DB2-BD59-A6C34878D82A}">
                    <a16:rowId xmlns:a16="http://schemas.microsoft.com/office/drawing/2014/main" val="3983780456"/>
                  </a:ext>
                </a:extLst>
              </a:tr>
              <a:tr h="2808921">
                <a:tc>
                  <a:txBody>
                    <a:bodyPr/>
                    <a:lstStyle/>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Project Sponsor: Director of Operations</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Project Lead: Project Manager </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Project Team: Fulfilment Director, Quality Assurance Tester, Inventory Manager, Budget Coordinator, Financial Analyst, Human Resource Specialist, Business analyst.</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Additional Stakeholders: VP of Customer Satisfaction, Account Manager, Receptionist, Sales Director, Sales Team, Marketing Director, Investors</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tcPr>
                </a:tc>
                <a:extLst>
                  <a:ext uri="{0D108BD9-81ED-4DB2-BD59-A6C34878D82A}">
                    <a16:rowId xmlns:a16="http://schemas.microsoft.com/office/drawing/2014/main" val="424567566"/>
                  </a:ext>
                </a:extLst>
              </a:tr>
            </a:tbl>
          </a:graphicData>
        </a:graphic>
      </p:graphicFrame>
      <p:sp>
        <p:nvSpPr>
          <p:cNvPr id="10" name="TextBox 9">
            <a:extLst>
              <a:ext uri="{FF2B5EF4-FFF2-40B4-BE49-F238E27FC236}">
                <a16:creationId xmlns:a16="http://schemas.microsoft.com/office/drawing/2014/main" id="{848131EF-D4E7-4764-AEEE-C2A78CB6C6CA}"/>
              </a:ext>
            </a:extLst>
          </p:cNvPr>
          <p:cNvSpPr txBox="1"/>
          <p:nvPr/>
        </p:nvSpPr>
        <p:spPr>
          <a:xfrm>
            <a:off x="279010" y="6428936"/>
            <a:ext cx="10482773" cy="369332"/>
          </a:xfrm>
          <a:prstGeom prst="rect">
            <a:avLst/>
          </a:prstGeom>
          <a:noFill/>
        </p:spPr>
        <p:txBody>
          <a:bodyPr wrap="square" rtlCol="0">
            <a:spAutoFit/>
          </a:bodyPr>
          <a:lstStyle/>
          <a:p>
            <a:r>
              <a:rPr lang="en-US" dirty="0">
                <a:hlinkClick r:id="rId4"/>
              </a:rPr>
              <a:t>PROJECT CHARTER</a:t>
            </a:r>
            <a:endParaRPr lang="en-US" dirty="0"/>
          </a:p>
        </p:txBody>
      </p:sp>
    </p:spTree>
    <p:extLst>
      <p:ext uri="{BB962C8B-B14F-4D97-AF65-F5344CB8AC3E}">
        <p14:creationId xmlns:p14="http://schemas.microsoft.com/office/powerpoint/2010/main" val="1014725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Project Charter:</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396025" y="0"/>
            <a:ext cx="1795975" cy="1451148"/>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0" y="0"/>
            <a:ext cx="2067952" cy="1376128"/>
          </a:xfrm>
          <a:prstGeom prst="rect">
            <a:avLst/>
          </a:prstGeom>
        </p:spPr>
      </p:pic>
      <p:sp>
        <p:nvSpPr>
          <p:cNvPr id="18" name="Content Placeholder 17">
            <a:extLst>
              <a:ext uri="{FF2B5EF4-FFF2-40B4-BE49-F238E27FC236}">
                <a16:creationId xmlns:a16="http://schemas.microsoft.com/office/drawing/2014/main" id="{58B491CB-FBB7-45BD-9D73-BB012AFFF710}"/>
              </a:ext>
            </a:extLst>
          </p:cNvPr>
          <p:cNvSpPr>
            <a:spLocks noGrp="1"/>
          </p:cNvSpPr>
          <p:nvPr>
            <p:ph sz="quarter" idx="13"/>
          </p:nvPr>
        </p:nvSpPr>
        <p:spPr/>
        <p:txBody>
          <a:bodyPr>
            <a:normAutofit/>
          </a:bodyPr>
          <a:lstStyle/>
          <a:p>
            <a:endParaRPr lang="en-US" sz="2000" b="1" dirty="0">
              <a:solidFill>
                <a:srgbClr val="FFFFFF"/>
              </a:solidFill>
              <a:latin typeface="Roboto"/>
            </a:endParaRPr>
          </a:p>
          <a:p>
            <a:endParaRPr lang="en-US" sz="2000" b="1" dirty="0">
              <a:solidFill>
                <a:srgbClr val="FFFFFF"/>
              </a:solidFill>
              <a:latin typeface="Roboto"/>
            </a:endParaRPr>
          </a:p>
          <a:p>
            <a:endParaRPr lang="en-US" sz="2000" b="1" dirty="0">
              <a:solidFill>
                <a:srgbClr val="FFFFFF"/>
              </a:solidFill>
              <a:latin typeface="Roboto"/>
            </a:endParaRPr>
          </a:p>
        </p:txBody>
      </p:sp>
      <p:graphicFrame>
        <p:nvGraphicFramePr>
          <p:cNvPr id="6" name="Table 5">
            <a:extLst>
              <a:ext uri="{FF2B5EF4-FFF2-40B4-BE49-F238E27FC236}">
                <a16:creationId xmlns:a16="http://schemas.microsoft.com/office/drawing/2014/main" id="{1D98868F-D1DD-402F-8936-BD71CD19316D}"/>
              </a:ext>
            </a:extLst>
          </p:cNvPr>
          <p:cNvGraphicFramePr>
            <a:graphicFrameLocks noGrp="1"/>
          </p:cNvGraphicFramePr>
          <p:nvPr>
            <p:extLst>
              <p:ext uri="{D42A27DB-BD31-4B8C-83A1-F6EECF244321}">
                <p14:modId xmlns:p14="http://schemas.microsoft.com/office/powerpoint/2010/main" val="995536393"/>
              </p:ext>
            </p:extLst>
          </p:nvPr>
        </p:nvGraphicFramePr>
        <p:xfrm>
          <a:off x="520505" y="1729355"/>
          <a:ext cx="10482773" cy="4061844"/>
        </p:xfrm>
        <a:graphic>
          <a:graphicData uri="http://schemas.openxmlformats.org/drawingml/2006/table">
            <a:tbl>
              <a:tblPr/>
              <a:tblGrid>
                <a:gridCol w="10482773">
                  <a:extLst>
                    <a:ext uri="{9D8B030D-6E8A-4147-A177-3AD203B41FA5}">
                      <a16:colId xmlns:a16="http://schemas.microsoft.com/office/drawing/2014/main" val="754510595"/>
                    </a:ext>
                  </a:extLst>
                </a:gridCol>
              </a:tblGrid>
              <a:tr h="682674">
                <a:tc>
                  <a:txBody>
                    <a:bodyPr/>
                    <a:lstStyle/>
                    <a:p>
                      <a:pPr marL="0" marR="0" algn="l" defTabSz="914400" rtl="0" eaLnBrk="1" latinLnBrk="0" hangingPunct="1">
                        <a:lnSpc>
                          <a:spcPct val="115000"/>
                        </a:lnSpc>
                        <a:spcBef>
                          <a:spcPts val="0"/>
                        </a:spcBef>
                        <a:spcAft>
                          <a:spcPts val="0"/>
                        </a:spcAft>
                      </a:pPr>
                      <a:r>
                        <a:rPr lang="en-GB" sz="1500" b="1" kern="1200">
                          <a:solidFill>
                            <a:srgbClr val="FFFFFF"/>
                          </a:solidFill>
                          <a:effectLst/>
                          <a:latin typeface="Roboto"/>
                          <a:ea typeface="+mn-ea"/>
                          <a:cs typeface="+mn-cs"/>
                        </a:rPr>
                        <a:t>Measuring Success:</a:t>
                      </a:r>
                      <a:endParaRPr lang="en-US" sz="1500" b="1" kern="120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solidFill>
                      <a:srgbClr val="6AA84F"/>
                    </a:solidFill>
                  </a:tcPr>
                </a:tc>
                <a:extLst>
                  <a:ext uri="{0D108BD9-81ED-4DB2-BD59-A6C34878D82A}">
                    <a16:rowId xmlns:a16="http://schemas.microsoft.com/office/drawing/2014/main" val="1511867394"/>
                  </a:ext>
                </a:extLst>
              </a:tr>
              <a:tr h="3379170">
                <a:tc>
                  <a:txBody>
                    <a:bodyPr/>
                    <a:lstStyle/>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What is acceptable:</a:t>
                      </a:r>
                      <a:endParaRPr lang="en-US" sz="1500" b="1" kern="1200" dirty="0">
                        <a:solidFill>
                          <a:srgbClr val="FFFFFF"/>
                        </a:solidFill>
                        <a:effectLst/>
                        <a:latin typeface="Roboto"/>
                        <a:ea typeface="+mn-ea"/>
                        <a:cs typeface="+mn-cs"/>
                      </a:endParaRPr>
                    </a:p>
                    <a:p>
                      <a:pPr marL="0" marR="0" lvl="0" indent="-342900" algn="l" defTabSz="914400" rtl="0" eaLnBrk="1" fontAlgn="base" latinLnBrk="0" hangingPunct="1">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95% of orders on time within the first 3 month of launch.</a:t>
                      </a:r>
                      <a:endParaRPr lang="en-US" sz="1500" b="1" kern="1200" dirty="0">
                        <a:solidFill>
                          <a:srgbClr val="FFFFFF"/>
                        </a:solidFill>
                        <a:effectLst/>
                        <a:latin typeface="Roboto"/>
                        <a:ea typeface="+mn-ea"/>
                        <a:cs typeface="+mn-cs"/>
                      </a:endParaRPr>
                    </a:p>
                    <a:p>
                      <a:pPr marL="0" marR="0" lvl="0" indent="-342900" algn="l" defTabSz="914400" rtl="0" eaLnBrk="1" fontAlgn="base" latinLnBrk="0" hangingPunct="1">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100% of orders packaged and ready for shipment within two days of being placed.</a:t>
                      </a:r>
                      <a:endParaRPr lang="en-US" sz="1500" b="1" kern="1200" dirty="0">
                        <a:solidFill>
                          <a:srgbClr val="FFFFFF"/>
                        </a:solidFill>
                        <a:effectLst/>
                        <a:latin typeface="Roboto"/>
                        <a:ea typeface="+mn-ea"/>
                        <a:cs typeface="+mn-cs"/>
                      </a:endParaRPr>
                    </a:p>
                    <a:p>
                      <a:pPr marL="0" marR="0" lvl="0" indent="-342900" algn="l" defTabSz="914400" rtl="0" eaLnBrk="1" fontAlgn="base" latinLnBrk="0" hangingPunct="1">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Train at least 90% of employees before the official service launch.</a:t>
                      </a:r>
                      <a:endParaRPr lang="en-US" sz="1500" b="1" kern="1200" dirty="0">
                        <a:solidFill>
                          <a:srgbClr val="FFFFFF"/>
                        </a:solidFill>
                        <a:effectLst/>
                        <a:latin typeface="Roboto"/>
                        <a:ea typeface="+mn-ea"/>
                        <a:cs typeface="+mn-cs"/>
                      </a:endParaRPr>
                    </a:p>
                    <a:p>
                      <a:pPr marL="0" marR="0" lvl="0" indent="-342900" algn="l" defTabSz="914400" rtl="0" eaLnBrk="1" fontAlgn="base" latinLnBrk="0" hangingPunct="1">
                        <a:lnSpc>
                          <a:spcPct val="115000"/>
                        </a:lnSpc>
                        <a:spcBef>
                          <a:spcPts val="0"/>
                        </a:spcBef>
                        <a:spcAft>
                          <a:spcPts val="0"/>
                        </a:spcAft>
                        <a:buClr>
                          <a:srgbClr val="434343"/>
                        </a:buClr>
                        <a:buSzPts val="1000"/>
                        <a:buFont typeface="Arial" panose="020B0604020202020204" pitchFamily="34" charset="0"/>
                        <a:buChar char="●"/>
                      </a:pPr>
                      <a:r>
                        <a:rPr lang="en-GB" sz="1500" b="1" kern="1200" dirty="0">
                          <a:solidFill>
                            <a:srgbClr val="FFFFFF"/>
                          </a:solidFill>
                          <a:effectLst/>
                          <a:latin typeface="Roboto"/>
                          <a:ea typeface="+mn-ea"/>
                          <a:cs typeface="+mn-cs"/>
                        </a:rPr>
                        <a:t>30% revenue increase for </a:t>
                      </a:r>
                      <a:r>
                        <a:rPr lang="en-GB" sz="1500" b="1" kern="1200" dirty="0" err="1">
                          <a:solidFill>
                            <a:srgbClr val="FFFFFF"/>
                          </a:solidFill>
                          <a:effectLst/>
                          <a:latin typeface="Roboto"/>
                          <a:ea typeface="+mn-ea"/>
                          <a:cs typeface="+mn-cs"/>
                        </a:rPr>
                        <a:t>Hendawy</a:t>
                      </a:r>
                      <a:r>
                        <a:rPr lang="en-GB" sz="1500" b="1" kern="1200" dirty="0">
                          <a:solidFill>
                            <a:srgbClr val="FFFFFF"/>
                          </a:solidFill>
                          <a:effectLst/>
                          <a:latin typeface="Roboto"/>
                          <a:ea typeface="+mn-ea"/>
                          <a:cs typeface="+mn-cs"/>
                        </a:rPr>
                        <a:t> petroleum service company.</a:t>
                      </a:r>
                      <a:endParaRPr lang="en-US" sz="1500" b="1" kern="1200" dirty="0">
                        <a:solidFill>
                          <a:srgbClr val="FFFFFF"/>
                        </a:solidFill>
                        <a:effectLst/>
                        <a:latin typeface="Roboto"/>
                        <a:ea typeface="+mn-ea"/>
                        <a:cs typeface="+mn-cs"/>
                      </a:endParaRPr>
                    </a:p>
                    <a:p>
                      <a:pPr marL="0" marR="0" algn="l" defTabSz="914400" rtl="0" eaLnBrk="1" latinLnBrk="0" hangingPunct="1">
                        <a:lnSpc>
                          <a:spcPct val="115000"/>
                        </a:lnSpc>
                        <a:spcBef>
                          <a:spcPts val="0"/>
                        </a:spcBef>
                        <a:spcAft>
                          <a:spcPts val="0"/>
                        </a:spcAft>
                      </a:pPr>
                      <a:r>
                        <a:rPr lang="en-GB" sz="1500" b="1" kern="1200" dirty="0">
                          <a:solidFill>
                            <a:srgbClr val="FFFFFF"/>
                          </a:solidFill>
                          <a:effectLst/>
                          <a:latin typeface="Roboto"/>
                          <a:ea typeface="+mn-ea"/>
                          <a:cs typeface="+mn-cs"/>
                        </a:rPr>
                        <a:t> </a:t>
                      </a:r>
                      <a:endParaRPr lang="en-US" sz="1500" b="1" kern="1200" dirty="0">
                        <a:solidFill>
                          <a:srgbClr val="FFFFFF"/>
                        </a:solidFill>
                        <a:effectLst/>
                        <a:latin typeface="Roboto"/>
                        <a:ea typeface="+mn-ea"/>
                        <a:cs typeface="+mn-cs"/>
                      </a:endParaRPr>
                    </a:p>
                  </a:txBody>
                  <a:tcPr marL="63500" marR="63500" marT="63500" marB="63500">
                    <a:lnL w="12700" cap="flat" cmpd="sng" algn="ctr">
                      <a:solidFill>
                        <a:srgbClr val="B7B7B7"/>
                      </a:solidFill>
                      <a:prstDash val="solid"/>
                      <a:round/>
                      <a:headEnd type="none" w="med" len="med"/>
                      <a:tailEnd type="none" w="med" len="med"/>
                    </a:lnL>
                    <a:lnR w="12700" cap="flat" cmpd="sng" algn="ctr">
                      <a:solidFill>
                        <a:srgbClr val="B7B7B7"/>
                      </a:solidFill>
                      <a:prstDash val="solid"/>
                      <a:round/>
                      <a:headEnd type="none" w="med" len="med"/>
                      <a:tailEnd type="none" w="med" len="med"/>
                    </a:lnR>
                    <a:lnT w="12700" cap="flat" cmpd="sng" algn="ctr">
                      <a:solidFill>
                        <a:srgbClr val="B7B7B7"/>
                      </a:solidFill>
                      <a:prstDash val="solid"/>
                      <a:round/>
                      <a:headEnd type="none" w="med" len="med"/>
                      <a:tailEnd type="none" w="med" len="med"/>
                    </a:lnT>
                    <a:lnB w="12700" cap="flat" cmpd="sng" algn="ctr">
                      <a:solidFill>
                        <a:srgbClr val="B7B7B7"/>
                      </a:solidFill>
                      <a:prstDash val="solid"/>
                      <a:round/>
                      <a:headEnd type="none" w="med" len="med"/>
                      <a:tailEnd type="none" w="med" len="med"/>
                    </a:lnB>
                  </a:tcPr>
                </a:tc>
                <a:extLst>
                  <a:ext uri="{0D108BD9-81ED-4DB2-BD59-A6C34878D82A}">
                    <a16:rowId xmlns:a16="http://schemas.microsoft.com/office/drawing/2014/main" val="3766763241"/>
                  </a:ext>
                </a:extLst>
              </a:tr>
            </a:tbl>
          </a:graphicData>
        </a:graphic>
      </p:graphicFrame>
      <p:sp>
        <p:nvSpPr>
          <p:cNvPr id="10" name="TextBox 9">
            <a:extLst>
              <a:ext uri="{FF2B5EF4-FFF2-40B4-BE49-F238E27FC236}">
                <a16:creationId xmlns:a16="http://schemas.microsoft.com/office/drawing/2014/main" id="{8DE217F6-D761-4EE2-A408-93D92FFA079F}"/>
              </a:ext>
            </a:extLst>
          </p:cNvPr>
          <p:cNvSpPr txBox="1"/>
          <p:nvPr/>
        </p:nvSpPr>
        <p:spPr>
          <a:xfrm>
            <a:off x="279010" y="6428936"/>
            <a:ext cx="10482773" cy="369332"/>
          </a:xfrm>
          <a:prstGeom prst="rect">
            <a:avLst/>
          </a:prstGeom>
          <a:noFill/>
        </p:spPr>
        <p:txBody>
          <a:bodyPr wrap="square" rtlCol="0">
            <a:spAutoFit/>
          </a:bodyPr>
          <a:lstStyle/>
          <a:p>
            <a:r>
              <a:rPr lang="en-US" dirty="0">
                <a:hlinkClick r:id="rId4"/>
              </a:rPr>
              <a:t>PROJECT CHARTER</a:t>
            </a:r>
            <a:endParaRPr lang="en-US" dirty="0"/>
          </a:p>
        </p:txBody>
      </p:sp>
    </p:spTree>
    <p:extLst>
      <p:ext uri="{BB962C8B-B14F-4D97-AF65-F5344CB8AC3E}">
        <p14:creationId xmlns:p14="http://schemas.microsoft.com/office/powerpoint/2010/main" val="2312223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CB5A-C941-474D-A566-6FD9DD4B3AF8}"/>
              </a:ext>
            </a:extLst>
          </p:cNvPr>
          <p:cNvSpPr>
            <a:spLocks noGrp="1"/>
          </p:cNvSpPr>
          <p:nvPr>
            <p:ph type="ctrTitle"/>
          </p:nvPr>
        </p:nvSpPr>
        <p:spPr/>
        <p:txBody>
          <a:bodyPr/>
          <a:lstStyle/>
          <a:p>
            <a:r>
              <a:rPr lang="en-US" dirty="0"/>
              <a:t>planning phase </a:t>
            </a:r>
          </a:p>
        </p:txBody>
      </p:sp>
      <p:pic>
        <p:nvPicPr>
          <p:cNvPr id="5" name="Picture 4">
            <a:extLst>
              <a:ext uri="{FF2B5EF4-FFF2-40B4-BE49-F238E27FC236}">
                <a16:creationId xmlns:a16="http://schemas.microsoft.com/office/drawing/2014/main" id="{43763DBD-0F48-41E4-9C66-1AE91009AD50}"/>
              </a:ext>
            </a:extLst>
          </p:cNvPr>
          <p:cNvPicPr>
            <a:picLocks noChangeAspect="1"/>
          </p:cNvPicPr>
          <p:nvPr/>
        </p:nvPicPr>
        <p:blipFill>
          <a:blip r:embed="rId2"/>
          <a:stretch>
            <a:fillRect/>
          </a:stretch>
        </p:blipFill>
        <p:spPr>
          <a:xfrm>
            <a:off x="8430118" y="4009292"/>
            <a:ext cx="3381375" cy="2290543"/>
          </a:xfrm>
          <a:prstGeom prst="rect">
            <a:avLst/>
          </a:prstGeom>
        </p:spPr>
      </p:pic>
    </p:spTree>
    <p:extLst>
      <p:ext uri="{BB962C8B-B14F-4D97-AF65-F5344CB8AC3E}">
        <p14:creationId xmlns:p14="http://schemas.microsoft.com/office/powerpoint/2010/main" val="314494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WBS:</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1" name="TextBox 10">
            <a:extLst>
              <a:ext uri="{FF2B5EF4-FFF2-40B4-BE49-F238E27FC236}">
                <a16:creationId xmlns:a16="http://schemas.microsoft.com/office/drawing/2014/main" id="{1BB33DF6-12B4-4891-9DC5-FBA912319883}"/>
              </a:ext>
            </a:extLst>
          </p:cNvPr>
          <p:cNvSpPr txBox="1"/>
          <p:nvPr/>
        </p:nvSpPr>
        <p:spPr>
          <a:xfrm>
            <a:off x="279010" y="6428937"/>
            <a:ext cx="10482773" cy="369332"/>
          </a:xfrm>
          <a:prstGeom prst="rect">
            <a:avLst/>
          </a:prstGeom>
          <a:noFill/>
        </p:spPr>
        <p:txBody>
          <a:bodyPr wrap="square" rtlCol="0">
            <a:spAutoFit/>
          </a:bodyPr>
          <a:lstStyle/>
          <a:p>
            <a:r>
              <a:rPr lang="en-US" dirty="0">
                <a:hlinkClick r:id="rId4"/>
              </a:rPr>
              <a:t>WBS</a:t>
            </a:r>
            <a:endParaRPr lang="en-US" dirty="0"/>
          </a:p>
        </p:txBody>
      </p:sp>
      <p:pic>
        <p:nvPicPr>
          <p:cNvPr id="14" name="Content Placeholder 13">
            <a:extLst>
              <a:ext uri="{FF2B5EF4-FFF2-40B4-BE49-F238E27FC236}">
                <a16:creationId xmlns:a16="http://schemas.microsoft.com/office/drawing/2014/main" id="{699E8DD4-7D95-4A77-B146-FBAA59D433D3}"/>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279010" y="1530715"/>
            <a:ext cx="11912990" cy="4747300"/>
          </a:xfrm>
        </p:spPr>
      </p:pic>
    </p:spTree>
    <p:extLst>
      <p:ext uri="{BB962C8B-B14F-4D97-AF65-F5344CB8AC3E}">
        <p14:creationId xmlns:p14="http://schemas.microsoft.com/office/powerpoint/2010/main" val="327900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PDM:</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1" name="TextBox 10">
            <a:extLst>
              <a:ext uri="{FF2B5EF4-FFF2-40B4-BE49-F238E27FC236}">
                <a16:creationId xmlns:a16="http://schemas.microsoft.com/office/drawing/2014/main" id="{1BB33DF6-12B4-4891-9DC5-FBA912319883}"/>
              </a:ext>
            </a:extLst>
          </p:cNvPr>
          <p:cNvSpPr txBox="1"/>
          <p:nvPr/>
        </p:nvSpPr>
        <p:spPr>
          <a:xfrm>
            <a:off x="279010" y="6428937"/>
            <a:ext cx="10482773" cy="369332"/>
          </a:xfrm>
          <a:prstGeom prst="rect">
            <a:avLst/>
          </a:prstGeom>
          <a:noFill/>
        </p:spPr>
        <p:txBody>
          <a:bodyPr wrap="square" rtlCol="0">
            <a:spAutoFit/>
          </a:bodyPr>
          <a:lstStyle/>
          <a:p>
            <a:r>
              <a:rPr lang="en-US" dirty="0">
                <a:hlinkClick r:id="rId4"/>
              </a:rPr>
              <a:t>PDM</a:t>
            </a:r>
            <a:endParaRPr lang="en-US" dirty="0"/>
          </a:p>
        </p:txBody>
      </p:sp>
      <p:graphicFrame>
        <p:nvGraphicFramePr>
          <p:cNvPr id="17" name="Content Placeholder 16">
            <a:extLst>
              <a:ext uri="{FF2B5EF4-FFF2-40B4-BE49-F238E27FC236}">
                <a16:creationId xmlns:a16="http://schemas.microsoft.com/office/drawing/2014/main" id="{04AF8CA0-AE95-4E23-A80C-5A4422A229C5}"/>
              </a:ext>
            </a:extLst>
          </p:cNvPr>
          <p:cNvGraphicFramePr>
            <a:graphicFrameLocks noGrp="1"/>
          </p:cNvGraphicFramePr>
          <p:nvPr>
            <p:ph sz="quarter" idx="13"/>
            <p:extLst>
              <p:ext uri="{D42A27DB-BD31-4B8C-83A1-F6EECF244321}">
                <p14:modId xmlns:p14="http://schemas.microsoft.com/office/powerpoint/2010/main" val="1415780582"/>
              </p:ext>
            </p:extLst>
          </p:nvPr>
        </p:nvGraphicFramePr>
        <p:xfrm>
          <a:off x="506438" y="1716258"/>
          <a:ext cx="11465169" cy="3834354"/>
        </p:xfrm>
        <a:graphic>
          <a:graphicData uri="http://schemas.openxmlformats.org/drawingml/2006/table">
            <a:tbl>
              <a:tblPr firstRow="1" firstCol="1" bandRow="1">
                <a:tableStyleId>{5C22544A-7EE6-4342-B048-85BDC9FD1C3A}</a:tableStyleId>
              </a:tblPr>
              <a:tblGrid>
                <a:gridCol w="543224">
                  <a:extLst>
                    <a:ext uri="{9D8B030D-6E8A-4147-A177-3AD203B41FA5}">
                      <a16:colId xmlns:a16="http://schemas.microsoft.com/office/drawing/2014/main" val="843848659"/>
                    </a:ext>
                  </a:extLst>
                </a:gridCol>
                <a:gridCol w="6752891">
                  <a:extLst>
                    <a:ext uri="{9D8B030D-6E8A-4147-A177-3AD203B41FA5}">
                      <a16:colId xmlns:a16="http://schemas.microsoft.com/office/drawing/2014/main" val="2210971834"/>
                    </a:ext>
                  </a:extLst>
                </a:gridCol>
                <a:gridCol w="2188076">
                  <a:extLst>
                    <a:ext uri="{9D8B030D-6E8A-4147-A177-3AD203B41FA5}">
                      <a16:colId xmlns:a16="http://schemas.microsoft.com/office/drawing/2014/main" val="2330201529"/>
                    </a:ext>
                  </a:extLst>
                </a:gridCol>
                <a:gridCol w="1980978">
                  <a:extLst>
                    <a:ext uri="{9D8B030D-6E8A-4147-A177-3AD203B41FA5}">
                      <a16:colId xmlns:a16="http://schemas.microsoft.com/office/drawing/2014/main" val="1266907252"/>
                    </a:ext>
                  </a:extLst>
                </a:gridCol>
              </a:tblGrid>
              <a:tr h="381588">
                <a:tc>
                  <a:txBody>
                    <a:bodyPr/>
                    <a:lstStyle/>
                    <a:p>
                      <a:pPr marL="0" marR="0" algn="l">
                        <a:lnSpc>
                          <a:spcPct val="107000"/>
                        </a:lnSpc>
                        <a:spcBef>
                          <a:spcPts val="0"/>
                        </a:spcBef>
                        <a:spcAft>
                          <a:spcPts val="0"/>
                        </a:spcAft>
                      </a:pPr>
                      <a:r>
                        <a:rPr lang="en-US" sz="1400">
                          <a:effectLst/>
                        </a:rPr>
                        <a:t>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Task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Duration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Dependencies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0512443"/>
                  </a:ext>
                </a:extLst>
              </a:tr>
              <a:tr h="381813">
                <a:tc>
                  <a:txBody>
                    <a:bodyPr/>
                    <a:lstStyle/>
                    <a:p>
                      <a:pPr marL="0" marR="0" algn="l">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Linkage with ERP system, and drivers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10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5633988"/>
                  </a:ext>
                </a:extLst>
              </a:tr>
              <a:tr h="381813">
                <a:tc>
                  <a:txBody>
                    <a:bodyPr/>
                    <a:lstStyle/>
                    <a:p>
                      <a:pPr marL="0" marR="0" algn="l">
                        <a:lnSpc>
                          <a:spcPct val="107000"/>
                        </a:lnSpc>
                        <a:spcBef>
                          <a:spcPts val="0"/>
                        </a:spcBef>
                        <a:spcAft>
                          <a:spcPts val="0"/>
                        </a:spcAft>
                      </a:pPr>
                      <a:r>
                        <a:rPr lang="en-US" sz="14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Contract with shipping company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15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5492361"/>
                  </a:ext>
                </a:extLst>
              </a:tr>
              <a:tr h="381813">
                <a:tc>
                  <a:txBody>
                    <a:bodyPr/>
                    <a:lstStyle/>
                    <a:p>
                      <a:pPr marL="0" marR="0" algn="l">
                        <a:lnSpc>
                          <a:spcPct val="107000"/>
                        </a:lnSpc>
                        <a:spcBef>
                          <a:spcPts val="0"/>
                        </a:spcBef>
                        <a:spcAft>
                          <a:spcPts val="0"/>
                        </a:spcAft>
                      </a:pPr>
                      <a:r>
                        <a:rPr lang="en-US" sz="14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Access of client to his order journey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8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7496023"/>
                  </a:ext>
                </a:extLst>
              </a:tr>
              <a:tr h="381813">
                <a:tc>
                  <a:txBody>
                    <a:bodyPr/>
                    <a:lstStyle/>
                    <a:p>
                      <a:pPr marL="0" marR="0" algn="l">
                        <a:lnSpc>
                          <a:spcPct val="107000"/>
                        </a:lnSpc>
                        <a:spcBef>
                          <a:spcPts val="0"/>
                        </a:spcBef>
                        <a:spcAft>
                          <a:spcPts val="0"/>
                        </a:spcAft>
                      </a:pPr>
                      <a:r>
                        <a:rPr lang="en-US" sz="14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Supervise reporting setup of all levels &amp; fulfillment software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12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38438677"/>
                  </a:ext>
                </a:extLst>
              </a:tr>
              <a:tr h="398262">
                <a:tc>
                  <a:txBody>
                    <a:bodyPr/>
                    <a:lstStyle/>
                    <a:p>
                      <a:pPr marL="0" marR="0" algn="l">
                        <a:lnSpc>
                          <a:spcPct val="107000"/>
                        </a:lnSpc>
                        <a:spcBef>
                          <a:spcPts val="0"/>
                        </a:spcBef>
                        <a:spcAft>
                          <a:spcPts val="0"/>
                        </a:spcAft>
                      </a:pPr>
                      <a:r>
                        <a:rPr lang="en-US" sz="14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Determine access levels to modification of reports and view who reports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5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8289690"/>
                  </a:ext>
                </a:extLst>
              </a:tr>
              <a:tr h="381813">
                <a:tc>
                  <a:txBody>
                    <a:bodyPr/>
                    <a:lstStyle/>
                    <a:p>
                      <a:pPr marL="0" marR="0" algn="l">
                        <a:lnSpc>
                          <a:spcPct val="107000"/>
                        </a:lnSpc>
                        <a:spcBef>
                          <a:spcPts val="0"/>
                        </a:spcBef>
                        <a:spcAft>
                          <a:spcPts val="0"/>
                        </a:spcAft>
                      </a:pPr>
                      <a:r>
                        <a:rPr lang="en-US" sz="14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Determine safety protocols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7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3668186"/>
                  </a:ext>
                </a:extLst>
              </a:tr>
              <a:tr h="381813">
                <a:tc>
                  <a:txBody>
                    <a:bodyPr/>
                    <a:lstStyle/>
                    <a:p>
                      <a:pPr marL="0" marR="0" algn="l">
                        <a:lnSpc>
                          <a:spcPct val="107000"/>
                        </a:lnSpc>
                        <a:spcBef>
                          <a:spcPts val="0"/>
                        </a:spcBef>
                        <a:spcAft>
                          <a:spcPts val="0"/>
                        </a:spcAft>
                      </a:pPr>
                      <a:r>
                        <a:rPr lang="en-US" sz="14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Develop training sessions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10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3703938"/>
                  </a:ext>
                </a:extLst>
              </a:tr>
              <a:tr h="381813">
                <a:tc>
                  <a:txBody>
                    <a:bodyPr/>
                    <a:lstStyle/>
                    <a:p>
                      <a:pPr marL="0" marR="0" algn="l">
                        <a:lnSpc>
                          <a:spcPct val="107000"/>
                        </a:lnSpc>
                        <a:spcBef>
                          <a:spcPts val="0"/>
                        </a:spcBef>
                        <a:spcAft>
                          <a:spcPts val="0"/>
                        </a:spcAft>
                      </a:pPr>
                      <a:r>
                        <a:rPr lang="en-US" sz="14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Train employees to use the new software and equipment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10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7641287"/>
                  </a:ext>
                </a:extLst>
              </a:tr>
              <a:tr h="381813">
                <a:tc>
                  <a:txBody>
                    <a:bodyPr/>
                    <a:lstStyle/>
                    <a:p>
                      <a:pPr marL="0" marR="0" algn="l">
                        <a:lnSpc>
                          <a:spcPct val="107000"/>
                        </a:lnSpc>
                        <a:spcBef>
                          <a:spcPts val="0"/>
                        </a:spcBef>
                        <a:spcAft>
                          <a:spcPts val="0"/>
                        </a:spcAft>
                      </a:pPr>
                      <a:r>
                        <a:rPr lang="en-US" sz="14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Monitor employee progress &amp; improve training processes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5 days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2487349"/>
                  </a:ext>
                </a:extLst>
              </a:tr>
            </a:tbl>
          </a:graphicData>
        </a:graphic>
      </p:graphicFrame>
    </p:spTree>
    <p:extLst>
      <p:ext uri="{BB962C8B-B14F-4D97-AF65-F5344CB8AC3E}">
        <p14:creationId xmlns:p14="http://schemas.microsoft.com/office/powerpoint/2010/main" val="321738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fontScale="90000"/>
          </a:bodyPr>
          <a:lstStyle/>
          <a:p>
            <a:pPr algn="l"/>
            <a:r>
              <a:rPr lang="en-US" dirty="0">
                <a:latin typeface="Arial" panose="020B0604020202020204" pitchFamily="34" charset="0"/>
                <a:cs typeface="Arial" panose="020B0604020202020204" pitchFamily="34" charset="0"/>
              </a:rPr>
              <a:t>Gantt chart (schedule):</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1" name="TextBox 10">
            <a:extLst>
              <a:ext uri="{FF2B5EF4-FFF2-40B4-BE49-F238E27FC236}">
                <a16:creationId xmlns:a16="http://schemas.microsoft.com/office/drawing/2014/main" id="{1BB33DF6-12B4-4891-9DC5-FBA912319883}"/>
              </a:ext>
            </a:extLst>
          </p:cNvPr>
          <p:cNvSpPr txBox="1"/>
          <p:nvPr/>
        </p:nvSpPr>
        <p:spPr>
          <a:xfrm>
            <a:off x="112542" y="6347187"/>
            <a:ext cx="104827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4"/>
              </a:rPr>
              <a:t>Gantt chart (schedule)</a:t>
            </a:r>
            <a:endParaRPr lang="en-US" dirty="0"/>
          </a:p>
        </p:txBody>
      </p:sp>
      <p:pic>
        <p:nvPicPr>
          <p:cNvPr id="8" name="Content Placeholder 7">
            <a:extLst>
              <a:ext uri="{FF2B5EF4-FFF2-40B4-BE49-F238E27FC236}">
                <a16:creationId xmlns:a16="http://schemas.microsoft.com/office/drawing/2014/main" id="{7E3C2F6B-FD1F-4129-9C3B-A4451CE70DC2}"/>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112542" y="1688122"/>
            <a:ext cx="11834487" cy="4431323"/>
          </a:xfrm>
        </p:spPr>
      </p:pic>
    </p:spTree>
    <p:extLst>
      <p:ext uri="{BB962C8B-B14F-4D97-AF65-F5344CB8AC3E}">
        <p14:creationId xmlns:p14="http://schemas.microsoft.com/office/powerpoint/2010/main" val="1325495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Budget:</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1" name="TextBox 10">
            <a:extLst>
              <a:ext uri="{FF2B5EF4-FFF2-40B4-BE49-F238E27FC236}">
                <a16:creationId xmlns:a16="http://schemas.microsoft.com/office/drawing/2014/main" id="{1BB33DF6-12B4-4891-9DC5-FBA912319883}"/>
              </a:ext>
            </a:extLst>
          </p:cNvPr>
          <p:cNvSpPr txBox="1"/>
          <p:nvPr/>
        </p:nvSpPr>
        <p:spPr>
          <a:xfrm>
            <a:off x="112542" y="6347187"/>
            <a:ext cx="104827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4"/>
              </a:rPr>
              <a:t>Budget</a:t>
            </a:r>
            <a:endParaRPr lang="en-US" dirty="0"/>
          </a:p>
        </p:txBody>
      </p:sp>
      <p:pic>
        <p:nvPicPr>
          <p:cNvPr id="9" name="Content Placeholder 8">
            <a:extLst>
              <a:ext uri="{FF2B5EF4-FFF2-40B4-BE49-F238E27FC236}">
                <a16:creationId xmlns:a16="http://schemas.microsoft.com/office/drawing/2014/main" id="{9D4B4E42-6B1E-4A1C-9811-5E1226932F21}"/>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112543" y="1786597"/>
            <a:ext cx="11915334" cy="4409669"/>
          </a:xfrm>
        </p:spPr>
      </p:pic>
    </p:spTree>
    <p:extLst>
      <p:ext uri="{BB962C8B-B14F-4D97-AF65-F5344CB8AC3E}">
        <p14:creationId xmlns:p14="http://schemas.microsoft.com/office/powerpoint/2010/main" val="410174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SOW:</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1" name="TextBox 10">
            <a:extLst>
              <a:ext uri="{FF2B5EF4-FFF2-40B4-BE49-F238E27FC236}">
                <a16:creationId xmlns:a16="http://schemas.microsoft.com/office/drawing/2014/main" id="{1BB33DF6-12B4-4891-9DC5-FBA912319883}"/>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4"/>
              </a:rPr>
              <a:t>SOW</a:t>
            </a:r>
            <a:endParaRPr lang="en-US" dirty="0"/>
          </a:p>
        </p:txBody>
      </p:sp>
      <p:pic>
        <p:nvPicPr>
          <p:cNvPr id="14" name="Content Placeholder 13">
            <a:extLst>
              <a:ext uri="{FF2B5EF4-FFF2-40B4-BE49-F238E27FC236}">
                <a16:creationId xmlns:a16="http://schemas.microsoft.com/office/drawing/2014/main" id="{DC4CDB2E-DDB0-4E19-98C8-1238912DD123}"/>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506437" y="1542376"/>
            <a:ext cx="11352628" cy="4872567"/>
          </a:xfrm>
        </p:spPr>
      </p:pic>
    </p:spTree>
    <p:extLst>
      <p:ext uri="{BB962C8B-B14F-4D97-AF65-F5344CB8AC3E}">
        <p14:creationId xmlns:p14="http://schemas.microsoft.com/office/powerpoint/2010/main" val="224556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SOW:</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8" name="Content Placeholder 7">
            <a:extLst>
              <a:ext uri="{FF2B5EF4-FFF2-40B4-BE49-F238E27FC236}">
                <a16:creationId xmlns:a16="http://schemas.microsoft.com/office/drawing/2014/main" id="{DB92756D-1AE5-48C6-9E88-D04641D9A0F3}"/>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464234" y="1530715"/>
            <a:ext cx="11437034" cy="4665552"/>
          </a:xfrm>
        </p:spPr>
      </p:pic>
      <p:sp>
        <p:nvSpPr>
          <p:cNvPr id="12" name="TextBox 11">
            <a:extLst>
              <a:ext uri="{FF2B5EF4-FFF2-40B4-BE49-F238E27FC236}">
                <a16:creationId xmlns:a16="http://schemas.microsoft.com/office/drawing/2014/main" id="{7FFC4A27-DC8A-4803-937E-666BC6D2F520}"/>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5"/>
              </a:rPr>
              <a:t>SOW</a:t>
            </a:r>
            <a:endParaRPr lang="en-US" dirty="0"/>
          </a:p>
        </p:txBody>
      </p:sp>
    </p:spTree>
    <p:extLst>
      <p:ext uri="{BB962C8B-B14F-4D97-AF65-F5344CB8AC3E}">
        <p14:creationId xmlns:p14="http://schemas.microsoft.com/office/powerpoint/2010/main" val="268369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Risk management plan:</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14" name="Content Placeholder 13">
            <a:extLst>
              <a:ext uri="{FF2B5EF4-FFF2-40B4-BE49-F238E27FC236}">
                <a16:creationId xmlns:a16="http://schemas.microsoft.com/office/drawing/2014/main" id="{D5100018-3CBA-4F06-ACC1-52B4F660086F}"/>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365760" y="1679630"/>
            <a:ext cx="11662117" cy="4256935"/>
          </a:xfrm>
        </p:spPr>
      </p:pic>
      <p:sp>
        <p:nvSpPr>
          <p:cNvPr id="15" name="TextBox 14">
            <a:extLst>
              <a:ext uri="{FF2B5EF4-FFF2-40B4-BE49-F238E27FC236}">
                <a16:creationId xmlns:a16="http://schemas.microsoft.com/office/drawing/2014/main" id="{2CB73964-9B99-4DF9-82E8-E54A89850E75}"/>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5"/>
              </a:rPr>
              <a:t>RMP</a:t>
            </a:r>
            <a:endParaRPr lang="en-US" dirty="0"/>
          </a:p>
        </p:txBody>
      </p:sp>
    </p:spTree>
    <p:extLst>
      <p:ext uri="{BB962C8B-B14F-4D97-AF65-F5344CB8AC3E}">
        <p14:creationId xmlns:p14="http://schemas.microsoft.com/office/powerpoint/2010/main" val="237799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CB5A-C941-474D-A566-6FD9DD4B3AF8}"/>
              </a:ext>
            </a:extLst>
          </p:cNvPr>
          <p:cNvSpPr>
            <a:spLocks noGrp="1"/>
          </p:cNvSpPr>
          <p:nvPr>
            <p:ph type="ctrTitle"/>
          </p:nvPr>
        </p:nvSpPr>
        <p:spPr/>
        <p:txBody>
          <a:bodyPr/>
          <a:lstStyle/>
          <a:p>
            <a:r>
              <a:rPr lang="en-US" dirty="0"/>
              <a:t>Initiation phase </a:t>
            </a:r>
          </a:p>
        </p:txBody>
      </p:sp>
      <p:pic>
        <p:nvPicPr>
          <p:cNvPr id="4" name="Picture 3">
            <a:extLst>
              <a:ext uri="{FF2B5EF4-FFF2-40B4-BE49-F238E27FC236}">
                <a16:creationId xmlns:a16="http://schemas.microsoft.com/office/drawing/2014/main" id="{C5F16BFF-0305-4219-8032-7DF8C8E9E044}"/>
              </a:ext>
            </a:extLst>
          </p:cNvPr>
          <p:cNvPicPr>
            <a:picLocks noChangeAspect="1"/>
          </p:cNvPicPr>
          <p:nvPr/>
        </p:nvPicPr>
        <p:blipFill>
          <a:blip r:embed="rId2"/>
          <a:stretch>
            <a:fillRect/>
          </a:stretch>
        </p:blipFill>
        <p:spPr>
          <a:xfrm>
            <a:off x="6625883" y="3600725"/>
            <a:ext cx="5044310" cy="2826335"/>
          </a:xfrm>
          <a:prstGeom prst="rect">
            <a:avLst/>
          </a:prstGeom>
        </p:spPr>
      </p:pic>
    </p:spTree>
    <p:extLst>
      <p:ext uri="{BB962C8B-B14F-4D97-AF65-F5344CB8AC3E}">
        <p14:creationId xmlns:p14="http://schemas.microsoft.com/office/powerpoint/2010/main" val="2826545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Risk management plan:</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8" name="Content Placeholder 7">
            <a:extLst>
              <a:ext uri="{FF2B5EF4-FFF2-40B4-BE49-F238E27FC236}">
                <a16:creationId xmlns:a16="http://schemas.microsoft.com/office/drawing/2014/main" id="{F1EA3912-DFAE-4F00-B46C-334987AC3C63}"/>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893508" y="1895389"/>
            <a:ext cx="8870888" cy="3067222"/>
          </a:xfrm>
        </p:spPr>
      </p:pic>
      <p:sp>
        <p:nvSpPr>
          <p:cNvPr id="11" name="TextBox 10">
            <a:extLst>
              <a:ext uri="{FF2B5EF4-FFF2-40B4-BE49-F238E27FC236}">
                <a16:creationId xmlns:a16="http://schemas.microsoft.com/office/drawing/2014/main" id="{7FCAB010-AF2F-41F6-B186-E0A41CA7078C}"/>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5"/>
              </a:rPr>
              <a:t>RMP</a:t>
            </a:r>
            <a:endParaRPr lang="en-US" dirty="0"/>
          </a:p>
        </p:txBody>
      </p:sp>
    </p:spTree>
    <p:extLst>
      <p:ext uri="{BB962C8B-B14F-4D97-AF65-F5344CB8AC3E}">
        <p14:creationId xmlns:p14="http://schemas.microsoft.com/office/powerpoint/2010/main" val="688267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Risk management plan:</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9" name="Content Placeholder 4">
            <a:extLst>
              <a:ext uri="{FF2B5EF4-FFF2-40B4-BE49-F238E27FC236}">
                <a16:creationId xmlns:a16="http://schemas.microsoft.com/office/drawing/2014/main" id="{67F0ED9D-7279-4756-AE2E-5B0DFA76F2E0}"/>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351692" y="1519412"/>
            <a:ext cx="11840308" cy="4614101"/>
          </a:xfrm>
        </p:spPr>
      </p:pic>
      <p:sp>
        <p:nvSpPr>
          <p:cNvPr id="10" name="TextBox 9">
            <a:extLst>
              <a:ext uri="{FF2B5EF4-FFF2-40B4-BE49-F238E27FC236}">
                <a16:creationId xmlns:a16="http://schemas.microsoft.com/office/drawing/2014/main" id="{5B31A2D9-1F28-49C0-823B-36FDA7F19B83}"/>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5"/>
              </a:rPr>
              <a:t>RMP</a:t>
            </a:r>
            <a:endParaRPr lang="en-US" dirty="0"/>
          </a:p>
        </p:txBody>
      </p:sp>
    </p:spTree>
    <p:extLst>
      <p:ext uri="{BB962C8B-B14F-4D97-AF65-F5344CB8AC3E}">
        <p14:creationId xmlns:p14="http://schemas.microsoft.com/office/powerpoint/2010/main" val="2656096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Risk management plan:</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8" name="Content Placeholder 7">
            <a:extLst>
              <a:ext uri="{FF2B5EF4-FFF2-40B4-BE49-F238E27FC236}">
                <a16:creationId xmlns:a16="http://schemas.microsoft.com/office/drawing/2014/main" id="{9AD29FF3-8220-4E67-88CE-66B4CE4111D7}"/>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2391508" y="1572283"/>
            <a:ext cx="6822829" cy="4616952"/>
          </a:xfrm>
        </p:spPr>
      </p:pic>
      <p:sp>
        <p:nvSpPr>
          <p:cNvPr id="11" name="TextBox 10">
            <a:extLst>
              <a:ext uri="{FF2B5EF4-FFF2-40B4-BE49-F238E27FC236}">
                <a16:creationId xmlns:a16="http://schemas.microsoft.com/office/drawing/2014/main" id="{84C656D1-AA78-4434-AD0C-B25A0F63977F}"/>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5"/>
              </a:rPr>
              <a:t>RMP</a:t>
            </a:r>
            <a:endParaRPr lang="en-US" dirty="0"/>
          </a:p>
        </p:txBody>
      </p:sp>
    </p:spTree>
    <p:extLst>
      <p:ext uri="{BB962C8B-B14F-4D97-AF65-F5344CB8AC3E}">
        <p14:creationId xmlns:p14="http://schemas.microsoft.com/office/powerpoint/2010/main" val="2290929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Risk management plan:</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9" name="Content Placeholder 8">
            <a:extLst>
              <a:ext uri="{FF2B5EF4-FFF2-40B4-BE49-F238E27FC236}">
                <a16:creationId xmlns:a16="http://schemas.microsoft.com/office/drawing/2014/main" id="{69B5CAFE-E284-4153-A598-F448180E8C32}"/>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1223888" y="1832850"/>
            <a:ext cx="9917723" cy="3937156"/>
          </a:xfrm>
        </p:spPr>
      </p:pic>
      <p:sp>
        <p:nvSpPr>
          <p:cNvPr id="11" name="TextBox 10">
            <a:extLst>
              <a:ext uri="{FF2B5EF4-FFF2-40B4-BE49-F238E27FC236}">
                <a16:creationId xmlns:a16="http://schemas.microsoft.com/office/drawing/2014/main" id="{D6150E42-5659-4B20-BC66-E0F8EE7FDAF0}"/>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5"/>
              </a:rPr>
              <a:t>RMP</a:t>
            </a:r>
            <a:endParaRPr lang="en-US" dirty="0"/>
          </a:p>
        </p:txBody>
      </p:sp>
    </p:spTree>
    <p:extLst>
      <p:ext uri="{BB962C8B-B14F-4D97-AF65-F5344CB8AC3E}">
        <p14:creationId xmlns:p14="http://schemas.microsoft.com/office/powerpoint/2010/main" val="3302851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Risk management plan:</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2" name="TextBox 11">
            <a:extLst>
              <a:ext uri="{FF2B5EF4-FFF2-40B4-BE49-F238E27FC236}">
                <a16:creationId xmlns:a16="http://schemas.microsoft.com/office/drawing/2014/main" id="{7FFC4A27-DC8A-4803-937E-666BC6D2F520}"/>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4"/>
              </a:rPr>
              <a:t>RMP</a:t>
            </a:r>
            <a:endParaRPr lang="en-US" dirty="0"/>
          </a:p>
        </p:txBody>
      </p:sp>
      <p:pic>
        <p:nvPicPr>
          <p:cNvPr id="11" name="Content Placeholder 8">
            <a:extLst>
              <a:ext uri="{FF2B5EF4-FFF2-40B4-BE49-F238E27FC236}">
                <a16:creationId xmlns:a16="http://schemas.microsoft.com/office/drawing/2014/main" id="{72F0BAFF-9492-4E26-B036-077C1AB67D76}"/>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1701225" y="1635701"/>
            <a:ext cx="7904077" cy="4099229"/>
          </a:xfrm>
        </p:spPr>
      </p:pic>
    </p:spTree>
    <p:extLst>
      <p:ext uri="{BB962C8B-B14F-4D97-AF65-F5344CB8AC3E}">
        <p14:creationId xmlns:p14="http://schemas.microsoft.com/office/powerpoint/2010/main" val="391735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Communication plan :</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12" name="TextBox 11">
            <a:extLst>
              <a:ext uri="{FF2B5EF4-FFF2-40B4-BE49-F238E27FC236}">
                <a16:creationId xmlns:a16="http://schemas.microsoft.com/office/drawing/2014/main" id="{7FFC4A27-DC8A-4803-937E-666BC6D2F520}"/>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4"/>
              </a:rPr>
              <a:t>Communication plan</a:t>
            </a:r>
            <a:endParaRPr lang="en-US" dirty="0"/>
          </a:p>
        </p:txBody>
      </p:sp>
      <p:pic>
        <p:nvPicPr>
          <p:cNvPr id="20" name="Content Placeholder 19">
            <a:extLst>
              <a:ext uri="{FF2B5EF4-FFF2-40B4-BE49-F238E27FC236}">
                <a16:creationId xmlns:a16="http://schemas.microsoft.com/office/drawing/2014/main" id="{3A2078C6-DF39-4564-A100-F5D9C1BDEDD5}"/>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182880" y="2082018"/>
            <a:ext cx="11669109" cy="3709182"/>
          </a:xfrm>
        </p:spPr>
      </p:pic>
    </p:spTree>
    <p:extLst>
      <p:ext uri="{BB962C8B-B14F-4D97-AF65-F5344CB8AC3E}">
        <p14:creationId xmlns:p14="http://schemas.microsoft.com/office/powerpoint/2010/main" val="2916768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a:bodyPr>
          <a:lstStyle/>
          <a:p>
            <a:pPr algn="l"/>
            <a:r>
              <a:rPr lang="en-US" dirty="0">
                <a:latin typeface="Arial" panose="020B0604020202020204" pitchFamily="34" charset="0"/>
                <a:cs typeface="Arial" panose="020B0604020202020204" pitchFamily="34" charset="0"/>
              </a:rPr>
              <a:t>Communication plan :</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10297551" y="-1"/>
            <a:ext cx="1894449" cy="153071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pic>
        <p:nvPicPr>
          <p:cNvPr id="8" name="Content Placeholder 7">
            <a:extLst>
              <a:ext uri="{FF2B5EF4-FFF2-40B4-BE49-F238E27FC236}">
                <a16:creationId xmlns:a16="http://schemas.microsoft.com/office/drawing/2014/main" id="{2452E760-ACAC-43EF-987D-057D09BA1E83}"/>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385146" y="2096086"/>
            <a:ext cx="11319174" cy="3695114"/>
          </a:xfrm>
        </p:spPr>
      </p:pic>
      <p:sp>
        <p:nvSpPr>
          <p:cNvPr id="11" name="TextBox 10">
            <a:extLst>
              <a:ext uri="{FF2B5EF4-FFF2-40B4-BE49-F238E27FC236}">
                <a16:creationId xmlns:a16="http://schemas.microsoft.com/office/drawing/2014/main" id="{9FCDEEFC-057E-4E56-A39D-9FE3F5D7964A}"/>
              </a:ext>
            </a:extLst>
          </p:cNvPr>
          <p:cNvSpPr txBox="1"/>
          <p:nvPr/>
        </p:nvSpPr>
        <p:spPr>
          <a:xfrm>
            <a:off x="182880" y="6414943"/>
            <a:ext cx="104124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hlinkClick r:id="rId5"/>
              </a:rPr>
              <a:t>Communication plan</a:t>
            </a:r>
            <a:endParaRPr lang="en-US" dirty="0"/>
          </a:p>
        </p:txBody>
      </p:sp>
    </p:spTree>
    <p:extLst>
      <p:ext uri="{BB962C8B-B14F-4D97-AF65-F5344CB8AC3E}">
        <p14:creationId xmlns:p14="http://schemas.microsoft.com/office/powerpoint/2010/main" val="983260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1DE8-1A78-4151-8E81-982BB989BCCD}"/>
              </a:ext>
            </a:extLst>
          </p:cNvPr>
          <p:cNvSpPr>
            <a:spLocks noGrp="1"/>
          </p:cNvSpPr>
          <p:nvPr>
            <p:ph type="ctrTitle"/>
          </p:nvPr>
        </p:nvSpPr>
        <p:spPr/>
        <p:txBody>
          <a:bodyPr/>
          <a:lstStyle/>
          <a:p>
            <a:r>
              <a:rPr lang="en-US" dirty="0">
                <a:hlinkClick r:id="rId2"/>
              </a:rPr>
              <a:t>Project plan</a:t>
            </a:r>
            <a:endParaRPr lang="en-US" dirty="0"/>
          </a:p>
        </p:txBody>
      </p:sp>
    </p:spTree>
    <p:extLst>
      <p:ext uri="{BB962C8B-B14F-4D97-AF65-F5344CB8AC3E}">
        <p14:creationId xmlns:p14="http://schemas.microsoft.com/office/powerpoint/2010/main" val="242791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fontScale="90000"/>
          </a:bodyPr>
          <a:lstStyle/>
          <a:p>
            <a:pPr algn="l"/>
            <a:r>
              <a:rPr lang="en-US" dirty="0">
                <a:latin typeface="Arial" panose="020B0604020202020204" pitchFamily="34" charset="0"/>
                <a:cs typeface="Arial" panose="020B0604020202020204" pitchFamily="34" charset="0"/>
              </a:rPr>
              <a:t>Situation Statement:</a:t>
            </a:r>
            <a:br>
              <a:rPr lang="en-US"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458FA6C-B93D-4976-B2D9-16508166488F}"/>
              </a:ext>
            </a:extLst>
          </p:cNvPr>
          <p:cNvSpPr>
            <a:spLocks noGrp="1"/>
          </p:cNvSpPr>
          <p:nvPr>
            <p:ph sz="quarter" idx="13"/>
          </p:nvPr>
        </p:nvSpPr>
        <p:spPr>
          <a:xfrm>
            <a:off x="712764" y="1460379"/>
            <a:ext cx="11284634" cy="4789495"/>
          </a:xfrm>
        </p:spPr>
        <p:txBody>
          <a:bodyPr>
            <a:normAutofit fontScale="85000" lnSpcReduction="20000"/>
          </a:bodyPr>
          <a:lstStyle/>
          <a:p>
            <a:pPr marL="0" marR="0" indent="0">
              <a:lnSpc>
                <a:spcPct val="107000"/>
              </a:lnSpc>
              <a:spcBef>
                <a:spcPts val="0"/>
              </a:spcBef>
              <a:spcAft>
                <a:spcPts val="800"/>
              </a:spcAft>
              <a:buNone/>
            </a:pPr>
            <a:r>
              <a:rPr lang="en-US" sz="2400" b="1" u="sng" dirty="0">
                <a:latin typeface="Calibri" panose="020F0502020204030204" pitchFamily="34" charset="0"/>
                <a:ea typeface="Calibri" panose="020F0502020204030204" pitchFamily="34" charset="0"/>
                <a:cs typeface="Arial" panose="020B0604020202020204" pitchFamily="34" charset="0"/>
              </a:rPr>
              <a:t>Problem at </a:t>
            </a:r>
            <a:r>
              <a:rPr lang="en-US" sz="2400" b="1" u="sng" dirty="0" err="1">
                <a:latin typeface="Calibri" panose="020F0502020204030204" pitchFamily="34" charset="0"/>
                <a:ea typeface="Calibri" panose="020F0502020204030204" pitchFamily="34" charset="0"/>
                <a:cs typeface="Arial" panose="020B0604020202020204" pitchFamily="34" charset="0"/>
              </a:rPr>
              <a:t>Hendawy</a:t>
            </a:r>
            <a:r>
              <a:rPr lang="en-US" sz="2400" b="1" u="sng" dirty="0">
                <a:latin typeface="Calibri" panose="020F0502020204030204" pitchFamily="34" charset="0"/>
                <a:ea typeface="Calibri" panose="020F0502020204030204" pitchFamily="34" charset="0"/>
                <a:cs typeface="Arial" panose="020B0604020202020204" pitchFamily="34" charset="0"/>
              </a:rPr>
              <a:t> Petroleum service company</a:t>
            </a:r>
            <a:endParaRPr lang="en-US" sz="1600" u="sng" dirty="0">
              <a:latin typeface="Calibri" panose="020F0502020204030204" pitchFamily="34" charset="0"/>
              <a:ea typeface="Calibri" panose="020F0502020204030204" pitchFamily="34" charset="0"/>
              <a:cs typeface="Arial" panose="020B0604020202020204" pitchFamily="34" charset="0"/>
            </a:endParaRPr>
          </a:p>
          <a:p>
            <a:r>
              <a:rPr lang="en-US" sz="2400" dirty="0">
                <a:latin typeface="Calibri" panose="020F0502020204030204" pitchFamily="34" charset="0"/>
                <a:ea typeface="Calibri" panose="020F0502020204030204" pitchFamily="34" charset="0"/>
                <a:cs typeface="Arial" panose="020B0604020202020204" pitchFamily="34" charset="0"/>
              </a:rPr>
              <a:t>  A customer has expressed dissatisfaction with the way an employee spoke to them during a recent interaction, as well as concerns regarding the quality and quantity of the product they received.</a:t>
            </a:r>
          </a:p>
          <a:p>
            <a:r>
              <a:rPr lang="en-US" sz="2400" dirty="0">
                <a:latin typeface="Calibri" panose="020F0502020204030204" pitchFamily="34" charset="0"/>
                <a:ea typeface="Calibri" panose="020F0502020204030204" pitchFamily="34" charset="0"/>
                <a:cs typeface="Arial" panose="020B0604020202020204" pitchFamily="34" charset="0"/>
              </a:rPr>
              <a:t> The customer feels disrespected by the employee's tone and attitude, which has compounded their frustration with the product not meeting expectations.</a:t>
            </a:r>
          </a:p>
          <a:p>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400" b="1" u="sng" dirty="0">
                <a:latin typeface="Calibri" panose="020F0502020204030204" pitchFamily="34" charset="0"/>
                <a:ea typeface="Calibri" panose="020F0502020204030204" pitchFamily="34" charset="0"/>
                <a:cs typeface="Arial" panose="020B0604020202020204" pitchFamily="34" charset="0"/>
              </a:rPr>
              <a:t>Effect on the Customer</a:t>
            </a:r>
            <a:endParaRPr lang="en-US" sz="1600" u="sng"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Customer </a:t>
            </a:r>
            <a:r>
              <a:rPr lang="en-US" sz="2400" dirty="0">
                <a:highlight>
                  <a:srgbClr val="00FF00"/>
                </a:highlight>
                <a:latin typeface="Calibri" panose="020F0502020204030204" pitchFamily="34" charset="0"/>
                <a:ea typeface="Calibri" panose="020F0502020204030204" pitchFamily="34" charset="0"/>
                <a:cs typeface="Arial" panose="020B0604020202020204" pitchFamily="34" charset="0"/>
              </a:rPr>
              <a:t>feel frustrated and disrespected. </a:t>
            </a: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The combination of poor service and subpar product quality can lead to a significant </a:t>
            </a:r>
            <a:r>
              <a:rPr lang="en-US" sz="2400" dirty="0">
                <a:highlight>
                  <a:srgbClr val="00FF00"/>
                </a:highlight>
                <a:latin typeface="Calibri" panose="020F0502020204030204" pitchFamily="34" charset="0"/>
                <a:ea typeface="Calibri" panose="020F0502020204030204" pitchFamily="34" charset="0"/>
                <a:cs typeface="Arial" panose="020B0604020202020204" pitchFamily="34" charset="0"/>
              </a:rPr>
              <a:t>decline in </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customer loyalty</a:t>
            </a:r>
            <a:r>
              <a:rPr lang="en-US" sz="2400" dirty="0">
                <a:highlight>
                  <a:srgbClr val="00FF00"/>
                </a:highlight>
                <a:latin typeface="Calibri" panose="020F0502020204030204" pitchFamily="34" charset="0"/>
                <a:ea typeface="Calibri" panose="020F0502020204030204" pitchFamily="34" charset="0"/>
                <a:cs typeface="Arial" panose="020B0604020202020204" pitchFamily="34" charset="0"/>
              </a:rPr>
              <a:t>. </a:t>
            </a:r>
            <a:endParaRPr lang="en-US" sz="1600" dirty="0">
              <a:highlight>
                <a:srgbClr val="00FF0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A dissatisfied customer is likely to </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share their negative experience</a:t>
            </a:r>
            <a:r>
              <a:rPr lang="en-US" sz="2400" dirty="0">
                <a:highlight>
                  <a:srgbClr val="00FF00"/>
                </a:highlight>
                <a:latin typeface="Calibri" panose="020F0502020204030204" pitchFamily="34" charset="0"/>
                <a:ea typeface="Calibri" panose="020F0502020204030204" pitchFamily="34" charset="0"/>
                <a:cs typeface="Arial" panose="020B0604020202020204" pitchFamily="34" charset="0"/>
              </a:rPr>
              <a:t> with others</a:t>
            </a:r>
            <a:r>
              <a:rPr lang="en-US" sz="2400" dirty="0">
                <a:latin typeface="Calibri" panose="020F0502020204030204" pitchFamily="34" charset="0"/>
                <a:ea typeface="Calibri" panose="020F0502020204030204" pitchFamily="34" charset="0"/>
                <a:cs typeface="Arial" panose="020B0604020202020204" pitchFamily="34" charset="0"/>
              </a:rPr>
              <a:t>, either through personal conversations or online reviews.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Feeling disrespected by an employee's tone can cause the </a:t>
            </a:r>
            <a:r>
              <a:rPr lang="en-US" sz="2400" dirty="0">
                <a:highlight>
                  <a:srgbClr val="00FF00"/>
                </a:highlight>
                <a:latin typeface="Calibri" panose="020F0502020204030204" pitchFamily="34" charset="0"/>
                <a:ea typeface="Calibri" panose="020F0502020204030204" pitchFamily="34" charset="0"/>
                <a:cs typeface="Arial" panose="020B0604020202020204" pitchFamily="34" charset="0"/>
              </a:rPr>
              <a:t>customer to experience </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emotional distress</a:t>
            </a:r>
            <a:r>
              <a:rPr lang="en-US" sz="2400" dirty="0">
                <a:latin typeface="Calibri" panose="020F0502020204030204" pitchFamily="34" charset="0"/>
                <a:ea typeface="Calibri" panose="020F0502020204030204" pitchFamily="34" charset="0"/>
                <a:cs typeface="Arial" panose="020B0604020202020204" pitchFamily="34" charset="0"/>
              </a:rPr>
              <a:t>, leading to a deeper sense of dissatisfaction. </a:t>
            </a:r>
            <a:endParaRPr lang="en-US" sz="1600"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9997439" y="-1"/>
            <a:ext cx="2194561" cy="177320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7" name="TextBox 6">
            <a:extLst>
              <a:ext uri="{FF2B5EF4-FFF2-40B4-BE49-F238E27FC236}">
                <a16:creationId xmlns:a16="http://schemas.microsoft.com/office/drawing/2014/main" id="{0C8132B0-01BF-42CE-B51B-8C76CC10DA7D}"/>
              </a:ext>
            </a:extLst>
          </p:cNvPr>
          <p:cNvSpPr txBox="1"/>
          <p:nvPr/>
        </p:nvSpPr>
        <p:spPr>
          <a:xfrm>
            <a:off x="363418" y="6488668"/>
            <a:ext cx="10482773" cy="369332"/>
          </a:xfrm>
          <a:prstGeom prst="rect">
            <a:avLst/>
          </a:prstGeom>
          <a:noFill/>
        </p:spPr>
        <p:txBody>
          <a:bodyPr wrap="square" rtlCol="0">
            <a:spAutoFit/>
          </a:bodyPr>
          <a:lstStyle/>
          <a:p>
            <a:r>
              <a:rPr lang="en-US" dirty="0">
                <a:hlinkClick r:id="rId4"/>
              </a:rPr>
              <a:t>Situation statement on drive </a:t>
            </a:r>
            <a:endParaRPr lang="en-US" dirty="0"/>
          </a:p>
        </p:txBody>
      </p:sp>
    </p:spTree>
    <p:extLst>
      <p:ext uri="{BB962C8B-B14F-4D97-AF65-F5344CB8AC3E}">
        <p14:creationId xmlns:p14="http://schemas.microsoft.com/office/powerpoint/2010/main" val="279674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fontScale="90000"/>
          </a:bodyPr>
          <a:lstStyle/>
          <a:p>
            <a:pPr algn="l"/>
            <a:r>
              <a:rPr lang="en-US" dirty="0">
                <a:latin typeface="Arial" panose="020B0604020202020204" pitchFamily="34" charset="0"/>
                <a:cs typeface="Arial" panose="020B0604020202020204" pitchFamily="34" charset="0"/>
              </a:rPr>
              <a:t>Situation Statement:</a:t>
            </a:r>
            <a:br>
              <a:rPr lang="en-US"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458FA6C-B93D-4976-B2D9-16508166488F}"/>
              </a:ext>
            </a:extLst>
          </p:cNvPr>
          <p:cNvSpPr>
            <a:spLocks noGrp="1"/>
          </p:cNvSpPr>
          <p:nvPr>
            <p:ph sz="quarter" idx="13"/>
          </p:nvPr>
        </p:nvSpPr>
        <p:spPr>
          <a:xfrm>
            <a:off x="154745" y="1744394"/>
            <a:ext cx="11774658" cy="4768948"/>
          </a:xfrm>
        </p:spPr>
        <p:txBody>
          <a:bodyPr>
            <a:normAutofit fontScale="85000" lnSpcReduction="20000"/>
          </a:bodyPr>
          <a:lstStyle/>
          <a:p>
            <a:pPr marL="0" marR="0" indent="0">
              <a:lnSpc>
                <a:spcPct val="107000"/>
              </a:lnSpc>
              <a:spcBef>
                <a:spcPts val="0"/>
              </a:spcBef>
              <a:spcAft>
                <a:spcPts val="800"/>
              </a:spcAft>
              <a:buNone/>
            </a:pPr>
            <a:r>
              <a:rPr lang="en-US" sz="2400" b="1" u="sng" dirty="0">
                <a:latin typeface="Calibri" panose="020F0502020204030204" pitchFamily="34" charset="0"/>
                <a:ea typeface="Calibri" panose="020F0502020204030204" pitchFamily="34" charset="0"/>
                <a:cs typeface="Arial" panose="020B0604020202020204" pitchFamily="34" charset="0"/>
              </a:rPr>
              <a:t>Impact on the Business</a:t>
            </a:r>
            <a:endParaRPr lang="en-US" sz="1600" u="sng"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b="1" dirty="0">
                <a:latin typeface="Calibri" panose="020F0502020204030204" pitchFamily="34" charset="0"/>
                <a:ea typeface="Calibri" panose="020F0502020204030204" pitchFamily="34" charset="0"/>
                <a:cs typeface="Arial" panose="020B0604020202020204" pitchFamily="34" charset="0"/>
              </a:rPr>
              <a:t>Negative</a:t>
            </a:r>
            <a:r>
              <a:rPr lang="en-US" sz="2400" dirty="0">
                <a:latin typeface="Calibri" panose="020F0502020204030204" pitchFamily="34" charset="0"/>
                <a:ea typeface="Calibri" panose="020F0502020204030204" pitchFamily="34" charset="0"/>
                <a:cs typeface="Arial" panose="020B0604020202020204" pitchFamily="34" charset="0"/>
              </a:rPr>
              <a:t> feedback harming </a:t>
            </a:r>
            <a:r>
              <a:rPr lang="en-US" sz="2400" dirty="0">
                <a:highlight>
                  <a:srgbClr val="000000"/>
                </a:highlight>
                <a:latin typeface="Calibri" panose="020F0502020204030204" pitchFamily="34" charset="0"/>
                <a:ea typeface="Calibri" panose="020F0502020204030204" pitchFamily="34" charset="0"/>
                <a:cs typeface="Arial" panose="020B0604020202020204" pitchFamily="34" charset="0"/>
              </a:rPr>
              <a:t>the </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company’s reputation</a:t>
            </a:r>
            <a:r>
              <a:rPr lang="en-US" sz="2400" dirty="0">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As dissatisfied customers lead to continues losing, negative impacting on sales.</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If this issue becomes widespread or publicly known within the company, it could lead to </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decreased morale among employees</a:t>
            </a:r>
            <a:r>
              <a:rPr lang="en-US" sz="2400" dirty="0">
                <a:latin typeface="Calibri" panose="020F0502020204030204" pitchFamily="34" charset="0"/>
                <a:ea typeface="Calibri" panose="020F0502020204030204" pitchFamily="34" charset="0"/>
                <a:cs typeface="Arial" panose="020B0604020202020204" pitchFamily="34" charset="0"/>
              </a:rPr>
              <a:t>. They might feel undervalued or unsupported, which can further degrade the quality of service they provide.</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Resolving such issues often requires offering refunds, discounts, or other compensations to the affected customer. Furthermore, the business may need to invest in additional training for employees to prevent similar situations</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 increasing operational costs</a:t>
            </a:r>
            <a:r>
              <a:rPr lang="en-US" sz="24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In extreme cases, a customer who feels significantly wronged might </a:t>
            </a:r>
            <a:r>
              <a:rPr lang="en-US" sz="2400" dirty="0">
                <a:highlight>
                  <a:srgbClr val="00FF00"/>
                </a:highlight>
                <a:latin typeface="Calibri" panose="020F0502020204030204" pitchFamily="34" charset="0"/>
                <a:ea typeface="Calibri" panose="020F0502020204030204" pitchFamily="34" charset="0"/>
                <a:cs typeface="Arial" panose="020B0604020202020204" pitchFamily="34" charset="0"/>
              </a:rPr>
              <a:t>seek </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legal action</a:t>
            </a:r>
            <a:r>
              <a:rPr lang="en-US" sz="2400" dirty="0">
                <a:latin typeface="Calibri" panose="020F0502020204030204" pitchFamily="34" charset="0"/>
                <a:ea typeface="Calibri" panose="020F0502020204030204" pitchFamily="34" charset="0"/>
                <a:cs typeface="Arial" panose="020B0604020202020204" pitchFamily="34" charset="0"/>
              </a:rPr>
              <a:t>, especially if they believe there is a pattern of disrespect or discrimination. This can lead to costly legal battles and further damage to the company's image.</a:t>
            </a:r>
            <a:endParaRPr lang="en-US" sz="1600" dirty="0">
              <a:latin typeface="Calibri" panose="020F0502020204030204" pitchFamily="34" charset="0"/>
              <a:ea typeface="Calibri" panose="020F0502020204030204" pitchFamily="34" charset="0"/>
              <a:cs typeface="Arial" panose="020B0604020202020204" pitchFamily="34" charset="0"/>
            </a:endParaRPr>
          </a:p>
          <a:p>
            <a:r>
              <a:rPr lang="en-US" sz="2400" dirty="0">
                <a:latin typeface="Calibri" panose="020F0502020204030204" pitchFamily="34" charset="0"/>
                <a:ea typeface="Calibri" panose="020F0502020204030204" pitchFamily="34" charset="0"/>
                <a:cs typeface="Arial" panose="020B0604020202020204" pitchFamily="34" charset="0"/>
              </a:rPr>
              <a:t>In a competitive market, poor customer service and product quality can erode the </a:t>
            </a:r>
            <a:r>
              <a:rPr lang="en-US" sz="2400" b="1" dirty="0">
                <a:highlight>
                  <a:srgbClr val="00FF00"/>
                </a:highlight>
                <a:latin typeface="Calibri" panose="020F0502020204030204" pitchFamily="34" charset="0"/>
                <a:ea typeface="Calibri" panose="020F0502020204030204" pitchFamily="34" charset="0"/>
                <a:cs typeface="Arial" panose="020B0604020202020204" pitchFamily="34" charset="0"/>
              </a:rPr>
              <a:t>business’s competitive edge</a:t>
            </a:r>
            <a:r>
              <a:rPr lang="en-US" sz="2400" dirty="0">
                <a:latin typeface="Calibri" panose="020F0502020204030204" pitchFamily="34" charset="0"/>
                <a:ea typeface="Calibri" panose="020F0502020204030204" pitchFamily="34" charset="0"/>
                <a:cs typeface="Arial" panose="020B0604020202020204" pitchFamily="34" charset="0"/>
              </a:rPr>
              <a:t>, leading to a decline in its overall market position.</a:t>
            </a:r>
            <a:endParaRPr lang="en-US" dirty="0"/>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9997439" y="-1"/>
            <a:ext cx="2194561" cy="177320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6" name="TextBox 5">
            <a:extLst>
              <a:ext uri="{FF2B5EF4-FFF2-40B4-BE49-F238E27FC236}">
                <a16:creationId xmlns:a16="http://schemas.microsoft.com/office/drawing/2014/main" id="{63CBB5F6-BD7A-47E9-927B-1F3612077775}"/>
              </a:ext>
            </a:extLst>
          </p:cNvPr>
          <p:cNvSpPr txBox="1"/>
          <p:nvPr/>
        </p:nvSpPr>
        <p:spPr>
          <a:xfrm>
            <a:off x="262597" y="6428024"/>
            <a:ext cx="10482773" cy="369332"/>
          </a:xfrm>
          <a:prstGeom prst="rect">
            <a:avLst/>
          </a:prstGeom>
          <a:noFill/>
        </p:spPr>
        <p:txBody>
          <a:bodyPr wrap="square" rtlCol="0">
            <a:spAutoFit/>
          </a:bodyPr>
          <a:lstStyle/>
          <a:p>
            <a:r>
              <a:rPr lang="en-US" dirty="0">
                <a:hlinkClick r:id="rId4"/>
              </a:rPr>
              <a:t>Situation statement on drive </a:t>
            </a:r>
            <a:endParaRPr lang="en-US" dirty="0"/>
          </a:p>
        </p:txBody>
      </p:sp>
    </p:spTree>
    <p:extLst>
      <p:ext uri="{BB962C8B-B14F-4D97-AF65-F5344CB8AC3E}">
        <p14:creationId xmlns:p14="http://schemas.microsoft.com/office/powerpoint/2010/main" val="378233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194560" y="633046"/>
            <a:ext cx="7802879" cy="746747"/>
          </a:xfrm>
        </p:spPr>
        <p:txBody>
          <a:bodyPr>
            <a:normAutofit fontScale="90000"/>
          </a:bodyPr>
          <a:lstStyle/>
          <a:p>
            <a:pPr algn="l"/>
            <a:r>
              <a:rPr lang="en-US" dirty="0">
                <a:latin typeface="Arial" panose="020B0604020202020204" pitchFamily="34" charset="0"/>
                <a:cs typeface="Arial" panose="020B0604020202020204" pitchFamily="34" charset="0"/>
              </a:rPr>
              <a:t>SWOT Analysis of the company :</a:t>
            </a:r>
            <a:br>
              <a:rPr lang="en-US" dirty="0">
                <a:latin typeface="Arial" panose="020B0604020202020204" pitchFamily="34" charset="0"/>
                <a:cs typeface="Arial" panose="020B0604020202020204" pitchFamily="34" charset="0"/>
              </a:rPr>
            </a:br>
            <a:endParaRPr lang="en-US" dirty="0"/>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9997439" y="-1"/>
            <a:ext cx="2194561" cy="177320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graphicFrame>
        <p:nvGraphicFramePr>
          <p:cNvPr id="6" name="Content Placeholder 5">
            <a:extLst>
              <a:ext uri="{FF2B5EF4-FFF2-40B4-BE49-F238E27FC236}">
                <a16:creationId xmlns:a16="http://schemas.microsoft.com/office/drawing/2014/main" id="{02190AC2-B212-448D-8049-D19D3E43C69E}"/>
              </a:ext>
            </a:extLst>
          </p:cNvPr>
          <p:cNvGraphicFramePr>
            <a:graphicFrameLocks noGrp="1"/>
          </p:cNvGraphicFramePr>
          <p:nvPr>
            <p:ph sz="quarter" idx="13"/>
            <p:extLst>
              <p:ext uri="{D42A27DB-BD31-4B8C-83A1-F6EECF244321}">
                <p14:modId xmlns:p14="http://schemas.microsoft.com/office/powerpoint/2010/main" val="1696761459"/>
              </p:ext>
            </p:extLst>
          </p:nvPr>
        </p:nvGraphicFramePr>
        <p:xfrm>
          <a:off x="379828" y="1744663"/>
          <a:ext cx="11550235" cy="44802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F9E41E7E-CAF1-4EB7-B38F-4D89465E4088}"/>
              </a:ext>
            </a:extLst>
          </p:cNvPr>
          <p:cNvSpPr txBox="1"/>
          <p:nvPr/>
        </p:nvSpPr>
        <p:spPr>
          <a:xfrm>
            <a:off x="154745" y="6405158"/>
            <a:ext cx="10482773" cy="369332"/>
          </a:xfrm>
          <a:prstGeom prst="rect">
            <a:avLst/>
          </a:prstGeom>
          <a:noFill/>
        </p:spPr>
        <p:txBody>
          <a:bodyPr wrap="square" rtlCol="0">
            <a:spAutoFit/>
          </a:bodyPr>
          <a:lstStyle/>
          <a:p>
            <a:r>
              <a:rPr lang="en-US" dirty="0">
                <a:hlinkClick r:id="rId9"/>
              </a:rPr>
              <a:t>SWOT Analysis</a:t>
            </a:r>
            <a:endParaRPr lang="en-US" dirty="0"/>
          </a:p>
        </p:txBody>
      </p:sp>
    </p:spTree>
    <p:extLst>
      <p:ext uri="{BB962C8B-B14F-4D97-AF65-F5344CB8AC3E}">
        <p14:creationId xmlns:p14="http://schemas.microsoft.com/office/powerpoint/2010/main" val="122022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194560" y="633046"/>
            <a:ext cx="7802879" cy="746747"/>
          </a:xfrm>
        </p:spPr>
        <p:txBody>
          <a:bodyPr>
            <a:normAutofit fontScale="90000"/>
          </a:bodyPr>
          <a:lstStyle/>
          <a:p>
            <a:pPr algn="l"/>
            <a:r>
              <a:rPr lang="en-US" dirty="0">
                <a:latin typeface="Arial" panose="020B0604020202020204" pitchFamily="34" charset="0"/>
                <a:cs typeface="Arial" panose="020B0604020202020204" pitchFamily="34" charset="0"/>
              </a:rPr>
              <a:t>Fish bone analysis:</a:t>
            </a:r>
            <a:br>
              <a:rPr lang="en-US" dirty="0">
                <a:latin typeface="Arial" panose="020B0604020202020204" pitchFamily="34" charset="0"/>
                <a:cs typeface="Arial" panose="020B0604020202020204" pitchFamily="34" charset="0"/>
              </a:rPr>
            </a:br>
            <a:endParaRPr lang="en-US" dirty="0"/>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9997439" y="-1"/>
            <a:ext cx="2194561" cy="177320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7" name="TextBox 6">
            <a:extLst>
              <a:ext uri="{FF2B5EF4-FFF2-40B4-BE49-F238E27FC236}">
                <a16:creationId xmlns:a16="http://schemas.microsoft.com/office/drawing/2014/main" id="{F9E41E7E-CAF1-4EB7-B38F-4D89465E4088}"/>
              </a:ext>
            </a:extLst>
          </p:cNvPr>
          <p:cNvSpPr txBox="1"/>
          <p:nvPr/>
        </p:nvSpPr>
        <p:spPr>
          <a:xfrm>
            <a:off x="154745" y="6405158"/>
            <a:ext cx="10482773" cy="369332"/>
          </a:xfrm>
          <a:prstGeom prst="rect">
            <a:avLst/>
          </a:prstGeom>
          <a:noFill/>
        </p:spPr>
        <p:txBody>
          <a:bodyPr wrap="square" rtlCol="0">
            <a:spAutoFit/>
          </a:bodyPr>
          <a:lstStyle/>
          <a:p>
            <a:r>
              <a:rPr lang="en-US" dirty="0">
                <a:hlinkClick r:id="rId4"/>
              </a:rPr>
              <a:t>Fish Bone Analysis</a:t>
            </a:r>
            <a:endParaRPr lang="en-US" dirty="0"/>
          </a:p>
        </p:txBody>
      </p:sp>
      <p:pic>
        <p:nvPicPr>
          <p:cNvPr id="11" name="Content Placeholder 10">
            <a:extLst>
              <a:ext uri="{FF2B5EF4-FFF2-40B4-BE49-F238E27FC236}">
                <a16:creationId xmlns:a16="http://schemas.microsoft.com/office/drawing/2014/main" id="{9FBFDEF3-4D51-4B7F-9426-2DCCAFECCF40}"/>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154745" y="1631851"/>
            <a:ext cx="12037255" cy="4592737"/>
          </a:xfrm>
        </p:spPr>
      </p:pic>
    </p:spTree>
    <p:extLst>
      <p:ext uri="{BB962C8B-B14F-4D97-AF65-F5344CB8AC3E}">
        <p14:creationId xmlns:p14="http://schemas.microsoft.com/office/powerpoint/2010/main" val="206695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fontScale="90000"/>
          </a:bodyPr>
          <a:lstStyle/>
          <a:p>
            <a:pPr algn="l"/>
            <a:r>
              <a:rPr lang="en-US" dirty="0">
                <a:latin typeface="Arial" panose="020B0604020202020204" pitchFamily="34" charset="0"/>
                <a:cs typeface="Arial" panose="020B0604020202020204" pitchFamily="34" charset="0"/>
              </a:rPr>
              <a:t>SMART Goals:</a:t>
            </a:r>
            <a:br>
              <a:rPr lang="en-US"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458FA6C-B93D-4976-B2D9-16508166488F}"/>
              </a:ext>
            </a:extLst>
          </p:cNvPr>
          <p:cNvSpPr>
            <a:spLocks noGrp="1"/>
          </p:cNvSpPr>
          <p:nvPr>
            <p:ph sz="quarter" idx="13"/>
          </p:nvPr>
        </p:nvSpPr>
        <p:spPr>
          <a:xfrm>
            <a:off x="154745" y="1744394"/>
            <a:ext cx="11774658" cy="4768948"/>
          </a:xfrm>
        </p:spPr>
        <p:txBody>
          <a:bodyPr>
            <a:normAutofit/>
          </a:bodyPr>
          <a:lstStyle/>
          <a:p>
            <a:pPr marL="457200" marR="0" indent="-457200">
              <a:lnSpc>
                <a:spcPct val="107000"/>
              </a:lnSpc>
              <a:spcBef>
                <a:spcPts val="0"/>
              </a:spcBef>
              <a:spcAft>
                <a:spcPts val="800"/>
              </a:spcAft>
              <a:buFont typeface="+mj-lt"/>
              <a:buAutoNum type="arabicPeriod"/>
            </a:pPr>
            <a:r>
              <a:rPr lang="en-US" dirty="0">
                <a:latin typeface="Arial" panose="020B0604020202020204" pitchFamily="34" charset="0"/>
                <a:cs typeface="Arial" panose="020B0604020202020204" pitchFamily="34" charset="0"/>
              </a:rPr>
              <a:t>Decrease the need for locally produced products through effective understanding of industry standards by hiring a specialist</a:t>
            </a:r>
          </a:p>
          <a:p>
            <a:pPr marL="457200" marR="0" indent="-457200">
              <a:lnSpc>
                <a:spcPct val="107000"/>
              </a:lnSpc>
              <a:spcBef>
                <a:spcPts val="0"/>
              </a:spcBef>
              <a:spcAft>
                <a:spcPts val="800"/>
              </a:spcAft>
              <a:buFont typeface="+mj-lt"/>
              <a:buAutoNum type="arabicPeriod"/>
            </a:pPr>
            <a:r>
              <a:rPr lang="en-US" dirty="0">
                <a:latin typeface="Arial" panose="020B0604020202020204" pitchFamily="34" charset="0"/>
                <a:cs typeface="Arial" panose="020B0604020202020204" pitchFamily="34" charset="0"/>
              </a:rPr>
              <a:t>Reduce delays in delivering products to customers by 80% within 6 months.</a:t>
            </a:r>
          </a:p>
          <a:p>
            <a:pPr marL="457200" marR="0" indent="-457200">
              <a:lnSpc>
                <a:spcPct val="107000"/>
              </a:lnSpc>
              <a:spcBef>
                <a:spcPts val="0"/>
              </a:spcBef>
              <a:spcAft>
                <a:spcPts val="800"/>
              </a:spcAft>
              <a:buFont typeface="+mj-lt"/>
              <a:buAutoNum type="arabicPeriod"/>
            </a:pPr>
            <a:r>
              <a:rPr lang="en-US" dirty="0">
                <a:latin typeface="Arial" panose="020B0604020202020204" pitchFamily="34" charset="0"/>
                <a:cs typeface="Arial" panose="020B0604020202020204" pitchFamily="34" charset="0"/>
              </a:rPr>
              <a:t>Apply a quality control system to meet European specifications within 3 years.</a:t>
            </a:r>
          </a:p>
          <a:p>
            <a:pPr marL="457200" marR="0" indent="-457200">
              <a:lnSpc>
                <a:spcPct val="107000"/>
              </a:lnSpc>
              <a:spcBef>
                <a:spcPts val="0"/>
              </a:spcBef>
              <a:spcAft>
                <a:spcPts val="800"/>
              </a:spcAft>
              <a:buFont typeface="+mj-lt"/>
              <a:buAutoNum type="arabicPeriod"/>
            </a:pPr>
            <a:r>
              <a:rPr lang="en-US" dirty="0">
                <a:latin typeface="Arial" panose="020B0604020202020204" pitchFamily="34" charset="0"/>
                <a:cs typeface="Arial" panose="020B0604020202020204" pitchFamily="34" charset="0"/>
              </a:rPr>
              <a:t>Provide communication training to customer-facing staff within 6 months.</a:t>
            </a:r>
          </a:p>
          <a:p>
            <a:pPr marL="457200" marR="0" indent="-457200">
              <a:lnSpc>
                <a:spcPct val="107000"/>
              </a:lnSpc>
              <a:spcBef>
                <a:spcPts val="0"/>
              </a:spcBef>
              <a:spcAft>
                <a:spcPts val="800"/>
              </a:spcAft>
              <a:buFont typeface="+mj-lt"/>
              <a:buAutoNum type="arabicPeriod"/>
            </a:pPr>
            <a:r>
              <a:rPr lang="en-US" dirty="0">
                <a:latin typeface="Arial" panose="020B0604020202020204" pitchFamily="34" charset="0"/>
                <a:cs typeface="Arial" panose="020B0604020202020204" pitchFamily="34" charset="0"/>
              </a:rPr>
              <a:t>Reduce workload by hiring new team members within 3 months.</a:t>
            </a:r>
          </a:p>
          <a:p>
            <a:pPr marL="457200" marR="0" indent="-457200">
              <a:lnSpc>
                <a:spcPct val="107000"/>
              </a:lnSpc>
              <a:spcBef>
                <a:spcPts val="0"/>
              </a:spcBef>
              <a:spcAft>
                <a:spcPts val="800"/>
              </a:spcAft>
              <a:buFont typeface="+mj-lt"/>
              <a:buAutoNum type="arabicPeriod"/>
            </a:pPr>
            <a:r>
              <a:rPr lang="en-US" dirty="0">
                <a:latin typeface="Arial" panose="020B0604020202020204" pitchFamily="34" charset="0"/>
                <a:cs typeface="Arial" panose="020B0604020202020204" pitchFamily="34" charset="0"/>
              </a:rPr>
              <a:t>Offer additional non-financial benefits to increase employee satisfaction and retention within 1 year.</a:t>
            </a:r>
          </a:p>
          <a:p>
            <a:pPr marL="457200" marR="0" indent="-457200">
              <a:lnSpc>
                <a:spcPct val="107000"/>
              </a:lnSpc>
              <a:spcBef>
                <a:spcPts val="0"/>
              </a:spcBef>
              <a:spcAft>
                <a:spcPts val="800"/>
              </a:spcAft>
              <a:buFont typeface="+mj-lt"/>
              <a:buAutoNum type="arabicPeriod"/>
            </a:pPr>
            <a:r>
              <a:rPr lang="en-US" dirty="0">
                <a:latin typeface="Arial" panose="020B0604020202020204" pitchFamily="34" charset="0"/>
                <a:cs typeface="Arial" panose="020B0604020202020204" pitchFamily="34" charset="0"/>
              </a:rPr>
              <a:t>Maximize Angola project potential within 6 months and expand into other African countries within 2 years.</a:t>
            </a: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9997439" y="-1"/>
            <a:ext cx="2194561" cy="177320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6" name="TextBox 5">
            <a:extLst>
              <a:ext uri="{FF2B5EF4-FFF2-40B4-BE49-F238E27FC236}">
                <a16:creationId xmlns:a16="http://schemas.microsoft.com/office/drawing/2014/main" id="{63CBB5F6-BD7A-47E9-927B-1F3612077775}"/>
              </a:ext>
            </a:extLst>
          </p:cNvPr>
          <p:cNvSpPr txBox="1"/>
          <p:nvPr/>
        </p:nvSpPr>
        <p:spPr>
          <a:xfrm>
            <a:off x="154745" y="6428936"/>
            <a:ext cx="10482773" cy="369332"/>
          </a:xfrm>
          <a:prstGeom prst="rect">
            <a:avLst/>
          </a:prstGeom>
          <a:noFill/>
        </p:spPr>
        <p:txBody>
          <a:bodyPr wrap="square" rtlCol="0">
            <a:spAutoFit/>
          </a:bodyPr>
          <a:lstStyle/>
          <a:p>
            <a:r>
              <a:rPr lang="en-US" dirty="0">
                <a:hlinkClick r:id="rId4"/>
              </a:rPr>
              <a:t>SMART Goals</a:t>
            </a:r>
            <a:endParaRPr lang="en-US" dirty="0"/>
          </a:p>
        </p:txBody>
      </p:sp>
    </p:spTree>
    <p:extLst>
      <p:ext uri="{BB962C8B-B14F-4D97-AF65-F5344CB8AC3E}">
        <p14:creationId xmlns:p14="http://schemas.microsoft.com/office/powerpoint/2010/main" val="298365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FD56-507D-4CDB-9CDD-0D28D344FF5A}"/>
              </a:ext>
            </a:extLst>
          </p:cNvPr>
          <p:cNvSpPr>
            <a:spLocks noGrp="1"/>
          </p:cNvSpPr>
          <p:nvPr>
            <p:ph type="title"/>
          </p:nvPr>
        </p:nvSpPr>
        <p:spPr>
          <a:xfrm>
            <a:off x="2530426" y="344658"/>
            <a:ext cx="7131147" cy="1035135"/>
          </a:xfrm>
        </p:spPr>
        <p:txBody>
          <a:bodyPr>
            <a:normAutofit fontScale="90000"/>
          </a:bodyPr>
          <a:lstStyle/>
          <a:p>
            <a:pPr algn="l"/>
            <a:r>
              <a:rPr lang="en-US" dirty="0">
                <a:latin typeface="Arial" panose="020B0604020202020204" pitchFamily="34" charset="0"/>
                <a:cs typeface="Arial" panose="020B0604020202020204" pitchFamily="34" charset="0"/>
              </a:rPr>
              <a:t>SMART Goals:</a:t>
            </a:r>
            <a:br>
              <a:rPr lang="en-US"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458FA6C-B93D-4976-B2D9-16508166488F}"/>
              </a:ext>
            </a:extLst>
          </p:cNvPr>
          <p:cNvSpPr>
            <a:spLocks noGrp="1"/>
          </p:cNvSpPr>
          <p:nvPr>
            <p:ph sz="quarter" idx="13"/>
          </p:nvPr>
        </p:nvSpPr>
        <p:spPr>
          <a:xfrm>
            <a:off x="154745" y="1744394"/>
            <a:ext cx="11774658" cy="4768948"/>
          </a:xfrm>
        </p:spPr>
        <p:txBody>
          <a:bodyPr>
            <a:normAutofit/>
          </a:bodyPr>
          <a:lstStyle/>
          <a:p>
            <a:pPr marL="0" marR="0" indent="0">
              <a:lnSpc>
                <a:spcPct val="107000"/>
              </a:lnSpc>
              <a:spcBef>
                <a:spcPts val="0"/>
              </a:spcBef>
              <a:spcAft>
                <a:spcPts val="800"/>
              </a:spcAft>
              <a:buNone/>
            </a:pPr>
            <a:r>
              <a:rPr lang="en-US" sz="2500" dirty="0">
                <a:latin typeface="Arial" panose="020B0604020202020204" pitchFamily="34" charset="0"/>
                <a:cs typeface="Arial" panose="020B0604020202020204" pitchFamily="34" charset="0"/>
              </a:rPr>
              <a:t>8. Collaborate with competitors in Saudi Arabia within the next Year.</a:t>
            </a:r>
          </a:p>
          <a:p>
            <a:pPr marL="0" marR="0" indent="0">
              <a:lnSpc>
                <a:spcPct val="107000"/>
              </a:lnSpc>
              <a:spcBef>
                <a:spcPts val="0"/>
              </a:spcBef>
              <a:spcAft>
                <a:spcPts val="800"/>
              </a:spcAft>
              <a:buNone/>
            </a:pPr>
            <a:r>
              <a:rPr lang="en-US" sz="2500" dirty="0">
                <a:latin typeface="Arial" panose="020B0604020202020204" pitchFamily="34" charset="0"/>
                <a:cs typeface="Arial" panose="020B0604020202020204" pitchFamily="34" charset="0"/>
              </a:rPr>
              <a:t>9. Strengthen partnership with MAKEE company within 1 year for global expansion.</a:t>
            </a:r>
          </a:p>
          <a:p>
            <a:pPr marL="0" marR="0" indent="0">
              <a:lnSpc>
                <a:spcPct val="107000"/>
              </a:lnSpc>
              <a:spcBef>
                <a:spcPts val="0"/>
              </a:spcBef>
              <a:spcAft>
                <a:spcPts val="800"/>
              </a:spcAft>
              <a:buNone/>
            </a:pPr>
            <a:r>
              <a:rPr lang="en-US" sz="2500" dirty="0">
                <a:latin typeface="Arial" panose="020B0604020202020204" pitchFamily="34" charset="0"/>
                <a:cs typeface="Arial" panose="020B0604020202020204" pitchFamily="34" charset="0"/>
              </a:rPr>
              <a:t>10. Implement an ERP system to improve communication and reduce bottlenecks by 60% within 9 months.</a:t>
            </a:r>
          </a:p>
          <a:p>
            <a:pPr marL="0" marR="0" indent="0">
              <a:lnSpc>
                <a:spcPct val="107000"/>
              </a:lnSpc>
              <a:spcBef>
                <a:spcPts val="0"/>
              </a:spcBef>
              <a:spcAft>
                <a:spcPts val="800"/>
              </a:spcAft>
              <a:buNone/>
            </a:pPr>
            <a:r>
              <a:rPr lang="en-US" sz="2500" dirty="0">
                <a:latin typeface="Arial" panose="020B0604020202020204" pitchFamily="34" charset="0"/>
                <a:cs typeface="Arial" panose="020B0604020202020204" pitchFamily="34" charset="0"/>
              </a:rPr>
              <a:t>11. Improve customer satisfaction by 20% within 6 months through better service.</a:t>
            </a:r>
          </a:p>
          <a:p>
            <a:pPr marL="0" marR="0" indent="0">
              <a:lnSpc>
                <a:spcPct val="107000"/>
              </a:lnSpc>
              <a:spcBef>
                <a:spcPts val="0"/>
              </a:spcBef>
              <a:spcAft>
                <a:spcPts val="800"/>
              </a:spcAft>
              <a:buNone/>
            </a:pPr>
            <a:r>
              <a:rPr lang="en-US" sz="2500" dirty="0">
                <a:latin typeface="Arial" panose="020B0604020202020204" pitchFamily="34" charset="0"/>
                <a:cs typeface="Arial" panose="020B0604020202020204" pitchFamily="34" charset="0"/>
              </a:rPr>
              <a:t>12. Improve communication skills among executives and managers within 3 months.</a:t>
            </a:r>
          </a:p>
          <a:p>
            <a:pPr marL="0" marR="0" indent="0">
              <a:lnSpc>
                <a:spcPct val="107000"/>
              </a:lnSpc>
              <a:spcBef>
                <a:spcPts val="0"/>
              </a:spcBef>
              <a:spcAft>
                <a:spcPts val="800"/>
              </a:spcAft>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E53A9C-CDEA-44CC-BA02-C4084A13A893}"/>
              </a:ext>
            </a:extLst>
          </p:cNvPr>
          <p:cNvPicPr>
            <a:picLocks noChangeAspect="1"/>
          </p:cNvPicPr>
          <p:nvPr/>
        </p:nvPicPr>
        <p:blipFill>
          <a:blip r:embed="rId2"/>
          <a:stretch>
            <a:fillRect/>
          </a:stretch>
        </p:blipFill>
        <p:spPr>
          <a:xfrm>
            <a:off x="9997439" y="-1"/>
            <a:ext cx="2194561" cy="1773205"/>
          </a:xfrm>
          <a:prstGeom prst="rect">
            <a:avLst/>
          </a:prstGeom>
        </p:spPr>
      </p:pic>
      <p:pic>
        <p:nvPicPr>
          <p:cNvPr id="5" name="Picture 4">
            <a:extLst>
              <a:ext uri="{FF2B5EF4-FFF2-40B4-BE49-F238E27FC236}">
                <a16:creationId xmlns:a16="http://schemas.microsoft.com/office/drawing/2014/main" id="{7DEE0066-C5BD-4E56-BF3C-76AB662EF9BD}"/>
              </a:ext>
            </a:extLst>
          </p:cNvPr>
          <p:cNvPicPr>
            <a:picLocks noChangeAspect="1"/>
          </p:cNvPicPr>
          <p:nvPr/>
        </p:nvPicPr>
        <p:blipFill>
          <a:blip r:embed="rId3"/>
          <a:stretch>
            <a:fillRect/>
          </a:stretch>
        </p:blipFill>
        <p:spPr>
          <a:xfrm>
            <a:off x="-1" y="-1"/>
            <a:ext cx="2194561" cy="1460381"/>
          </a:xfrm>
          <a:prstGeom prst="rect">
            <a:avLst/>
          </a:prstGeom>
        </p:spPr>
      </p:pic>
      <p:sp>
        <p:nvSpPr>
          <p:cNvPr id="7" name="TextBox 6">
            <a:extLst>
              <a:ext uri="{FF2B5EF4-FFF2-40B4-BE49-F238E27FC236}">
                <a16:creationId xmlns:a16="http://schemas.microsoft.com/office/drawing/2014/main" id="{E94942F6-C2E7-48B8-9ABD-961E395D2D20}"/>
              </a:ext>
            </a:extLst>
          </p:cNvPr>
          <p:cNvSpPr txBox="1"/>
          <p:nvPr/>
        </p:nvSpPr>
        <p:spPr>
          <a:xfrm>
            <a:off x="154745" y="6428936"/>
            <a:ext cx="10482773" cy="369332"/>
          </a:xfrm>
          <a:prstGeom prst="rect">
            <a:avLst/>
          </a:prstGeom>
          <a:noFill/>
        </p:spPr>
        <p:txBody>
          <a:bodyPr wrap="square" rtlCol="0">
            <a:spAutoFit/>
          </a:bodyPr>
          <a:lstStyle/>
          <a:p>
            <a:r>
              <a:rPr lang="en-US" dirty="0">
                <a:hlinkClick r:id="rId4"/>
              </a:rPr>
              <a:t>SMART Goals</a:t>
            </a:r>
            <a:endParaRPr lang="en-US" dirty="0"/>
          </a:p>
        </p:txBody>
      </p:sp>
    </p:spTree>
    <p:extLst>
      <p:ext uri="{BB962C8B-B14F-4D97-AF65-F5344CB8AC3E}">
        <p14:creationId xmlns:p14="http://schemas.microsoft.com/office/powerpoint/2010/main" val="31473676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184</TotalTime>
  <Words>1826</Words>
  <Application>Microsoft Office PowerPoint</Application>
  <PresentationFormat>Widescreen</PresentationFormat>
  <Paragraphs>331</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vt:lpstr>
      <vt:lpstr>Century Gothic</vt:lpstr>
      <vt:lpstr>Open Sans</vt:lpstr>
      <vt:lpstr>Roboto</vt:lpstr>
      <vt:lpstr>Wingdings</vt:lpstr>
      <vt:lpstr>Vapor Trail</vt:lpstr>
      <vt:lpstr>Final presentation Customer satisfaction project.  </vt:lpstr>
      <vt:lpstr>Table of content:</vt:lpstr>
      <vt:lpstr>Initiation phase </vt:lpstr>
      <vt:lpstr>Situation Statement: </vt:lpstr>
      <vt:lpstr>Situation Statement: </vt:lpstr>
      <vt:lpstr>SWOT Analysis of the company : </vt:lpstr>
      <vt:lpstr>Fish bone analysis: </vt:lpstr>
      <vt:lpstr>SMART Goals: </vt:lpstr>
      <vt:lpstr>SMART Goals: </vt:lpstr>
      <vt:lpstr>OKRS:</vt:lpstr>
      <vt:lpstr>Stakeholders Matrix:</vt:lpstr>
      <vt:lpstr>Stakeholders Matrix:</vt:lpstr>
      <vt:lpstr>Stakeholders Power Grid:</vt:lpstr>
      <vt:lpstr>Stakeholders Power Grid:</vt:lpstr>
      <vt:lpstr>RACI Chart:</vt:lpstr>
      <vt:lpstr>Project Charter:</vt:lpstr>
      <vt:lpstr>Project Charter:</vt:lpstr>
      <vt:lpstr>Project Charter:</vt:lpstr>
      <vt:lpstr>Project Charter:</vt:lpstr>
      <vt:lpstr>Project Charter:</vt:lpstr>
      <vt:lpstr>Project Charter:</vt:lpstr>
      <vt:lpstr>planning phase </vt:lpstr>
      <vt:lpstr>WBS:</vt:lpstr>
      <vt:lpstr>PDM:</vt:lpstr>
      <vt:lpstr>Gantt chart (schedule):</vt:lpstr>
      <vt:lpstr>Budget:</vt:lpstr>
      <vt:lpstr>SOW:</vt:lpstr>
      <vt:lpstr>SOW:</vt:lpstr>
      <vt:lpstr>Risk management plan:</vt:lpstr>
      <vt:lpstr>Risk management plan:</vt:lpstr>
      <vt:lpstr>Risk management plan:</vt:lpstr>
      <vt:lpstr>Risk management plan:</vt:lpstr>
      <vt:lpstr>Risk management plan:</vt:lpstr>
      <vt:lpstr>Risk management plan:</vt:lpstr>
      <vt:lpstr>Communication plan :</vt:lpstr>
      <vt:lpstr>Communication plan :</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Customer satisfaction project.  </dc:title>
  <dc:creator>alaa ahmed</dc:creator>
  <cp:lastModifiedBy>alaa ahmed</cp:lastModifiedBy>
  <cp:revision>51</cp:revision>
  <dcterms:created xsi:type="dcterms:W3CDTF">2024-10-26T14:01:00Z</dcterms:created>
  <dcterms:modified xsi:type="dcterms:W3CDTF">2024-10-26T17:05:36Z</dcterms:modified>
</cp:coreProperties>
</file>