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355" r:id="rId4"/>
    <p:sldId id="261" r:id="rId5"/>
    <p:sldId id="351" r:id="rId6"/>
    <p:sldId id="352" r:id="rId7"/>
    <p:sldId id="353" r:id="rId8"/>
    <p:sldId id="356" r:id="rId9"/>
    <p:sldId id="259" r:id="rId10"/>
    <p:sldId id="357" r:id="rId11"/>
    <p:sldId id="358" r:id="rId12"/>
    <p:sldId id="359" r:id="rId13"/>
    <p:sldId id="3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R:\pop%20gen\graphs%20lecture%20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h=0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Feuil1!$A$3:$A$9</c:f>
              <c:numCache>
                <c:formatCode>General</c:formatCode>
                <c:ptCount val="7"/>
                <c:pt idx="0">
                  <c:v>1.0000000000000099E-4</c:v>
                </c:pt>
                <c:pt idx="1">
                  <c:v>5.00000000000005E-4</c:v>
                </c:pt>
                <c:pt idx="2">
                  <c:v>1E-3</c:v>
                </c:pt>
                <c:pt idx="3">
                  <c:v>5.0000000000000296E-3</c:v>
                </c:pt>
                <c:pt idx="4">
                  <c:v>1.0000000000000101E-2</c:v>
                </c:pt>
                <c:pt idx="5">
                  <c:v>5.00000000000001E-2</c:v>
                </c:pt>
                <c:pt idx="6">
                  <c:v>0.1</c:v>
                </c:pt>
              </c:numCache>
            </c:numRef>
          </c:xVal>
          <c:yVal>
            <c:numRef>
              <c:f>Feuil1!$B$3:$B$9</c:f>
              <c:numCache>
                <c:formatCode>General</c:formatCode>
                <c:ptCount val="7"/>
                <c:pt idx="0">
                  <c:v>0.1</c:v>
                </c:pt>
                <c:pt idx="1">
                  <c:v>4.4721359549995801E-2</c:v>
                </c:pt>
                <c:pt idx="2">
                  <c:v>3.1622776601683798E-2</c:v>
                </c:pt>
                <c:pt idx="3">
                  <c:v>1.41421356237311E-2</c:v>
                </c:pt>
                <c:pt idx="4">
                  <c:v>1.0000000000000101E-2</c:v>
                </c:pt>
                <c:pt idx="5">
                  <c:v>4.4721359549995798E-3</c:v>
                </c:pt>
                <c:pt idx="6">
                  <c:v>3.1622776601684002E-3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06A-234D-8D64-59AD77233C16}"/>
            </c:ext>
          </c:extLst>
        </c:ser>
        <c:ser>
          <c:idx val="1"/>
          <c:order val="1"/>
          <c:tx>
            <c:v>h=0.1</c:v>
          </c:tx>
          <c:spPr>
            <a:ln>
              <a:solidFill>
                <a:srgbClr val="3662FE"/>
              </a:solidFill>
            </a:ln>
          </c:spPr>
          <c:marker>
            <c:symbol val="none"/>
          </c:marker>
          <c:xVal>
            <c:numRef>
              <c:f>Feuil1!$A$3:$A$9</c:f>
              <c:numCache>
                <c:formatCode>General</c:formatCode>
                <c:ptCount val="7"/>
                <c:pt idx="0">
                  <c:v>1.0000000000000099E-4</c:v>
                </c:pt>
                <c:pt idx="1">
                  <c:v>5.00000000000005E-4</c:v>
                </c:pt>
                <c:pt idx="2">
                  <c:v>1E-3</c:v>
                </c:pt>
                <c:pt idx="3">
                  <c:v>5.0000000000000296E-3</c:v>
                </c:pt>
                <c:pt idx="4">
                  <c:v>1.0000000000000101E-2</c:v>
                </c:pt>
                <c:pt idx="5">
                  <c:v>5.00000000000001E-2</c:v>
                </c:pt>
                <c:pt idx="6">
                  <c:v>0.1</c:v>
                </c:pt>
              </c:numCache>
            </c:numRef>
          </c:xVal>
          <c:yVal>
            <c:numRef>
              <c:f>Feuil1!$C$3:$C$9</c:f>
              <c:numCache>
                <c:formatCode>General</c:formatCode>
                <c:ptCount val="7"/>
                <c:pt idx="0">
                  <c:v>1.0000000000000101E-2</c:v>
                </c:pt>
                <c:pt idx="1">
                  <c:v>2E-3</c:v>
                </c:pt>
                <c:pt idx="2">
                  <c:v>1E-3</c:v>
                </c:pt>
                <c:pt idx="3">
                  <c:v>2.0000000000000199E-4</c:v>
                </c:pt>
                <c:pt idx="4">
                  <c:v>1.0000000000000099E-4</c:v>
                </c:pt>
                <c:pt idx="5">
                  <c:v>2.0000000000000202E-5</c:v>
                </c:pt>
                <c:pt idx="6">
                  <c:v>1.0000000000000101E-5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06A-234D-8D64-59AD77233C16}"/>
            </c:ext>
          </c:extLst>
        </c:ser>
        <c:ser>
          <c:idx val="2"/>
          <c:order val="2"/>
          <c:tx>
            <c:v>h=0.5</c:v>
          </c:tx>
          <c:spPr>
            <a:ln>
              <a:solidFill>
                <a:srgbClr val="FED04A"/>
              </a:solidFill>
            </a:ln>
          </c:spPr>
          <c:marker>
            <c:symbol val="none"/>
          </c:marker>
          <c:xVal>
            <c:numRef>
              <c:f>Feuil1!$A$3:$A$9</c:f>
              <c:numCache>
                <c:formatCode>General</c:formatCode>
                <c:ptCount val="7"/>
                <c:pt idx="0">
                  <c:v>1.0000000000000099E-4</c:v>
                </c:pt>
                <c:pt idx="1">
                  <c:v>5.00000000000005E-4</c:v>
                </c:pt>
                <c:pt idx="2">
                  <c:v>1E-3</c:v>
                </c:pt>
                <c:pt idx="3">
                  <c:v>5.0000000000000296E-3</c:v>
                </c:pt>
                <c:pt idx="4">
                  <c:v>1.0000000000000101E-2</c:v>
                </c:pt>
                <c:pt idx="5">
                  <c:v>5.00000000000001E-2</c:v>
                </c:pt>
                <c:pt idx="6">
                  <c:v>0.1</c:v>
                </c:pt>
              </c:numCache>
            </c:numRef>
          </c:xVal>
          <c:yVal>
            <c:numRef>
              <c:f>Feuil1!$D$3:$D$9</c:f>
              <c:numCache>
                <c:formatCode>General</c:formatCode>
                <c:ptCount val="7"/>
                <c:pt idx="0">
                  <c:v>2E-3</c:v>
                </c:pt>
                <c:pt idx="1">
                  <c:v>4.00000000000003E-4</c:v>
                </c:pt>
                <c:pt idx="2">
                  <c:v>2.0000000000000199E-4</c:v>
                </c:pt>
                <c:pt idx="3">
                  <c:v>4.0000000000000498E-5</c:v>
                </c:pt>
                <c:pt idx="4">
                  <c:v>2.00000000000003E-5</c:v>
                </c:pt>
                <c:pt idx="5">
                  <c:v>4.0000000000000498E-6</c:v>
                </c:pt>
                <c:pt idx="6">
                  <c:v>2.00000000000003E-6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06A-234D-8D64-59AD77233C16}"/>
            </c:ext>
          </c:extLst>
        </c:ser>
        <c:ser>
          <c:idx val="3"/>
          <c:order val="3"/>
          <c:tx>
            <c:v>h=1</c:v>
          </c:tx>
          <c:marker>
            <c:symbol val="none"/>
          </c:marker>
          <c:xVal>
            <c:numRef>
              <c:f>Feuil1!$A$3:$A$9</c:f>
              <c:numCache>
                <c:formatCode>General</c:formatCode>
                <c:ptCount val="7"/>
                <c:pt idx="0">
                  <c:v>1.0000000000000099E-4</c:v>
                </c:pt>
                <c:pt idx="1">
                  <c:v>5.00000000000005E-4</c:v>
                </c:pt>
                <c:pt idx="2">
                  <c:v>1E-3</c:v>
                </c:pt>
                <c:pt idx="3">
                  <c:v>5.0000000000000296E-3</c:v>
                </c:pt>
                <c:pt idx="4">
                  <c:v>1.0000000000000101E-2</c:v>
                </c:pt>
                <c:pt idx="5">
                  <c:v>5.00000000000001E-2</c:v>
                </c:pt>
                <c:pt idx="6">
                  <c:v>0.1</c:v>
                </c:pt>
              </c:numCache>
            </c:numRef>
          </c:xVal>
          <c:yVal>
            <c:numRef>
              <c:f>Feuil1!$E$3:$E$9</c:f>
              <c:numCache>
                <c:formatCode>General</c:formatCode>
                <c:ptCount val="7"/>
                <c:pt idx="0">
                  <c:v>1E-3</c:v>
                </c:pt>
                <c:pt idx="1">
                  <c:v>2.0000000000000199E-4</c:v>
                </c:pt>
                <c:pt idx="2">
                  <c:v>1.0000000000000099E-4</c:v>
                </c:pt>
                <c:pt idx="3">
                  <c:v>2.00000000000003E-5</c:v>
                </c:pt>
                <c:pt idx="4">
                  <c:v>1.0000000000000101E-5</c:v>
                </c:pt>
                <c:pt idx="5">
                  <c:v>2.00000000000003E-6</c:v>
                </c:pt>
                <c:pt idx="6">
                  <c:v>1.0000000000000099E-6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06A-234D-8D64-59AD77233C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0805560"/>
        <c:axId val="-2080847864"/>
      </c:scatterChart>
      <c:valAx>
        <c:axId val="-2040805560"/>
        <c:scaling>
          <c:logBase val="10"/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80847864"/>
        <c:crosses val="autoZero"/>
        <c:crossBetween val="midCat"/>
      </c:valAx>
      <c:valAx>
        <c:axId val="-2080847864"/>
        <c:scaling>
          <c:logBase val="10"/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40805560"/>
        <c:crossesAt val="1"/>
        <c:crossBetween val="midCat"/>
      </c:valAx>
    </c:plotArea>
    <c:legend>
      <c:legendPos val="r"/>
      <c:overlay val="0"/>
      <c:txPr>
        <a:bodyPr/>
        <a:lstStyle/>
        <a:p>
          <a:pPr>
            <a:defRPr sz="12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64F77-8A6A-8B4D-BE87-6E763A6CFBA9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CA85A-9AC8-B24E-A709-9EDDC794C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7875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alibri" pitchFamily="-112" charset="0"/>
              </a:rPr>
              <a:t>There may be a huge number of loci at mutation–selection equilibrium (MSE).  </a:t>
            </a:r>
          </a:p>
          <a:p>
            <a:pPr>
              <a:buFont typeface="Times" pitchFamily="-112" charset="0"/>
              <a:buNone/>
            </a:pPr>
            <a:r>
              <a:rPr lang="en-US" sz="1200" dirty="0">
                <a:latin typeface="Calibri" pitchFamily="-112" charset="0"/>
              </a:rPr>
              <a:t>MSE may be an important source of fitness variation in nature, and amount</a:t>
            </a:r>
            <a:r>
              <a:rPr lang="en-US" sz="1200" baseline="0" dirty="0">
                <a:latin typeface="Calibri" pitchFamily="-112" charset="0"/>
              </a:rPr>
              <a:t> to a considerable genetic load (reduction in mean fitness)</a:t>
            </a:r>
            <a:r>
              <a:rPr lang="en-US" sz="1200" dirty="0">
                <a:latin typeface="Calibri" pitchFamily="-112" charset="0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FF918-FDA3-5E4C-81FD-A1BE48B8E2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85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The human mutation rate is 2x10</a:t>
            </a:r>
            <a:r>
              <a:rPr lang="en-US" baseline="30000" dirty="0"/>
              <a:t>-8 </a:t>
            </a:r>
            <a:r>
              <a:rPr lang="en-US" dirty="0"/>
              <a:t>per base per generation </a:t>
            </a:r>
          </a:p>
          <a:p>
            <a:r>
              <a:rPr lang="en-US" dirty="0"/>
              <a:t>so the total mutation rate at BRCA1 is 5 </a:t>
            </a:r>
            <a:r>
              <a:rPr lang="en-US" dirty="0" err="1"/>
              <a:t>x</a:t>
            </a:r>
            <a:r>
              <a:rPr lang="en-US" dirty="0"/>
              <a:t> 10</a:t>
            </a:r>
            <a:r>
              <a:rPr lang="en-US" baseline="30000" dirty="0"/>
              <a:t>-5 </a:t>
            </a:r>
            <a:r>
              <a:rPr lang="en-US" dirty="0"/>
              <a:t>(= </a:t>
            </a:r>
            <a:r>
              <a:rPr lang="en-US" dirty="0">
                <a:latin typeface="Symbol" charset="2"/>
                <a:cs typeface="Symbol" charset="2"/>
              </a:rPr>
              <a:t>mu</a:t>
            </a:r>
            <a:r>
              <a:rPr lang="en-US" dirty="0"/>
              <a:t>)</a:t>
            </a:r>
          </a:p>
          <a:p>
            <a:r>
              <a:rPr lang="en-US" dirty="0" err="1"/>
              <a:t>q</a:t>
            </a:r>
            <a:r>
              <a:rPr lang="en-US" dirty="0"/>
              <a:t> = 1/1000 =</a:t>
            </a:r>
            <a:r>
              <a:rPr lang="en-US" dirty="0">
                <a:latin typeface="Symbol" charset="2"/>
                <a:cs typeface="Symbol" charset="2"/>
              </a:rPr>
              <a:t>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dirty="0" err="1"/>
              <a:t>/(sh</a:t>
            </a:r>
            <a:r>
              <a:rPr lang="en-US" dirty="0"/>
              <a:t>) = 5x10</a:t>
            </a:r>
            <a:r>
              <a:rPr lang="en-US" baseline="30000" dirty="0"/>
              <a:t>-5 </a:t>
            </a:r>
            <a:r>
              <a:rPr lang="en-US" dirty="0"/>
              <a:t>/(</a:t>
            </a:r>
            <a:r>
              <a:rPr lang="en-US" dirty="0" err="1"/>
              <a:t>sh</a:t>
            </a:r>
            <a:r>
              <a:rPr lang="en-US" dirty="0"/>
              <a:t>) </a:t>
            </a:r>
          </a:p>
          <a:p>
            <a:r>
              <a:rPr lang="en-US" dirty="0" err="1"/>
              <a:t>sh</a:t>
            </a:r>
            <a:r>
              <a:rPr lang="en-US" dirty="0"/>
              <a:t> = 0.05</a:t>
            </a:r>
          </a:p>
          <a:p>
            <a:pPr eaLnBrk="1" hangingPunct="1"/>
            <a:endParaRPr lang="en-US" dirty="0"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9663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/>
              <a:t>The Effects of Cross and Self Fertilization in the Vegetable Kingdom</a:t>
            </a:r>
            <a:endParaRPr lang="en-US" sz="1200" dirty="0">
              <a:latin typeface="Calibri" pitchFamily="-112" charset="0"/>
            </a:endParaRPr>
          </a:p>
          <a:p>
            <a:r>
              <a:rPr lang="en-US" sz="1200" dirty="0">
                <a:latin typeface="Calibri" pitchFamily="-112" charset="0"/>
              </a:rPr>
              <a:t>Observed lower viability and fecundity of </a:t>
            </a:r>
            <a:r>
              <a:rPr lang="en-US" sz="1200" dirty="0" err="1">
                <a:latin typeface="Calibri" pitchFamily="-112" charset="0"/>
              </a:rPr>
              <a:t>selfed</a:t>
            </a:r>
            <a:r>
              <a:rPr lang="en-US" sz="1200" dirty="0">
                <a:latin typeface="Calibri" pitchFamily="-112" charset="0"/>
              </a:rPr>
              <a:t> offspring in nearly every case.</a:t>
            </a:r>
          </a:p>
          <a:p>
            <a:pPr eaLnBrk="1" hangingPunct="1"/>
            <a:endParaRPr lang="en-US" dirty="0"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8488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F1C3E7-DC55-6F4A-94C1-00FE2DEB5D3C}" type="slidenum">
              <a:rPr lang="en-US"/>
              <a:pPr/>
              <a:t>9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>
                <a:latin typeface="Calibri" charset="0"/>
              </a:rPr>
              <a:t>Human</a:t>
            </a:r>
            <a:r>
              <a:rPr lang="en-US" baseline="0" dirty="0">
                <a:latin typeface="Calibri" charset="0"/>
              </a:rPr>
              <a:t> body mass: Roberts (1953) </a:t>
            </a:r>
            <a:r>
              <a:rPr lang="en-US" baseline="0" dirty="0" err="1">
                <a:latin typeface="Calibri" charset="0"/>
              </a:rPr>
              <a:t>analysed</a:t>
            </a:r>
            <a:r>
              <a:rPr lang="en-US" baseline="0" dirty="0">
                <a:latin typeface="Calibri" charset="0"/>
              </a:rPr>
              <a:t> 116 male samples, and </a:t>
            </a:r>
            <a:r>
              <a:rPr lang="en-US" baseline="0" dirty="0" err="1">
                <a:latin typeface="Calibri" charset="0"/>
              </a:rPr>
              <a:t>Katzmarzyk</a:t>
            </a:r>
            <a:r>
              <a:rPr lang="en-US" baseline="0" dirty="0">
                <a:latin typeface="Calibri" charset="0"/>
              </a:rPr>
              <a:t> and Leonard (1998) </a:t>
            </a:r>
            <a:r>
              <a:rPr lang="en-US" baseline="0" dirty="0" err="1">
                <a:latin typeface="Calibri" charset="0"/>
              </a:rPr>
              <a:t>analysed</a:t>
            </a:r>
            <a:r>
              <a:rPr lang="en-US" baseline="0" dirty="0">
                <a:latin typeface="Calibri" charset="0"/>
              </a:rPr>
              <a:t> 223 male samples (as well as 154 female samples). The correlations found by </a:t>
            </a:r>
            <a:r>
              <a:rPr lang="en-US" baseline="0" dirty="0" err="1">
                <a:latin typeface="Calibri" charset="0"/>
              </a:rPr>
              <a:t>Katzmarzyk</a:t>
            </a:r>
            <a:r>
              <a:rPr lang="en-US" baseline="0" dirty="0">
                <a:latin typeface="Calibri" charset="0"/>
              </a:rPr>
              <a:t> and Leonard are weaker than those found 40 years earlier by Roberts. The authors explain this by secular influences; body mass and BMI have increased in tropical regions, as a consequence of increased health and wealth. </a:t>
            </a:r>
            <a:r>
              <a:rPr lang="en-US" baseline="0" dirty="0" err="1">
                <a:latin typeface="Calibri" charset="0"/>
              </a:rPr>
              <a:t>Relethford’s</a:t>
            </a:r>
            <a:r>
              <a:rPr lang="en-US" baseline="0" dirty="0">
                <a:latin typeface="Calibri" charset="0"/>
              </a:rPr>
              <a:t> (1997) analysis explains about 80% variation in skin reflectance.</a:t>
            </a:r>
          </a:p>
          <a:p>
            <a:r>
              <a:rPr lang="en-US" baseline="0" dirty="0">
                <a:latin typeface="Calibri" charset="0"/>
              </a:rPr>
              <a:t>Bergmann’s rule (body size), Allen’s rule (</a:t>
            </a:r>
            <a:r>
              <a:rPr lang="en-US" baseline="0" dirty="0" err="1">
                <a:latin typeface="Calibri" charset="0"/>
              </a:rPr>
              <a:t>bpdy</a:t>
            </a:r>
            <a:r>
              <a:rPr lang="en-US" baseline="0" dirty="0">
                <a:latin typeface="Calibri" charset="0"/>
              </a:rPr>
              <a:t> shape and proportions).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354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1D9D99-6483-D441-8E84-BE95887BDFD4}" type="slidenum">
              <a:rPr lang="en-US" sz="1200">
                <a:latin typeface="Calibri" charset="0"/>
              </a:rPr>
              <a:pPr eaLnBrk="1" hangingPunct="1"/>
              <a:t>11</a:t>
            </a:fld>
            <a:endParaRPr lang="en-US" sz="1200">
              <a:latin typeface="Calibri" charset="0"/>
            </a:endParaRPr>
          </a:p>
        </p:txBody>
      </p:sp>
      <p:sp>
        <p:nvSpPr>
          <p:cNvPr id="8601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A6EA93BF-86A2-6F47-9EA0-8D17136C4A28}" type="slidenum">
              <a:rPr lang="en-US" sz="1200">
                <a:latin typeface="Calibri" charset="0"/>
              </a:rPr>
              <a:pPr algn="r" eaLnBrk="1" hangingPunct="1"/>
              <a:t>11</a:t>
            </a:fld>
            <a:endParaRPr lang="en-US" sz="1200">
              <a:latin typeface="Calibri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200" dirty="0">
                <a:latin typeface="Calibri" charset="0"/>
              </a:rPr>
              <a:t>When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70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6E81-8BC2-7D40-BE4D-F43BF4897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E042E-1682-5043-8691-83929DB8F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7D452-D1FD-5146-A6E0-4EF4F0A5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E8B4-79B7-E545-8324-FD4F2DAA877A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84A5A-8382-5D49-A5C0-F277B626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E26F1-E9FE-0D41-8D6B-D718EF17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3C33-3F56-F542-AE0D-23C745A73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1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695E-4062-2D4F-8139-195FA7C0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79E65-41DD-424C-A64A-39FDA758C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F8190-E1B9-4F4D-8543-F3C68264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E8B4-79B7-E545-8324-FD4F2DAA877A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E54F3-AE3D-4E45-B037-52FC1202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1411-7501-904A-BF2A-0DFF204E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3C33-3F56-F542-AE0D-23C745A73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9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C8864-D7AC-AB46-BF4F-9AE81D358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BA021-8F71-794E-8F31-2045E8F18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191D7-E23C-AF43-A8C7-9A17A536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E8B4-79B7-E545-8324-FD4F2DAA877A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558C5-6E9E-B84D-A039-11A7EECB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44AE3-469E-F94A-A3B2-9E786C41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3C33-3F56-F542-AE0D-23C745A73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49C3-65C8-7D46-9D55-09AB5F4E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FEC68-9A57-6349-B51B-18BE8643F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327E7-C314-A54E-AC4C-B1E58E339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E8B4-79B7-E545-8324-FD4F2DAA877A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EEA7A-2C55-2240-AA9C-CEFE2449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93C7F-4F49-E44B-9260-E6057E1A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3C33-3F56-F542-AE0D-23C745A73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0A4-E1BB-BA43-AD48-85729FA5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42E14-EBFE-5243-A231-E16C644F1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C639D-3C6C-0C48-A779-A661953D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E8B4-79B7-E545-8324-FD4F2DAA877A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1C7C0-307E-124C-B519-572EED08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38A0F-CFBE-4341-A3CF-01DB0117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3C33-3F56-F542-AE0D-23C745A73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6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0F63-8430-9640-922A-C95C7867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3492-71AF-8E47-859E-17449AA4C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68831-BDE5-C043-948A-83B2707CA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CC561-8BBB-F140-AD07-CB8C5FD7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E8B4-79B7-E545-8324-FD4F2DAA877A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B9263-2060-8E4E-B176-4907A38A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C18D7-0F3B-DF49-ACA9-F477A11D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3C33-3F56-F542-AE0D-23C745A73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0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4986-A5F3-DF4A-B094-E09CC162D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6CEE2-5A46-8F4F-81CE-F42419CFF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5C562-DBD7-6B41-97AE-918D59225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7E807-9AB9-5546-95D9-855C7EC02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9577D-15FD-7948-BE97-BD0A9A5A8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25A62-8A12-844E-8AC5-FEA6CF40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E8B4-79B7-E545-8324-FD4F2DAA877A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2E717-6AFC-AF48-93FB-DA1D08B15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C0810-D183-8D40-8C33-F1C779C7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3C33-3F56-F542-AE0D-23C745A73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8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ABCC-73B9-DE46-9A99-94D26D81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FB8928-F8E1-4742-8CCB-A86E0EB29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E8B4-79B7-E545-8324-FD4F2DAA877A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CEFB-0678-C047-B445-39018EB8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F32A6-ADA1-CB44-B13B-FC30E40E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3C33-3F56-F542-AE0D-23C745A73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3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830B1-BAE0-0340-9A94-BB8716EC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E8B4-79B7-E545-8324-FD4F2DAA877A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AE9A7-5508-1944-BFFD-76961AAC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FE642-0CA2-7545-AD8F-4B3B89652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3C33-3F56-F542-AE0D-23C745A73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0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C0BE-FFF4-984C-83D8-B3D5DE71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4DDCB-71FE-BA4E-841D-578E478B5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80D04-8CD4-C243-AB3B-321286BC6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84ECA-8E5E-A04D-9098-39057413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E8B4-79B7-E545-8324-FD4F2DAA877A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17C1E-D2BC-9140-8E86-0AC78F28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F2F3B-FEC0-604F-9277-3E99610B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3C33-3F56-F542-AE0D-23C745A73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E119-D64A-E348-83E5-455B833E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A555A-A528-3B4D-A349-319B1A0CE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E65F3-E99A-E041-AF4A-996EA1080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121CF-931B-8048-8035-DFBCDD6F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E8B4-79B7-E545-8324-FD4F2DAA877A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C233B-8A57-C24C-8A28-4B090DA9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086A6-4602-E041-83E6-2BFDEA1D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3C33-3F56-F542-AE0D-23C745A73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9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A90F3-6B95-A940-835C-786A721B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1CAE8-6AF4-514C-80FD-88EF35CBD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24D26-E2FD-164F-B2D6-FD8D0E0F1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BE8B4-79B7-E545-8324-FD4F2DAA877A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6CB7A-EC3F-604F-B08D-E19CA6B97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9B566-87C5-664C-A825-6E046BA28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B3C33-3F56-F542-AE0D-23C745A73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5383-F212-D54F-9167-ECEF6EC4F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46DA2-0A28-4A4F-9CCF-67A654284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4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91527"/>
            <a:ext cx="5575300" cy="5676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15974" y="6468427"/>
            <a:ext cx="2540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Latitude (degrees south)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1556" y="179293"/>
            <a:ext cx="88523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Clines in inversion frequencies in </a:t>
            </a:r>
            <a:r>
              <a:rPr lang="en-US" sz="3200" i="1" dirty="0"/>
              <a:t>Drosophila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0575"/>
          <a:stretch/>
        </p:blipFill>
        <p:spPr>
          <a:xfrm>
            <a:off x="7099300" y="3663002"/>
            <a:ext cx="3252640" cy="257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41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1577525" y="134979"/>
            <a:ext cx="1846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dirty="0">
              <a:latin typeface="Calibri" charset="0"/>
            </a:endParaRPr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953" y="2939375"/>
            <a:ext cx="2533650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973" y="2939375"/>
            <a:ext cx="2514600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2737953" y="4760237"/>
            <a:ext cx="63039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/>
                <a:cs typeface="Arial"/>
              </a:rPr>
              <a:t>Sickle allele distribution	                    Malaria distribution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37954" y="1471495"/>
            <a:ext cx="6355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selection pressures vary smoothly on a scale much greater than dispersal, and different alleles at the same locus are </a:t>
            </a:r>
            <a:r>
              <a:rPr lang="en-US" dirty="0" err="1"/>
              <a:t>favoured</a:t>
            </a:r>
            <a:r>
              <a:rPr lang="en-US" dirty="0"/>
              <a:t> in different environments, we observe clines in allele frequencies. These do not depend on migration.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038908" y="233243"/>
            <a:ext cx="8001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3200" dirty="0">
                <a:latin typeface="Arial"/>
                <a:ea typeface="+mj-ea"/>
                <a:cs typeface="Arial"/>
              </a:rPr>
              <a:t>Allele-frequency clines</a:t>
            </a:r>
          </a:p>
        </p:txBody>
      </p:sp>
    </p:spTree>
    <p:extLst>
      <p:ext uri="{BB962C8B-B14F-4D97-AF65-F5344CB8AC3E}">
        <p14:creationId xmlns:p14="http://schemas.microsoft.com/office/powerpoint/2010/main" val="1147124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394" name="Picture 2"/>
          <p:cNvPicPr>
            <a:picLocks noChangeAspect="1" noChangeArrowheads="1"/>
          </p:cNvPicPr>
          <p:nvPr/>
        </p:nvPicPr>
        <p:blipFill rotWithShape="1">
          <a:blip r:embed="rId2"/>
          <a:srcRect t="13012"/>
          <a:stretch/>
        </p:blipFill>
        <p:spPr bwMode="auto">
          <a:xfrm>
            <a:off x="3440879" y="620501"/>
            <a:ext cx="5298410" cy="3384644"/>
          </a:xfrm>
          <a:prstGeom prst="rect">
            <a:avLst/>
          </a:prstGeom>
          <a:noFill/>
        </p:spPr>
      </p:pic>
      <p:pic>
        <p:nvPicPr>
          <p:cNvPr id="6" name="Picture 5" descr="Macnair_heavy_metal_tolerance.pdf"/>
          <p:cNvPicPr>
            <a:picLocks noChangeAspect="1"/>
          </p:cNvPicPr>
          <p:nvPr/>
        </p:nvPicPr>
        <p:blipFill rotWithShape="1">
          <a:blip r:embed="rId3"/>
          <a:srcRect l="77727" t="5905" b="78781"/>
          <a:stretch/>
        </p:blipFill>
        <p:spPr>
          <a:xfrm>
            <a:off x="7513455" y="4050632"/>
            <a:ext cx="3029236" cy="2807369"/>
          </a:xfrm>
          <a:prstGeom prst="rect">
            <a:avLst/>
          </a:prstGeom>
        </p:spPr>
      </p:pic>
      <p:pic>
        <p:nvPicPr>
          <p:cNvPr id="4" name="Picture 3" descr="Macnair_heavy_metal_tolerance.pdf"/>
          <p:cNvPicPr>
            <a:picLocks noChangeAspect="1"/>
          </p:cNvPicPr>
          <p:nvPr/>
        </p:nvPicPr>
        <p:blipFill rotWithShape="1">
          <a:blip r:embed="rId3"/>
          <a:srcRect l="33493" t="7174" r="22131" b="74303"/>
          <a:stretch/>
        </p:blipFill>
        <p:spPr>
          <a:xfrm>
            <a:off x="3016918" y="4080402"/>
            <a:ext cx="4320074" cy="24305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30113" y="6510983"/>
            <a:ext cx="1702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Macnair</a:t>
            </a:r>
            <a:r>
              <a:rPr lang="en-US" sz="1400" dirty="0"/>
              <a:t> (1987) </a:t>
            </a:r>
            <a:r>
              <a:rPr lang="en-US" sz="1400" i="1" dirty="0"/>
              <a:t>TREE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6783" y="61936"/>
            <a:ext cx="7489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adaptation can occur on very short geographic scales</a:t>
            </a:r>
          </a:p>
        </p:txBody>
      </p:sp>
    </p:spTree>
    <p:extLst>
      <p:ext uri="{BB962C8B-B14F-4D97-AF65-F5344CB8AC3E}">
        <p14:creationId xmlns:p14="http://schemas.microsoft.com/office/powerpoint/2010/main" val="295688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519644" y="3066373"/>
            <a:ext cx="1891974" cy="18270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Population 1</a:t>
            </a:r>
          </a:p>
        </p:txBody>
      </p:sp>
      <p:sp>
        <p:nvSpPr>
          <p:cNvPr id="3" name="Oval 2"/>
          <p:cNvSpPr/>
          <p:nvPr/>
        </p:nvSpPr>
        <p:spPr>
          <a:xfrm>
            <a:off x="6600716" y="3066373"/>
            <a:ext cx="1891974" cy="18270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Population 2</a:t>
            </a:r>
          </a:p>
        </p:txBody>
      </p:sp>
      <p:sp>
        <p:nvSpPr>
          <p:cNvPr id="4" name="Curved Down Arrow 3"/>
          <p:cNvSpPr/>
          <p:nvPr/>
        </p:nvSpPr>
        <p:spPr>
          <a:xfrm>
            <a:off x="4986536" y="2327770"/>
            <a:ext cx="2138189" cy="855225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 rot="10800000">
            <a:off x="4919189" y="4883824"/>
            <a:ext cx="2138189" cy="855225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489" y="5955997"/>
            <a:ext cx="1179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	  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</a:p>
          <a:p>
            <a:r>
              <a:rPr lang="en-US" dirty="0"/>
              <a:t>1	1 – </a:t>
            </a:r>
            <a:r>
              <a:rPr lang="en-US" i="1" dirty="0" err="1"/>
              <a:t>s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556876" y="5955998"/>
            <a:ext cx="1529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  A</a:t>
            </a:r>
            <a:r>
              <a:rPr lang="en-US" baseline="-25000" dirty="0"/>
              <a:t>1</a:t>
            </a:r>
            <a:r>
              <a:rPr lang="en-US" dirty="0"/>
              <a:t>	      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</a:p>
          <a:p>
            <a:r>
              <a:rPr lang="en-US" dirty="0"/>
              <a:t>1 – </a:t>
            </a:r>
            <a:r>
              <a:rPr lang="en-US" i="1" dirty="0"/>
              <a:t>s</a:t>
            </a:r>
            <a:r>
              <a:rPr lang="en-US" dirty="0"/>
              <a:t>		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9595" y="193608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9595" y="5859777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3756" y="1271665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simple haploid model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58565" y="387685"/>
            <a:ext cx="6666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Modelling</a:t>
            </a:r>
            <a:r>
              <a:rPr lang="en-US" sz="3200" dirty="0"/>
              <a:t> migration–selection balance</a:t>
            </a:r>
          </a:p>
        </p:txBody>
      </p:sp>
    </p:spTree>
    <p:extLst>
      <p:ext uri="{BB962C8B-B14F-4D97-AF65-F5344CB8AC3E}">
        <p14:creationId xmlns:p14="http://schemas.microsoft.com/office/powerpoint/2010/main" val="114338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ctrTitle"/>
          </p:nvPr>
        </p:nvSpPr>
        <p:spPr>
          <a:xfrm>
            <a:off x="2070864" y="-125685"/>
            <a:ext cx="7772400" cy="66660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>
                <a:ea typeface="ＭＳ Ｐゴシック" pitchFamily="-112" charset="-128"/>
                <a:cs typeface="ＭＳ Ｐゴシック" pitchFamily="-112" charset="-128"/>
              </a:rPr>
              <a:t>Mutation–selection balance</a:t>
            </a:r>
          </a:p>
        </p:txBody>
      </p:sp>
      <p:pic>
        <p:nvPicPr>
          <p:cNvPr id="5" name="Picture 4" descr="Selection_20.jpg"/>
          <p:cNvPicPr>
            <a:picLocks noChangeAspect="1"/>
          </p:cNvPicPr>
          <p:nvPr/>
        </p:nvPicPr>
        <p:blipFill>
          <a:blip r:embed="rId3"/>
          <a:srcRect t="9115"/>
          <a:stretch>
            <a:fillRect/>
          </a:stretch>
        </p:blipFill>
        <p:spPr>
          <a:xfrm>
            <a:off x="2041333" y="2989618"/>
            <a:ext cx="8251369" cy="28424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10886" y="1968015"/>
            <a:ext cx="5247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gene </a:t>
            </a:r>
            <a:r>
              <a:rPr lang="en-US" i="1" dirty="0"/>
              <a:t>BRCA1 </a:t>
            </a:r>
            <a:r>
              <a:rPr lang="en-US" dirty="0"/>
              <a:t>is one out of about a dozen genes known to </a:t>
            </a:r>
            <a:r>
              <a:rPr lang="en-US" dirty="0" err="1"/>
              <a:t>harbour</a:t>
            </a:r>
            <a:r>
              <a:rPr lang="en-US" dirty="0"/>
              <a:t> loss-of-function mutations leading to breast cancer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41333" y="5902106"/>
            <a:ext cx="82513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 </a:t>
            </a:r>
            <a:r>
              <a:rPr lang="en-US" sz="1400" i="1" dirty="0"/>
              <a:t>BRCA1</a:t>
            </a:r>
            <a:r>
              <a:rPr lang="en-US" sz="1400" dirty="0"/>
              <a:t>, more than 1000 different alleles increase susceptibility to breast and ovarian cancers. The figure shows positions of </a:t>
            </a:r>
            <a:r>
              <a:rPr lang="en-US" sz="1400" dirty="0" err="1"/>
              <a:t>frameshift</a:t>
            </a:r>
            <a:r>
              <a:rPr lang="en-US" sz="1400" dirty="0"/>
              <a:t> and nonsense mutations along the gene, which is in blue, with </a:t>
            </a:r>
            <a:r>
              <a:rPr lang="en-US" sz="1400" dirty="0" err="1"/>
              <a:t>exons</a:t>
            </a:r>
            <a:r>
              <a:rPr lang="en-US" sz="1400" dirty="0"/>
              <a:t> indicated by numbers. Modified from McClellan &amp; King (2010) </a:t>
            </a:r>
            <a:r>
              <a:rPr lang="en-US" sz="1400" i="1" dirty="0"/>
              <a:t>Cell.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833677" y="58512"/>
            <a:ext cx="1244234" cy="1867894"/>
            <a:chOff x="761999" y="1219200"/>
            <a:chExt cx="1244234" cy="1867894"/>
          </a:xfrm>
        </p:grpSpPr>
        <p:pic>
          <p:nvPicPr>
            <p:cNvPr id="9" name="Picture 8" descr="drop.jpe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1309" y="2201349"/>
              <a:ext cx="227839" cy="229035"/>
            </a:xfrm>
            <a:prstGeom prst="rect">
              <a:avLst/>
            </a:prstGeom>
          </p:spPr>
        </p:pic>
        <p:pic>
          <p:nvPicPr>
            <p:cNvPr id="10" name="Picture 9" descr="drop.jpe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08513" y="2456135"/>
              <a:ext cx="267435" cy="268840"/>
            </a:xfrm>
            <a:prstGeom prst="rect">
              <a:avLst/>
            </a:prstGeom>
          </p:spPr>
        </p:pic>
        <p:pic>
          <p:nvPicPr>
            <p:cNvPr id="11" name="Picture 10" descr="drop.jpe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1309" y="2818254"/>
              <a:ext cx="267435" cy="268840"/>
            </a:xfrm>
            <a:prstGeom prst="rect">
              <a:avLst/>
            </a:prstGeom>
          </p:spPr>
        </p:pic>
        <p:pic>
          <p:nvPicPr>
            <p:cNvPr id="12" name="Picture 11" descr="faucet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7723" y="1219200"/>
              <a:ext cx="1038510" cy="101944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61999" y="2057400"/>
              <a:ext cx="1100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/>
                </a:rPr>
                <a:t>Mutation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55120" y="1936333"/>
            <a:ext cx="2164758" cy="1193195"/>
            <a:chOff x="2483442" y="3097020"/>
            <a:chExt cx="2164758" cy="1193195"/>
          </a:xfrm>
        </p:grpSpPr>
        <p:pic>
          <p:nvPicPr>
            <p:cNvPr id="15" name="Picture 14" descr="water stream.jpg"/>
            <p:cNvPicPr>
              <a:picLocks noChangeAspect="1"/>
            </p:cNvPicPr>
            <p:nvPr/>
          </p:nvPicPr>
          <p:blipFill>
            <a:blip r:embed="rId6"/>
            <a:srcRect t="49861" r="67500"/>
            <a:stretch>
              <a:fillRect/>
            </a:stretch>
          </p:blipFill>
          <p:spPr>
            <a:xfrm>
              <a:off x="3717656" y="3097020"/>
              <a:ext cx="726317" cy="910315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sp>
          <p:nvSpPr>
            <p:cNvPr id="16" name="TextBox 15"/>
            <p:cNvSpPr txBox="1"/>
            <p:nvPr/>
          </p:nvSpPr>
          <p:spPr>
            <a:xfrm>
              <a:off x="2483442" y="3951661"/>
              <a:ext cx="21647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/>
                </a:rPr>
                <a:t>Negative selection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85999" y="1488039"/>
            <a:ext cx="2543746" cy="1236937"/>
            <a:chOff x="1214321" y="2648726"/>
            <a:chExt cx="2543746" cy="1236937"/>
          </a:xfrm>
        </p:grpSpPr>
        <p:grpSp>
          <p:nvGrpSpPr>
            <p:cNvPr id="18" name="Group 17"/>
            <p:cNvGrpSpPr/>
            <p:nvPr/>
          </p:nvGrpSpPr>
          <p:grpSpPr>
            <a:xfrm>
              <a:off x="1214321" y="2648726"/>
              <a:ext cx="2543746" cy="1236937"/>
              <a:chOff x="1214321" y="2648726"/>
              <a:chExt cx="2543746" cy="123693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221263" y="3107153"/>
                <a:ext cx="2524356" cy="75602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rot="5400000">
                <a:off x="602121" y="3266519"/>
                <a:ext cx="1236935" cy="135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>
                <a:off x="3451979" y="2942367"/>
                <a:ext cx="588630" cy="135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endCxn id="20" idx="2"/>
              </p:cNvCxnSpPr>
              <p:nvPr/>
            </p:nvCxnSpPr>
            <p:spPr>
              <a:xfrm>
                <a:off x="1214321" y="3863174"/>
                <a:ext cx="1269120" cy="135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0" idx="2"/>
              </p:cNvCxnSpPr>
              <p:nvPr/>
            </p:nvCxnSpPr>
            <p:spPr>
              <a:xfrm rot="16200000" flipH="1">
                <a:off x="3119397" y="3227218"/>
                <a:ext cx="2713" cy="12746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16200000" flipH="1">
                <a:off x="3454017" y="3594060"/>
                <a:ext cx="583204" cy="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1214321" y="3105812"/>
              <a:ext cx="250333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/>
                </a:rPr>
                <a:t>Deleterious variants in the population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1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/>
          <p:cNvSpPr>
            <a:spLocks noChangeArrowheads="1"/>
          </p:cNvSpPr>
          <p:nvPr/>
        </p:nvSpPr>
        <p:spPr bwMode="auto">
          <a:xfrm>
            <a:off x="1743075" y="1295888"/>
            <a:ext cx="59817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Change due to mutation: </a:t>
            </a:r>
            <a:r>
              <a:rPr lang="en-US" sz="2400" dirty="0" err="1">
                <a:latin typeface="Symbol" charset="0"/>
                <a:cs typeface="Symbol" charset="0"/>
              </a:rPr>
              <a:t>D</a:t>
            </a:r>
            <a:r>
              <a:rPr lang="en-US" sz="2400" dirty="0" err="1"/>
              <a:t>q</a:t>
            </a:r>
            <a:r>
              <a:rPr lang="en-US" sz="2400" baseline="-25000" dirty="0" err="1"/>
              <a:t>mut</a:t>
            </a:r>
            <a:r>
              <a:rPr lang="en-US" sz="2400" dirty="0"/>
              <a:t>= -</a:t>
            </a:r>
            <a:r>
              <a:rPr lang="en-US" sz="2400" dirty="0" err="1">
                <a:latin typeface="Symbol" charset="0"/>
                <a:cs typeface="Symbol" charset="0"/>
              </a:rPr>
              <a:t>D</a:t>
            </a:r>
            <a:r>
              <a:rPr lang="en-US" sz="2400" dirty="0" err="1"/>
              <a:t>p</a:t>
            </a:r>
            <a:r>
              <a:rPr lang="en-US" sz="2400" baseline="-25000" dirty="0" err="1"/>
              <a:t>mut</a:t>
            </a:r>
            <a:r>
              <a:rPr lang="en-US" sz="2400" dirty="0"/>
              <a:t>=p</a:t>
            </a:r>
            <a:r>
              <a:rPr lang="en-US" sz="2400" dirty="0">
                <a:latin typeface="Symbol" charset="0"/>
                <a:cs typeface="Symbol" charset="0"/>
              </a:rPr>
              <a:t>m</a:t>
            </a:r>
            <a:r>
              <a:rPr lang="en-US" sz="2400" dirty="0"/>
              <a:t> </a:t>
            </a:r>
          </a:p>
          <a:p>
            <a:endParaRPr lang="en-US" sz="2400" dirty="0">
              <a:latin typeface="Symbol" charset="0"/>
            </a:endParaRPr>
          </a:p>
          <a:p>
            <a:r>
              <a:rPr lang="en-US" sz="2400" dirty="0">
                <a:cs typeface="Arial" charset="0"/>
              </a:rPr>
              <a:t>Change due to selection: </a:t>
            </a:r>
            <a:r>
              <a:rPr lang="en-US" sz="2400" dirty="0" err="1">
                <a:latin typeface="Symbol" charset="0"/>
              </a:rPr>
              <a:t>D</a:t>
            </a:r>
            <a:r>
              <a:rPr lang="en-US" sz="2400" dirty="0" err="1"/>
              <a:t>q</a:t>
            </a:r>
            <a:r>
              <a:rPr lang="en-US" sz="2400" baseline="-25000" dirty="0" err="1"/>
              <a:t>sel</a:t>
            </a:r>
            <a:r>
              <a:rPr lang="en-US" sz="2400" dirty="0"/>
              <a:t> = -(</a:t>
            </a:r>
            <a:r>
              <a:rPr lang="en-US" sz="2400" dirty="0" err="1"/>
              <a:t>sh</a:t>
            </a:r>
            <a:r>
              <a:rPr lang="en-US" sz="2400" dirty="0"/>
              <a:t>) </a:t>
            </a:r>
            <a:r>
              <a:rPr lang="en-US" sz="2400" dirty="0" err="1"/>
              <a:t>pq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0" y="2435226"/>
            <a:ext cx="8694738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These two rates of change are at equilibrium when </a:t>
            </a:r>
          </a:p>
          <a:p>
            <a:r>
              <a:rPr lang="en-US" sz="2400" dirty="0" err="1">
                <a:latin typeface="Symbol" charset="0"/>
                <a:cs typeface="Symbol" charset="0"/>
              </a:rPr>
              <a:t>D</a:t>
            </a:r>
            <a:r>
              <a:rPr lang="en-US" sz="2400" dirty="0" err="1"/>
              <a:t>q</a:t>
            </a:r>
            <a:r>
              <a:rPr lang="en-US" sz="2400" baseline="-25000" dirty="0" err="1"/>
              <a:t>mut</a:t>
            </a:r>
            <a:r>
              <a:rPr lang="en-US" sz="2400" baseline="-25000" dirty="0"/>
              <a:t> </a:t>
            </a:r>
            <a:r>
              <a:rPr lang="en-US" sz="2400" dirty="0"/>
              <a:t>+ </a:t>
            </a:r>
            <a:r>
              <a:rPr lang="en-US" sz="2400" dirty="0" err="1">
                <a:latin typeface="Symbol" charset="0"/>
                <a:cs typeface="Symbol" charset="0"/>
              </a:rPr>
              <a:t>D</a:t>
            </a:r>
            <a:r>
              <a:rPr lang="en-US" sz="2400" dirty="0" err="1">
                <a:latin typeface="Calibri" charset="0"/>
                <a:cs typeface="Calibri" charset="0"/>
              </a:rPr>
              <a:t>q</a:t>
            </a:r>
            <a:r>
              <a:rPr lang="en-US" sz="2400" baseline="-25000" dirty="0" err="1">
                <a:latin typeface="Calibri" charset="0"/>
                <a:cs typeface="Calibri" charset="0"/>
              </a:rPr>
              <a:t>sel</a:t>
            </a:r>
            <a:r>
              <a:rPr lang="en-US" sz="2400" baseline="-25000" dirty="0">
                <a:latin typeface="Calibri" charset="0"/>
                <a:cs typeface="Calibri" charset="0"/>
              </a:rPr>
              <a:t> </a:t>
            </a:r>
            <a:r>
              <a:rPr lang="en-US" sz="2400" dirty="0">
                <a:latin typeface="Calibri" charset="0"/>
                <a:cs typeface="Calibri" charset="0"/>
              </a:rPr>
              <a:t>=0</a:t>
            </a:r>
          </a:p>
          <a:p>
            <a:endParaRPr lang="en-US" sz="2400" dirty="0">
              <a:latin typeface="Calibri" charset="0"/>
              <a:cs typeface="Calibri" charset="0"/>
            </a:endParaRPr>
          </a:p>
          <a:p>
            <a:r>
              <a:rPr lang="en-US" sz="2400" dirty="0"/>
              <a:t>p</a:t>
            </a:r>
            <a:r>
              <a:rPr lang="en-US" sz="2400" dirty="0">
                <a:latin typeface="Symbol" charset="0"/>
                <a:cs typeface="Symbol" charset="0"/>
              </a:rPr>
              <a:t>m </a:t>
            </a:r>
            <a:r>
              <a:rPr lang="en-US" sz="2400" dirty="0"/>
              <a:t>- (</a:t>
            </a:r>
            <a:r>
              <a:rPr lang="en-US" sz="2400" dirty="0" err="1"/>
              <a:t>sh</a:t>
            </a:r>
            <a:r>
              <a:rPr lang="en-US" sz="2400" dirty="0"/>
              <a:t>)</a:t>
            </a:r>
            <a:r>
              <a:rPr lang="en-US" sz="2400" dirty="0" err="1"/>
              <a:t>pq</a:t>
            </a:r>
            <a:r>
              <a:rPr lang="en-US" sz="2400" dirty="0"/>
              <a:t> =0 </a:t>
            </a:r>
          </a:p>
          <a:p>
            <a:endParaRPr lang="en-US" sz="2400" dirty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endParaRPr lang="en-US" sz="2400" dirty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endParaRPr lang="en-US" sz="2400" dirty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r>
              <a:rPr lang="en-US" sz="2400" dirty="0">
                <a:latin typeface="Calibri" charset="0"/>
                <a:cs typeface="Calibri" charset="0"/>
              </a:rPr>
              <a:t>We can do a similar calculation for totally </a:t>
            </a:r>
          </a:p>
          <a:p>
            <a:r>
              <a:rPr lang="en-US" sz="2400" dirty="0">
                <a:latin typeface="Calibri" charset="0"/>
                <a:cs typeface="Calibri" charset="0"/>
              </a:rPr>
              <a:t>recessive mutations (h=0), and obtain</a:t>
            </a:r>
          </a:p>
          <a:p>
            <a:endParaRPr lang="en-US" sz="2400" dirty="0">
              <a:latin typeface="Calibri" charset="0"/>
              <a:cs typeface="Calibri" charset="0"/>
            </a:endParaRPr>
          </a:p>
          <a:p>
            <a:endParaRPr lang="en-US" sz="2400" dirty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cs typeface="Calibri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976478" y="6238665"/>
            <a:ext cx="959311" cy="0"/>
          </a:xfrm>
          <a:prstGeom prst="line">
            <a:avLst/>
          </a:prstGeom>
          <a:ln w="38100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624" name="Rectangle 5"/>
          <p:cNvSpPr>
            <a:spLocks noChangeArrowheads="1"/>
          </p:cNvSpPr>
          <p:nvPr/>
        </p:nvSpPr>
        <p:spPr bwMode="auto">
          <a:xfrm>
            <a:off x="4733926" y="6106305"/>
            <a:ext cx="2363147" cy="584775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libri" charset="0"/>
                <a:cs typeface="Calibri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q</a:t>
            </a:r>
            <a:r>
              <a:rPr lang="en-US" sz="3200" baseline="-25000" dirty="0" err="1">
                <a:solidFill>
                  <a:srgbClr val="FF0000"/>
                </a:solidFill>
              </a:rPr>
              <a:t>eq</a:t>
            </a:r>
            <a:r>
              <a:rPr lang="en-US" sz="3200" dirty="0">
                <a:solidFill>
                  <a:srgbClr val="FF0000"/>
                </a:solidFill>
              </a:rPr>
              <a:t> = √ (</a:t>
            </a:r>
            <a:r>
              <a:rPr lang="en-US" sz="3200" dirty="0">
                <a:solidFill>
                  <a:srgbClr val="FF0000"/>
                </a:solidFill>
                <a:latin typeface="Symbol" charset="0"/>
                <a:cs typeface="Symbol" charset="0"/>
              </a:rPr>
              <a:t>m</a:t>
            </a:r>
            <a:r>
              <a:rPr lang="en-US" sz="3200" dirty="0">
                <a:solidFill>
                  <a:srgbClr val="FF0000"/>
                </a:solidFill>
              </a:rPr>
              <a:t>/ s)</a:t>
            </a:r>
            <a:endParaRPr lang="en-US" sz="3200" dirty="0">
              <a:solidFill>
                <a:srgbClr val="FF0000"/>
              </a:solidFill>
              <a:latin typeface="Calibri" charset="0"/>
              <a:cs typeface="Calibri" charset="0"/>
            </a:endParaRPr>
          </a:p>
        </p:txBody>
      </p:sp>
      <p:sp>
        <p:nvSpPr>
          <p:cNvPr id="111620" name="Rectangle 7"/>
          <p:cNvSpPr>
            <a:spLocks noChangeArrowheads="1"/>
          </p:cNvSpPr>
          <p:nvPr/>
        </p:nvSpPr>
        <p:spPr bwMode="auto">
          <a:xfrm>
            <a:off x="5322888" y="3766330"/>
            <a:ext cx="4572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sz="3200" dirty="0">
              <a:latin typeface="Calibri" charset="0"/>
              <a:cs typeface="Calibri" charset="0"/>
            </a:endParaRPr>
          </a:p>
          <a:p>
            <a:r>
              <a:rPr lang="en-US" sz="3200" dirty="0" err="1">
                <a:solidFill>
                  <a:srgbClr val="FF0000"/>
                </a:solidFill>
                <a:latin typeface="Calibri" charset="0"/>
                <a:cs typeface="Calibri" charset="0"/>
              </a:rPr>
              <a:t>q</a:t>
            </a:r>
            <a:r>
              <a:rPr lang="en-US" sz="3200" baseline="-25000" dirty="0" err="1">
                <a:solidFill>
                  <a:srgbClr val="FF0000"/>
                </a:solidFill>
                <a:latin typeface="Calibri" charset="0"/>
                <a:cs typeface="Calibri" charset="0"/>
              </a:rPr>
              <a:t>eq</a:t>
            </a:r>
            <a:r>
              <a:rPr lang="en-US" sz="3200" dirty="0">
                <a:solidFill>
                  <a:srgbClr val="FF0000"/>
                </a:solidFill>
                <a:latin typeface="Calibri" charset="0"/>
                <a:cs typeface="Calibri" charset="0"/>
              </a:rPr>
              <a:t> =</a:t>
            </a:r>
            <a:r>
              <a:rPr lang="en-US" sz="3200" dirty="0">
                <a:solidFill>
                  <a:srgbClr val="FF0000"/>
                </a:solidFill>
                <a:latin typeface="Symbol" charset="0"/>
                <a:cs typeface="Symbol" charset="0"/>
              </a:rPr>
              <a:t>m/</a:t>
            </a:r>
            <a:r>
              <a:rPr lang="en-US" sz="3200" dirty="0">
                <a:solidFill>
                  <a:srgbClr val="FF0000"/>
                </a:solidFill>
              </a:rPr>
              <a:t>(</a:t>
            </a:r>
            <a:r>
              <a:rPr lang="en-US" sz="3200" dirty="0" err="1">
                <a:solidFill>
                  <a:srgbClr val="FF0000"/>
                </a:solidFill>
              </a:rPr>
              <a:t>sh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  <a:r>
              <a:rPr lang="en-US" sz="3200" dirty="0">
                <a:solidFill>
                  <a:srgbClr val="FF0000"/>
                </a:solidFill>
                <a:latin typeface="Calibri" charset="0"/>
                <a:cs typeface="Calibri" charset="0"/>
              </a:rPr>
              <a:t> </a:t>
            </a:r>
          </a:p>
        </p:txBody>
      </p:sp>
      <p:sp>
        <p:nvSpPr>
          <p:cNvPr id="111621" name="Text Box 9"/>
          <p:cNvSpPr txBox="1">
            <a:spLocks noChangeArrowheads="1"/>
          </p:cNvSpPr>
          <p:nvPr/>
        </p:nvSpPr>
        <p:spPr bwMode="auto">
          <a:xfrm>
            <a:off x="8815389" y="6034657"/>
            <a:ext cx="1760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Haldane (1937)</a:t>
            </a:r>
          </a:p>
        </p:txBody>
      </p:sp>
      <p:sp>
        <p:nvSpPr>
          <p:cNvPr id="111622" name="TextBox 9"/>
          <p:cNvSpPr txBox="1">
            <a:spLocks noChangeArrowheads="1"/>
          </p:cNvSpPr>
          <p:nvPr/>
        </p:nvSpPr>
        <p:spPr bwMode="auto">
          <a:xfrm>
            <a:off x="1575339" y="1"/>
            <a:ext cx="326403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/>
              <a:t>Mutation-Selection </a:t>
            </a:r>
          </a:p>
          <a:p>
            <a:pPr eaLnBrk="1" hangingPunct="1"/>
            <a:r>
              <a:rPr lang="en-US" sz="2800" dirty="0"/>
              <a:t>Balance (MSB)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180557" y="106714"/>
            <a:ext cx="1244234" cy="1867894"/>
            <a:chOff x="761999" y="1219200"/>
            <a:chExt cx="1244234" cy="1867894"/>
          </a:xfrm>
        </p:grpSpPr>
        <p:pic>
          <p:nvPicPr>
            <p:cNvPr id="10" name="Picture 9" descr="drop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1309" y="2201349"/>
              <a:ext cx="227839" cy="229035"/>
            </a:xfrm>
            <a:prstGeom prst="rect">
              <a:avLst/>
            </a:prstGeom>
          </p:spPr>
        </p:pic>
        <p:pic>
          <p:nvPicPr>
            <p:cNvPr id="11" name="Picture 10" descr="drop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8513" y="2456135"/>
              <a:ext cx="267435" cy="268840"/>
            </a:xfrm>
            <a:prstGeom prst="rect">
              <a:avLst/>
            </a:prstGeom>
          </p:spPr>
        </p:pic>
        <p:pic>
          <p:nvPicPr>
            <p:cNvPr id="12" name="Picture 11" descr="drop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1309" y="2818254"/>
              <a:ext cx="267435" cy="268840"/>
            </a:xfrm>
            <a:prstGeom prst="rect">
              <a:avLst/>
            </a:prstGeom>
          </p:spPr>
        </p:pic>
        <p:pic>
          <p:nvPicPr>
            <p:cNvPr id="13" name="Picture 12" descr="faucet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7723" y="1219200"/>
              <a:ext cx="1038510" cy="101944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61999" y="2057400"/>
              <a:ext cx="1100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/>
                </a:rPr>
                <a:t>Mutation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902000" y="1984535"/>
            <a:ext cx="2164758" cy="1193195"/>
            <a:chOff x="2483442" y="3097020"/>
            <a:chExt cx="2164758" cy="1193195"/>
          </a:xfrm>
        </p:grpSpPr>
        <p:pic>
          <p:nvPicPr>
            <p:cNvPr id="16" name="Picture 15" descr="water stream.jpg"/>
            <p:cNvPicPr>
              <a:picLocks noChangeAspect="1"/>
            </p:cNvPicPr>
            <p:nvPr/>
          </p:nvPicPr>
          <p:blipFill>
            <a:blip r:embed="rId4"/>
            <a:srcRect t="49861" r="67500"/>
            <a:stretch>
              <a:fillRect/>
            </a:stretch>
          </p:blipFill>
          <p:spPr>
            <a:xfrm>
              <a:off x="3717656" y="3097020"/>
              <a:ext cx="726317" cy="910315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sp>
          <p:nvSpPr>
            <p:cNvPr id="17" name="TextBox 16"/>
            <p:cNvSpPr txBox="1"/>
            <p:nvPr/>
          </p:nvSpPr>
          <p:spPr>
            <a:xfrm>
              <a:off x="2483442" y="3951661"/>
              <a:ext cx="21647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/>
                </a:rPr>
                <a:t>Negative selection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632879" y="1536241"/>
            <a:ext cx="2543746" cy="1236937"/>
            <a:chOff x="1214321" y="2648726"/>
            <a:chExt cx="2543746" cy="1236937"/>
          </a:xfrm>
        </p:grpSpPr>
        <p:grpSp>
          <p:nvGrpSpPr>
            <p:cNvPr id="19" name="Group 18"/>
            <p:cNvGrpSpPr/>
            <p:nvPr/>
          </p:nvGrpSpPr>
          <p:grpSpPr>
            <a:xfrm>
              <a:off x="1214321" y="2648726"/>
              <a:ext cx="2543746" cy="1236937"/>
              <a:chOff x="1214321" y="2648726"/>
              <a:chExt cx="2543746" cy="123693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221263" y="3107153"/>
                <a:ext cx="2524356" cy="75602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 rot="5400000">
                <a:off x="602121" y="3266519"/>
                <a:ext cx="1236935" cy="135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>
                <a:off x="3451979" y="2942367"/>
                <a:ext cx="588630" cy="135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endCxn id="21" idx="2"/>
              </p:cNvCxnSpPr>
              <p:nvPr/>
            </p:nvCxnSpPr>
            <p:spPr>
              <a:xfrm>
                <a:off x="1214321" y="3863174"/>
                <a:ext cx="1269120" cy="135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21" idx="2"/>
              </p:cNvCxnSpPr>
              <p:nvPr/>
            </p:nvCxnSpPr>
            <p:spPr>
              <a:xfrm rot="16200000" flipH="1">
                <a:off x="3119397" y="3227218"/>
                <a:ext cx="2713" cy="12746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16200000" flipH="1">
                <a:off x="3454017" y="3594060"/>
                <a:ext cx="583204" cy="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1214321" y="3105812"/>
              <a:ext cx="250333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/>
                </a:rPr>
                <a:t>Deleterious variants in the population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082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4" name="ZoneTexte 8"/>
          <p:cNvSpPr txBox="1">
            <a:spLocks noChangeArrowheads="1"/>
          </p:cNvSpPr>
          <p:nvPr/>
        </p:nvSpPr>
        <p:spPr bwMode="auto">
          <a:xfrm>
            <a:off x="5340240" y="18920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i="1" dirty="0"/>
              <a:t>s</a:t>
            </a:r>
          </a:p>
        </p:txBody>
      </p:sp>
      <p:graphicFrame>
        <p:nvGraphicFramePr>
          <p:cNvPr id="12" name="Graphique 11"/>
          <p:cNvGraphicFramePr/>
          <p:nvPr>
            <p:extLst/>
          </p:nvPr>
        </p:nvGraphicFramePr>
        <p:xfrm>
          <a:off x="3579725" y="235117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1" name="Connecteur droit avec flèche 20"/>
          <p:cNvCxnSpPr>
            <a:cxnSpLocks noChangeShapeType="1"/>
          </p:cNvCxnSpPr>
          <p:nvPr/>
        </p:nvCxnSpPr>
        <p:spPr bwMode="auto">
          <a:xfrm rot="5400000">
            <a:off x="2998456" y="3683884"/>
            <a:ext cx="11430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ZoneTexte 22"/>
          <p:cNvSpPr txBox="1">
            <a:spLocks noChangeArrowheads="1"/>
          </p:cNvSpPr>
          <p:nvPr/>
        </p:nvSpPr>
        <p:spPr bwMode="auto">
          <a:xfrm>
            <a:off x="3178916" y="3261114"/>
            <a:ext cx="3340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i="1" dirty="0"/>
              <a:t>h</a:t>
            </a:r>
            <a:endParaRPr lang="en-US" dirty="0"/>
          </a:p>
        </p:txBody>
      </p:sp>
      <p:cxnSp>
        <p:nvCxnSpPr>
          <p:cNvPr id="25" name="Connecteur droit avec flèche 24"/>
          <p:cNvCxnSpPr>
            <a:cxnSpLocks noChangeShapeType="1"/>
          </p:cNvCxnSpPr>
          <p:nvPr/>
        </p:nvCxnSpPr>
        <p:spPr bwMode="auto">
          <a:xfrm>
            <a:off x="4074851" y="2385949"/>
            <a:ext cx="2665412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2596" name="ZoneTexte 9"/>
          <p:cNvSpPr txBox="1">
            <a:spLocks noChangeArrowheads="1"/>
          </p:cNvSpPr>
          <p:nvPr/>
        </p:nvSpPr>
        <p:spPr bwMode="auto">
          <a:xfrm>
            <a:off x="5708999" y="3601372"/>
            <a:ext cx="8140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i="1" dirty="0" err="1"/>
              <a:t>q</a:t>
            </a:r>
            <a:r>
              <a:rPr lang="en-US" i="1" baseline="-25000" dirty="0" err="1"/>
              <a:t>e</a:t>
            </a:r>
            <a:endParaRPr lang="en-US" i="1" baseline="-25000" dirty="0"/>
          </a:p>
        </p:txBody>
      </p:sp>
      <p:sp>
        <p:nvSpPr>
          <p:cNvPr id="152593" name="ZoneTexte 19"/>
          <p:cNvSpPr txBox="1">
            <a:spLocks noChangeArrowheads="1"/>
          </p:cNvSpPr>
          <p:nvPr/>
        </p:nvSpPr>
        <p:spPr bwMode="auto">
          <a:xfrm>
            <a:off x="8700970" y="3539422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 i="1" dirty="0">
                <a:latin typeface="Symbol" charset="2"/>
                <a:cs typeface="Symbol" charset="2"/>
              </a:rPr>
              <a:t>m</a:t>
            </a:r>
            <a:r>
              <a:rPr lang="en-US" sz="1800" i="1" dirty="0"/>
              <a:t> </a:t>
            </a:r>
            <a:r>
              <a:rPr lang="en-US" sz="1800" dirty="0"/>
              <a:t>= 10</a:t>
            </a:r>
            <a:r>
              <a:rPr lang="en-US" sz="1800" baseline="30000" dirty="0"/>
              <a:t>-6</a:t>
            </a:r>
            <a:endParaRPr lang="en-US" sz="1800" i="1" dirty="0"/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2156298" y="6088742"/>
            <a:ext cx="77882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Per-locus mutation rates are low and selection is effective</a:t>
            </a: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2136760" y="5392551"/>
            <a:ext cx="77882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The more dominant a deleterious mutation is, the rarer it will be at mutation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–selection balance.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2209800" y="310992"/>
            <a:ext cx="7772400" cy="666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3200" dirty="0">
                <a:latin typeface="+mj-lt"/>
                <a:ea typeface="ＭＳ Ｐゴシック" pitchFamily="-112" charset="-128"/>
                <a:cs typeface="ＭＳ Ｐゴシック" pitchFamily="-112" charset="-128"/>
              </a:rPr>
              <a:t>Mutation–selection balance</a:t>
            </a: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3568700" y="1184276"/>
          <a:ext cx="47371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5" imgW="2717800" imgH="406400" progId="Equation.3">
                  <p:embed/>
                </p:oleObj>
              </mc:Choice>
              <mc:Fallback>
                <p:oleObj name="Equation" r:id="rId5" imgW="2717800" imgH="406400" progId="Equation.3">
                  <p:embed/>
                  <p:pic>
                    <p:nvPicPr>
                      <p:cNvPr id="2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1184276"/>
                        <a:ext cx="4737100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 rot="16200000">
            <a:off x="7848438" y="2774462"/>
            <a:ext cx="116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135056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ctrTitle"/>
          </p:nvPr>
        </p:nvSpPr>
        <p:spPr>
          <a:xfrm>
            <a:off x="2209800" y="199673"/>
            <a:ext cx="7772400" cy="66047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>
                <a:ea typeface="ＭＳ Ｐゴシック" pitchFamily="-112" charset="-128"/>
                <a:cs typeface="ＭＳ Ｐゴシック" pitchFamily="-112" charset="-128"/>
              </a:rPr>
              <a:t>Mutation–selection balance</a:t>
            </a:r>
          </a:p>
        </p:txBody>
      </p:sp>
      <p:pic>
        <p:nvPicPr>
          <p:cNvPr id="5" name="Picture 4" descr="Selection_20.jpg"/>
          <p:cNvPicPr>
            <a:picLocks noChangeAspect="1"/>
          </p:cNvPicPr>
          <p:nvPr/>
        </p:nvPicPr>
        <p:blipFill>
          <a:blip r:embed="rId3"/>
          <a:srcRect t="9115"/>
          <a:stretch>
            <a:fillRect/>
          </a:stretch>
        </p:blipFill>
        <p:spPr>
          <a:xfrm>
            <a:off x="1950172" y="980699"/>
            <a:ext cx="8251369" cy="28424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50172" y="4841742"/>
            <a:ext cx="8251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frequency of </a:t>
            </a:r>
            <a:r>
              <a:rPr lang="en-US" dirty="0" err="1"/>
              <a:t>frameshift</a:t>
            </a:r>
            <a:r>
              <a:rPr lang="en-US" dirty="0"/>
              <a:t> and nonsense mutations at </a:t>
            </a:r>
            <a:r>
              <a:rPr lang="en-US" i="1" dirty="0"/>
              <a:t>BRCA1 </a:t>
            </a:r>
            <a:r>
              <a:rPr lang="en-US" dirty="0"/>
              <a:t>is about 1/1000. The </a:t>
            </a:r>
            <a:r>
              <a:rPr lang="en-US" i="1" dirty="0"/>
              <a:t>BRCA1 </a:t>
            </a:r>
            <a:r>
              <a:rPr lang="en-US" dirty="0"/>
              <a:t>gene has about 2500 coding bases, and the per-base pair mutation rate in humans is about 2×10</a:t>
            </a:r>
            <a:r>
              <a:rPr lang="en-US" baseline="30000" dirty="0"/>
              <a:t>–8</a:t>
            </a:r>
            <a:r>
              <a:rPr lang="en-US" dirty="0"/>
              <a:t> per generation. How strong is selection against an average loss-of-function mutation?</a:t>
            </a:r>
            <a:endParaRPr lang="en-US" baseline="30000" dirty="0"/>
          </a:p>
        </p:txBody>
      </p:sp>
      <p:sp>
        <p:nvSpPr>
          <p:cNvPr id="7" name="TextBox 6"/>
          <p:cNvSpPr txBox="1"/>
          <p:nvPr/>
        </p:nvSpPr>
        <p:spPr>
          <a:xfrm>
            <a:off x="1968237" y="3872729"/>
            <a:ext cx="82513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 </a:t>
            </a:r>
            <a:r>
              <a:rPr lang="en-US" sz="1400" i="1" dirty="0"/>
              <a:t>BRCA1</a:t>
            </a:r>
            <a:r>
              <a:rPr lang="en-US" sz="1400" dirty="0"/>
              <a:t>, more than 1000 different alleles increase susceptibility to breast and ovarian cancers. The figure shows positions of </a:t>
            </a:r>
            <a:r>
              <a:rPr lang="en-US" sz="1400" dirty="0" err="1"/>
              <a:t>frameshift</a:t>
            </a:r>
            <a:r>
              <a:rPr lang="en-US" sz="1400" dirty="0"/>
              <a:t> and nonsense mutations along the gene, which is in blue, with </a:t>
            </a:r>
            <a:r>
              <a:rPr lang="en-US" sz="1400" dirty="0" err="1"/>
              <a:t>exons</a:t>
            </a:r>
            <a:r>
              <a:rPr lang="en-US" sz="1400" dirty="0"/>
              <a:t> indicated by numbers. Modified from McClellan &amp; King (2010) </a:t>
            </a:r>
            <a:r>
              <a:rPr lang="en-US" sz="1400" i="1" dirty="0"/>
              <a:t>Cell.</a:t>
            </a:r>
          </a:p>
        </p:txBody>
      </p:sp>
    </p:spTree>
    <p:extLst>
      <p:ext uri="{BB962C8B-B14F-4D97-AF65-F5344CB8AC3E}">
        <p14:creationId xmlns:p14="http://schemas.microsoft.com/office/powerpoint/2010/main" val="249690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68" y="563013"/>
            <a:ext cx="7607300" cy="5487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44628"/>
          <a:stretch/>
        </p:blipFill>
        <p:spPr>
          <a:xfrm>
            <a:off x="6275056" y="0"/>
            <a:ext cx="4653314" cy="13892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58227"/>
          <a:stretch/>
        </p:blipFill>
        <p:spPr>
          <a:xfrm>
            <a:off x="5106340" y="5908856"/>
            <a:ext cx="5561660" cy="949144"/>
          </a:xfrm>
          <a:prstGeom prst="rect">
            <a:avLst/>
          </a:prstGeom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147156" y="1727054"/>
            <a:ext cx="452084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180000" indent="-179388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Deleterious alleles maintained at low frequencies in the population</a:t>
            </a:r>
          </a:p>
          <a:p>
            <a:pPr marL="180000" indent="-179388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But across the genome …</a:t>
            </a:r>
          </a:p>
          <a:p>
            <a:pPr marL="180000" indent="-179388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MacArthur </a:t>
            </a:r>
            <a:r>
              <a:rPr lang="en-US" i="1" dirty="0">
                <a:latin typeface="Arial"/>
                <a:cs typeface="Arial"/>
              </a:rPr>
              <a:t>et al.</a:t>
            </a:r>
            <a:r>
              <a:rPr lang="en-US" dirty="0">
                <a:latin typeface="Arial"/>
                <a:cs typeface="Arial"/>
              </a:rPr>
              <a:t> (2012 </a:t>
            </a:r>
            <a:r>
              <a:rPr lang="en-US" i="1" dirty="0">
                <a:latin typeface="Arial"/>
                <a:cs typeface="Arial"/>
              </a:rPr>
              <a:t>Nature</a:t>
            </a:r>
            <a:r>
              <a:rPr lang="en-US" dirty="0">
                <a:latin typeface="Arial"/>
                <a:cs typeface="Arial"/>
              </a:rPr>
              <a:t>) estimated that human genomes typically carry about 100 loss-of-function alleles (about 20 of them completely inactivated)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56923" y="-164564"/>
            <a:ext cx="7772400" cy="660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3200" dirty="0">
                <a:latin typeface="+mj-lt"/>
                <a:ea typeface="ＭＳ Ｐゴシック" pitchFamily="-112" charset="-128"/>
                <a:cs typeface="ＭＳ Ｐゴシック" pitchFamily="-112" charset="-128"/>
              </a:rPr>
              <a:t>Implications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1431339" y="5892497"/>
            <a:ext cx="39856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79388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Thus, mutation–selection balance may be an important source of fitness variation in nature </a:t>
            </a:r>
          </a:p>
        </p:txBody>
      </p:sp>
    </p:spTree>
    <p:extLst>
      <p:ext uri="{BB962C8B-B14F-4D97-AF65-F5344CB8AC3E}">
        <p14:creationId xmlns:p14="http://schemas.microsoft.com/office/powerpoint/2010/main" val="277146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TextBox 2"/>
          <p:cNvSpPr txBox="1">
            <a:spLocks noChangeArrowheads="1"/>
          </p:cNvSpPr>
          <p:nvPr/>
        </p:nvSpPr>
        <p:spPr bwMode="auto">
          <a:xfrm>
            <a:off x="1533805" y="34949"/>
            <a:ext cx="96946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alibri" pitchFamily="-112" charset="0"/>
              </a:rPr>
              <a:t>Inbreeding depression</a:t>
            </a:r>
            <a:r>
              <a:rPr lang="en-US" dirty="0">
                <a:latin typeface="Calibri" pitchFamily="-112" charset="0"/>
              </a:rPr>
              <a:t>: Reduced fitness of inbred individuals (from normally outbred populations)</a:t>
            </a:r>
          </a:p>
          <a:p>
            <a:endParaRPr lang="en-US" dirty="0">
              <a:latin typeface="Calibri" pitchFamily="-112" charset="0"/>
            </a:endParaRPr>
          </a:p>
          <a:p>
            <a:r>
              <a:rPr lang="en-US" dirty="0">
                <a:latin typeface="Calibri" pitchFamily="-112" charset="0"/>
              </a:rPr>
              <a:t> </a:t>
            </a:r>
          </a:p>
          <a:p>
            <a:endParaRPr lang="en-US" dirty="0">
              <a:latin typeface="Calibri" pitchFamily="-11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68462" y="6322094"/>
            <a:ext cx="33018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Silene</a:t>
            </a:r>
            <a:r>
              <a:rPr lang="en-US" dirty="0"/>
              <a:t> </a:t>
            </a:r>
            <a:r>
              <a:rPr lang="en-US" dirty="0" err="1"/>
              <a:t>latifolia</a:t>
            </a:r>
            <a:r>
              <a:rPr lang="en-US" dirty="0"/>
              <a:t> (white </a:t>
            </a:r>
            <a:r>
              <a:rPr lang="en-US" dirty="0" err="1"/>
              <a:t>campion</a:t>
            </a:r>
            <a:r>
              <a:rPr lang="en-US" dirty="0"/>
              <a:t>) </a:t>
            </a:r>
          </a:p>
          <a:p>
            <a:r>
              <a:rPr lang="en-US" sz="1400" dirty="0"/>
              <a:t>from </a:t>
            </a:r>
            <a:r>
              <a:rPr lang="en-US" sz="1400" dirty="0" err="1"/>
              <a:t>Charlesworth</a:t>
            </a:r>
            <a:r>
              <a:rPr lang="en-US" sz="1400" dirty="0"/>
              <a:t> and Willis Nat Gen. </a:t>
            </a:r>
            <a:r>
              <a:rPr lang="fr-FR" sz="1400" dirty="0"/>
              <a:t>’</a:t>
            </a:r>
            <a:r>
              <a:rPr lang="en-US" sz="1400" dirty="0"/>
              <a:t>09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724" t="5635"/>
          <a:stretch/>
        </p:blipFill>
        <p:spPr>
          <a:xfrm>
            <a:off x="1551125" y="2055287"/>
            <a:ext cx="5155916" cy="42216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38112" y="366283"/>
            <a:ext cx="63833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-112" charset="0"/>
              </a:rPr>
              <a:t>One of the first systematic surveys of inbreeding depression was conducted by Darwin (57 plant species)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72234" y="1178834"/>
            <a:ext cx="6837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else being equal mutations that are more recessive </a:t>
            </a:r>
          </a:p>
          <a:p>
            <a:r>
              <a:rPr lang="en-US" dirty="0"/>
              <a:t>should segregate at high frequencies under mutation selection balance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467246" y="2055286"/>
            <a:ext cx="4200755" cy="4221688"/>
            <a:chOff x="685800" y="1924440"/>
            <a:chExt cx="4200755" cy="4221688"/>
          </a:xfrm>
        </p:grpSpPr>
        <p:pic>
          <p:nvPicPr>
            <p:cNvPr id="12" name="Picture 1" descr="C:\Users\Ziyue Gao\AppData\Roaming\Tencent\Users\1526808768\QQ\WinTemp\RichOle\VVKU$G7T@]XD{`CZQP~1LJU.jpg"/>
            <p:cNvPicPr>
              <a:picLocks noChangeAspect="1" noChangeArrowheads="1"/>
            </p:cNvPicPr>
            <p:nvPr/>
          </p:nvPicPr>
          <p:blipFill>
            <a:blip r:embed="rId4" cstate="print"/>
            <a:srcRect l="11496" r="10126" b="18029"/>
            <a:stretch>
              <a:fillRect/>
            </a:stretch>
          </p:blipFill>
          <p:spPr bwMode="auto">
            <a:xfrm>
              <a:off x="685800" y="2262993"/>
              <a:ext cx="4200755" cy="3883135"/>
            </a:xfrm>
            <a:prstGeom prst="rect">
              <a:avLst/>
            </a:prstGeom>
            <a:noFill/>
            <a:scene3d>
              <a:camera prst="orthographicFront">
                <a:rot lat="0" lon="0" rev="21570000"/>
              </a:camera>
              <a:lightRig rig="threePt" dir="t"/>
            </a:scene3d>
          </p:spPr>
        </p:pic>
        <p:sp>
          <p:nvSpPr>
            <p:cNvPr id="13" name="TextBox 12"/>
            <p:cNvSpPr txBox="1"/>
            <p:nvPr/>
          </p:nvSpPr>
          <p:spPr>
            <a:xfrm>
              <a:off x="914400" y="1924440"/>
              <a:ext cx="3581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Morton, Crow and Muller (1956)</a:t>
              </a:r>
              <a:endParaRPr lang="zh-CN" alt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 rot="16200000">
            <a:off x="7830460" y="4497186"/>
            <a:ext cx="133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cousins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9517562" y="449718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½ sibs</a:t>
            </a:r>
          </a:p>
        </p:txBody>
      </p:sp>
    </p:spTree>
    <p:extLst>
      <p:ext uri="{BB962C8B-B14F-4D97-AF65-F5344CB8AC3E}">
        <p14:creationId xmlns:p14="http://schemas.microsoft.com/office/powerpoint/2010/main" val="417409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3741" y="761265"/>
            <a:ext cx="48917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Spatially varying selection </a:t>
            </a:r>
          </a:p>
          <a:p>
            <a:pPr algn="ctr"/>
            <a:r>
              <a:rPr lang="en-US" sz="3200" dirty="0"/>
              <a:t>and </a:t>
            </a:r>
          </a:p>
          <a:p>
            <a:pPr algn="ctr"/>
            <a:r>
              <a:rPr lang="en-US" sz="3200" dirty="0"/>
              <a:t>migration–selection balance</a:t>
            </a:r>
          </a:p>
        </p:txBody>
      </p:sp>
    </p:spTree>
    <p:extLst>
      <p:ext uri="{BB962C8B-B14F-4D97-AF65-F5344CB8AC3E}">
        <p14:creationId xmlns:p14="http://schemas.microsoft.com/office/powerpoint/2010/main" val="375058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8908" y="233243"/>
            <a:ext cx="8001000" cy="990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 err="1">
                <a:latin typeface="Arial"/>
                <a:cs typeface="Arial"/>
              </a:rPr>
              <a:t>Clinal</a:t>
            </a:r>
            <a:r>
              <a:rPr lang="en-US" sz="3200" dirty="0">
                <a:latin typeface="Arial"/>
                <a:cs typeface="Arial"/>
              </a:rPr>
              <a:t> variation: </a:t>
            </a:r>
            <a:br>
              <a:rPr lang="en-US" sz="3200" dirty="0">
                <a:latin typeface="Arial"/>
                <a:cs typeface="Arial"/>
              </a:rPr>
            </a:br>
            <a:r>
              <a:rPr lang="en-US" sz="3200" dirty="0">
                <a:latin typeface="Arial"/>
                <a:cs typeface="Arial"/>
              </a:rPr>
              <a:t>local adaptation on broad scales</a:t>
            </a:r>
          </a:p>
        </p:txBody>
      </p:sp>
      <p:sp>
        <p:nvSpPr>
          <p:cNvPr id="24580" name="Text Box 14"/>
          <p:cNvSpPr txBox="1">
            <a:spLocks noChangeArrowheads="1"/>
          </p:cNvSpPr>
          <p:nvPr/>
        </p:nvSpPr>
        <p:spPr bwMode="auto">
          <a:xfrm>
            <a:off x="2635251" y="1429926"/>
            <a:ext cx="3347260" cy="2616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>
                <a:latin typeface="Arial"/>
                <a:cs typeface="Arial"/>
              </a:rPr>
              <a:t>Human body mass and mean annual temperature</a:t>
            </a:r>
            <a:endParaRPr lang="en-US" sz="1100" b="1" dirty="0">
              <a:latin typeface="Arial"/>
              <a:cs typeface="Arial"/>
            </a:endParaRPr>
          </a:p>
        </p:txBody>
      </p:sp>
      <p:sp>
        <p:nvSpPr>
          <p:cNvPr id="24581" name="Rectangle 15"/>
          <p:cNvSpPr>
            <a:spLocks noChangeArrowheads="1"/>
          </p:cNvSpPr>
          <p:nvPr/>
        </p:nvSpPr>
        <p:spPr bwMode="auto">
          <a:xfrm>
            <a:off x="3301550" y="2200393"/>
            <a:ext cx="1600868" cy="2549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125137" y="4550773"/>
            <a:ext cx="3581400" cy="2139950"/>
            <a:chOff x="432" y="2837"/>
            <a:chExt cx="2256" cy="1348"/>
          </a:xfrm>
        </p:grpSpPr>
        <p:sp>
          <p:nvSpPr>
            <p:cNvPr id="24591" name="Text Box 9"/>
            <p:cNvSpPr txBox="1">
              <a:spLocks noChangeArrowheads="1"/>
            </p:cNvSpPr>
            <p:nvPr/>
          </p:nvSpPr>
          <p:spPr bwMode="auto">
            <a:xfrm>
              <a:off x="1223" y="2837"/>
              <a:ext cx="84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Mean temperature</a:t>
              </a:r>
            </a:p>
          </p:txBody>
        </p:sp>
        <p:pic>
          <p:nvPicPr>
            <p:cNvPr id="24592" name="Picture 6" descr="dec-jan_meanwinT.jpg"/>
            <p:cNvPicPr>
              <a:picLocks noChangeAspect="1"/>
            </p:cNvPicPr>
            <p:nvPr/>
          </p:nvPicPr>
          <p:blipFill>
            <a:blip r:embed="rId3"/>
            <a:srcRect b="4930"/>
            <a:stretch>
              <a:fillRect/>
            </a:stretch>
          </p:blipFill>
          <p:spPr bwMode="auto">
            <a:xfrm>
              <a:off x="432" y="2976"/>
              <a:ext cx="2256" cy="1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163738" y="4542835"/>
            <a:ext cx="3584575" cy="2147888"/>
            <a:chOff x="2976" y="2832"/>
            <a:chExt cx="2258" cy="1353"/>
          </a:xfrm>
        </p:grpSpPr>
        <p:sp>
          <p:nvSpPr>
            <p:cNvPr id="24589" name="TextBox 10"/>
            <p:cNvSpPr txBox="1">
              <a:spLocks noChangeArrowheads="1"/>
            </p:cNvSpPr>
            <p:nvPr/>
          </p:nvSpPr>
          <p:spPr bwMode="auto">
            <a:xfrm>
              <a:off x="3425" y="2832"/>
              <a:ext cx="168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100" dirty="0">
                  <a:latin typeface="Arial"/>
                  <a:cs typeface="Arial"/>
                </a:rPr>
                <a:t>Short-wave radiation</a:t>
              </a:r>
            </a:p>
          </p:txBody>
        </p:sp>
        <p:pic>
          <p:nvPicPr>
            <p:cNvPr id="24590" name="Picture 13" descr="dec-jan_solar_flux.jpg"/>
            <p:cNvPicPr>
              <a:picLocks noChangeAspect="1"/>
            </p:cNvPicPr>
            <p:nvPr/>
          </p:nvPicPr>
          <p:blipFill>
            <a:blip r:embed="rId4"/>
            <a:srcRect b="4930"/>
            <a:stretch>
              <a:fillRect/>
            </a:stretch>
          </p:blipFill>
          <p:spPr bwMode="auto">
            <a:xfrm>
              <a:off x="2976" y="2976"/>
              <a:ext cx="2258" cy="1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254573" y="1438861"/>
            <a:ext cx="3531231" cy="2980927"/>
            <a:chOff x="3585" y="1059"/>
            <a:chExt cx="1790" cy="1624"/>
          </a:xfrm>
        </p:grpSpPr>
        <p:pic>
          <p:nvPicPr>
            <p:cNvPr id="24586" name="Picture 2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585" y="1365"/>
              <a:ext cx="1607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87" name="Text Box 21"/>
            <p:cNvSpPr txBox="1">
              <a:spLocks noChangeArrowheads="1"/>
            </p:cNvSpPr>
            <p:nvPr/>
          </p:nvSpPr>
          <p:spPr bwMode="auto">
            <a:xfrm>
              <a:off x="3805" y="2566"/>
              <a:ext cx="1561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800" dirty="0" err="1">
                  <a:latin typeface="Arial"/>
                  <a:cs typeface="Arial"/>
                </a:rPr>
                <a:t>Relethford</a:t>
              </a:r>
              <a:r>
                <a:rPr lang="en-US" sz="800" dirty="0">
                  <a:latin typeface="Arial"/>
                  <a:cs typeface="Arial"/>
                </a:rPr>
                <a:t> (1997) </a:t>
              </a:r>
              <a:r>
                <a:rPr lang="en-US" sz="800" i="1" dirty="0">
                  <a:cs typeface="Arial"/>
                </a:rPr>
                <a:t>Am J Phys </a:t>
              </a:r>
              <a:r>
                <a:rPr lang="en-US" sz="800" i="1" dirty="0" err="1">
                  <a:cs typeface="Arial"/>
                </a:rPr>
                <a:t>Anthropol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4588" name="Text Box 22"/>
            <p:cNvSpPr txBox="1">
              <a:spLocks noChangeArrowheads="1"/>
            </p:cNvSpPr>
            <p:nvPr/>
          </p:nvSpPr>
          <p:spPr bwMode="auto">
            <a:xfrm>
              <a:off x="3599" y="1059"/>
              <a:ext cx="1776" cy="14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latin typeface="Arial"/>
                  <a:cs typeface="Arial"/>
                </a:rPr>
                <a:t>Skin reflectance and latitude</a:t>
              </a:r>
              <a:endParaRPr lang="en-US" sz="1100" b="1" dirty="0">
                <a:latin typeface="Arial"/>
                <a:cs typeface="Arial"/>
              </a:endParaRPr>
            </a:p>
          </p:txBody>
        </p:sp>
      </p:grpSp>
      <p:sp>
        <p:nvSpPr>
          <p:cNvPr id="24585" name="Text Box 11"/>
          <p:cNvSpPr txBox="1">
            <a:spLocks noChangeArrowheads="1"/>
          </p:cNvSpPr>
          <p:nvPr/>
        </p:nvSpPr>
        <p:spPr bwMode="auto">
          <a:xfrm>
            <a:off x="2635251" y="4029194"/>
            <a:ext cx="33472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br>
              <a:rPr lang="en-US" sz="800" dirty="0">
                <a:latin typeface="Arial"/>
                <a:cs typeface="Arial"/>
              </a:rPr>
            </a:br>
            <a:r>
              <a:rPr lang="en-US" sz="800" dirty="0" err="1">
                <a:latin typeface="Arial"/>
                <a:cs typeface="Arial"/>
              </a:rPr>
              <a:t>Katzmarzyk</a:t>
            </a:r>
            <a:r>
              <a:rPr lang="en-US" sz="800" dirty="0">
                <a:latin typeface="Arial"/>
                <a:cs typeface="Arial"/>
              </a:rPr>
              <a:t> &amp; Leonard (1998) </a:t>
            </a:r>
            <a:r>
              <a:rPr lang="en-US" sz="800" i="1" dirty="0">
                <a:latin typeface="Arial"/>
                <a:cs typeface="Arial"/>
              </a:rPr>
              <a:t>Am J Phys </a:t>
            </a:r>
            <a:r>
              <a:rPr lang="en-US" sz="800" i="1" dirty="0" err="1">
                <a:latin typeface="Arial"/>
                <a:cs typeface="Arial"/>
              </a:rPr>
              <a:t>Anthropol</a:t>
            </a:r>
            <a:endParaRPr lang="en-US" sz="800" i="1" dirty="0">
              <a:latin typeface="Arial"/>
              <a:cs typeface="Arial"/>
            </a:endParaRPr>
          </a:p>
          <a:p>
            <a:pPr algn="r"/>
            <a:r>
              <a:rPr lang="en-US" sz="800" dirty="0">
                <a:latin typeface="Arial"/>
                <a:cs typeface="Arial"/>
              </a:rPr>
              <a:t>previous study</a:t>
            </a:r>
            <a:r>
              <a:rPr lang="en-US" sz="800" dirty="0">
                <a:cs typeface="Arial"/>
              </a:rPr>
              <a:t>: Roberts (1953)</a:t>
            </a:r>
            <a:endParaRPr lang="en-US" sz="800" dirty="0">
              <a:latin typeface="Arial"/>
              <a:cs typeface="Arial"/>
            </a:endParaRPr>
          </a:p>
        </p:txBody>
      </p:sp>
      <p:pic>
        <p:nvPicPr>
          <p:cNvPr id="17" name="Picture 16" descr="Screen Shot 2014-12-09 at 15.33.09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5251" y="1743189"/>
            <a:ext cx="3347261" cy="235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4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783</Words>
  <Application>Microsoft Macintosh PowerPoint</Application>
  <PresentationFormat>Widescreen</PresentationFormat>
  <Paragraphs>107</Paragraphs>
  <Slides>13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 Unicode MS</vt:lpstr>
      <vt:lpstr>等线</vt:lpstr>
      <vt:lpstr>ＭＳ Ｐゴシック</vt:lpstr>
      <vt:lpstr>Arial</vt:lpstr>
      <vt:lpstr>Calibri</vt:lpstr>
      <vt:lpstr>Calibri Light</vt:lpstr>
      <vt:lpstr>Symbol</vt:lpstr>
      <vt:lpstr>Times</vt:lpstr>
      <vt:lpstr>Office Theme</vt:lpstr>
      <vt:lpstr>Equation</vt:lpstr>
      <vt:lpstr>PowerPoint Presentation</vt:lpstr>
      <vt:lpstr>Mutation–selection balance</vt:lpstr>
      <vt:lpstr>PowerPoint Presentation</vt:lpstr>
      <vt:lpstr>PowerPoint Presentation</vt:lpstr>
      <vt:lpstr>Mutation–selection balance</vt:lpstr>
      <vt:lpstr>PowerPoint Presentation</vt:lpstr>
      <vt:lpstr>PowerPoint Presentation</vt:lpstr>
      <vt:lpstr>PowerPoint Presentation</vt:lpstr>
      <vt:lpstr>Clinal variation:  local adaptation on broad scales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2018-11-20T23:43:41Z</dcterms:created>
  <dcterms:modified xsi:type="dcterms:W3CDTF">2018-11-20T23:43:55Z</dcterms:modified>
</cp:coreProperties>
</file>