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5" r:id="rId5"/>
    <p:sldId id="300" r:id="rId6"/>
    <p:sldId id="301" r:id="rId7"/>
    <p:sldId id="306" r:id="rId8"/>
    <p:sldId id="307" r:id="rId9"/>
    <p:sldId id="308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694D-67B2-5E44-8F5F-1BB919EF5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E87E6-B2AC-204F-B6AE-4CECECAB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B7D4-48E7-6B43-99AA-A1500B61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E29E-A9EF-574A-A14F-7FB9C951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26BB-173F-C646-B23E-27E9628C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6244-09FD-D249-A185-F386F765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EAF4D-F880-CA4A-942E-3D1ABEAE1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6C7F5-2CA1-8C49-BDD6-D127B4AF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4C10-138F-B34E-AEBB-7A07C3B9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090B-7246-5A45-A164-15C287A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0D41-C57B-FD47-B000-E32A2AD96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E7DD6-951D-AF4C-A78D-8D4373EA6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70C6-FB16-6D47-B9BA-B496FF1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16F1-9FC9-974D-9B1C-245AB13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50D1-E52F-194E-8856-09A83FBA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FE96-A7DB-124F-905E-BA885FC1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E49F-BF74-8546-94B5-FFBB3F5F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688C-281E-9946-AEBB-78372F25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4601-17C3-884E-921D-C00BE099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6AED-90A5-8247-9DA5-D7D9BB5F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4F2A-DDFF-594E-A829-BA17815B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B2C2B-528C-774D-B76B-233D4416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1CA9-C2AB-C045-8895-48C2F410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680D-6B62-8B4D-9216-0F6F1B2F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3F20-D96A-E849-AB35-64C9B9ED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E157-11E3-BC48-9DD1-4C36B56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B837-94A4-0947-B9CA-C8A6B152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66C7E-419F-7C44-B71C-62DF6AD4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36483-D716-A547-A17E-2F14C78A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D8081-AFF4-984E-82B0-48D8A0F1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DA789-D448-9D4E-8937-0EAAE2E5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A913-C67B-3B47-B9F5-6C88F0CC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62D66-72E3-3E4D-A33D-A17FA54C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3B65-AE8D-174B-A7E0-C66CB3902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E9DC9-412C-2C4A-BF93-EC3A42990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92E10-722E-5A46-BE2D-AC6E8755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838DC-4E96-B042-91D5-385EA85D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9E720-880C-774E-A1B9-50F8AB1E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A79A8-BA1D-CB47-A9F1-0675E16F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C39-9C91-9646-858F-0B95153A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5F6DD-22A9-684F-AE13-4170F1D5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5B1AA-5D55-844D-BE64-8CF9E18C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5216D-E9A4-1C48-A4E7-842A6164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7E43C-80C5-E146-A171-FE2BE050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7332-AC1A-384A-8C6D-EF3C3585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E382D-1529-5345-8BAF-E4D54F64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5776-3C59-254B-B747-FC5E1BD4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DE-E28C-8D4E-944E-D2F186E9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20A44-2876-F245-8A89-268034EE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D7050-1E60-6744-B9D1-8AB8FCF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5AB4-D3F7-C44A-9AC7-34AC2ABF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519D-BB2A-B142-B41F-A1C24F0E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0B83-F48E-F140-998B-1F33EDF9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E5B88-B3CE-6B4E-A68D-89AEA69F3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ACB01-7D41-0243-8FDF-7DF9D69B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FA27-2F90-C043-8DD7-748C0FB2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3199-9C86-664D-8156-CCA22488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7166E-59E5-3949-B7CB-BA33397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8976C-E999-C94F-9FBE-C13361CF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DA65-5F54-A74C-A82F-50D4141D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E371-5F73-B947-AAB7-F1D93077C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6C19-D09C-1A4B-937A-46153F501D63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D7AF-1D8E-F948-A3F1-A810EBAA3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3486-593A-FC4B-B6E6-9EC45621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C00B-B872-9940-8590-24BE2D8B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38B-A45B-EC4A-ACC5-7B35D6466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0621-8597-1048-B16C-417478E7F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of Europeans</a:t>
            </a:r>
          </a:p>
        </p:txBody>
      </p:sp>
      <p:pic>
        <p:nvPicPr>
          <p:cNvPr id="4" name="Content Placeholder 3" descr="PopStructure_1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727" r="-13727"/>
          <a:stretch>
            <a:fillRect/>
          </a:stretch>
        </p:blipFill>
        <p:spPr>
          <a:xfrm>
            <a:off x="951846" y="638988"/>
            <a:ext cx="10816396" cy="5948601"/>
          </a:xfrm>
        </p:spPr>
      </p:pic>
    </p:spTree>
    <p:extLst>
      <p:ext uri="{BB962C8B-B14F-4D97-AF65-F5344CB8AC3E}">
        <p14:creationId xmlns:p14="http://schemas.microsoft.com/office/powerpoint/2010/main" val="19307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>
            <a:spLocks/>
          </p:cNvSpPr>
          <p:nvPr/>
        </p:nvSpPr>
        <p:spPr bwMode="auto">
          <a:xfrm>
            <a:off x="1524001" y="187525"/>
            <a:ext cx="5625703" cy="6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900">
                <a:ea typeface="ＭＳ Ｐゴシック" charset="0"/>
                <a:cs typeface="Helvetica Neue Light" charset="0"/>
              </a:rPr>
              <a:t>Reference Populations</a:t>
            </a:r>
          </a:p>
        </p:txBody>
      </p:sp>
      <p:sp>
        <p:nvSpPr>
          <p:cNvPr id="86018" name="Rectangle 2"/>
          <p:cNvSpPr>
            <a:spLocks/>
          </p:cNvSpPr>
          <p:nvPr/>
        </p:nvSpPr>
        <p:spPr bwMode="auto">
          <a:xfrm>
            <a:off x="3158133" y="4009430"/>
            <a:ext cx="5875734" cy="11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500">
                <a:ea typeface="ＭＳ Ｐゴシック" charset="0"/>
                <a:cs typeface="Helvetica Neue Light" charset="0"/>
              </a:rPr>
              <a:t>Identify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origins</a:t>
            </a:r>
            <a:r>
              <a:rPr lang="en-US" sz="3500">
                <a:ea typeface="ＭＳ Ｐゴシック" charset="0"/>
                <a:cs typeface="Helvetica Neue Light" charset="0"/>
              </a:rPr>
              <a:t> of individuals </a:t>
            </a:r>
          </a:p>
          <a:p>
            <a:r>
              <a:rPr lang="en-US" sz="3500">
                <a:ea typeface="ＭＳ Ｐゴシック" charset="0"/>
                <a:cs typeface="Helvetica Neue Light" charset="0"/>
              </a:rPr>
              <a:t>each with a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single</a:t>
            </a:r>
            <a:r>
              <a:rPr lang="en-US" sz="3500">
                <a:ea typeface="ＭＳ Ｐゴシック" charset="0"/>
                <a:cs typeface="Helvetica Neue Light" charset="0"/>
              </a:rPr>
              <a:t> ancestry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2140150" y="1026915"/>
            <a:ext cx="7911703" cy="1571625"/>
            <a:chOff x="0" y="0"/>
            <a:chExt cx="7088" cy="1408"/>
          </a:xfrm>
        </p:grpSpPr>
        <p:sp>
          <p:nvSpPr>
            <p:cNvPr id="86020" name="Rectangle 4"/>
            <p:cNvSpPr>
              <a:spLocks/>
            </p:cNvSpPr>
            <p:nvPr/>
          </p:nvSpPr>
          <p:spPr bwMode="auto">
            <a:xfrm>
              <a:off x="5616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1" name="Rectangle 5"/>
            <p:cNvSpPr>
              <a:spLocks/>
            </p:cNvSpPr>
            <p:nvPr/>
          </p:nvSpPr>
          <p:spPr bwMode="auto">
            <a:xfrm>
              <a:off x="5920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2" name="Rectangle 6"/>
            <p:cNvSpPr>
              <a:spLocks/>
            </p:cNvSpPr>
            <p:nvPr/>
          </p:nvSpPr>
          <p:spPr bwMode="auto">
            <a:xfrm>
              <a:off x="6224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3" name="Rectangle 7"/>
            <p:cNvSpPr>
              <a:spLocks/>
            </p:cNvSpPr>
            <p:nvPr/>
          </p:nvSpPr>
          <p:spPr bwMode="auto">
            <a:xfrm>
              <a:off x="6528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4" name="Rectangle 8"/>
            <p:cNvSpPr>
              <a:spLocks/>
            </p:cNvSpPr>
            <p:nvPr/>
          </p:nvSpPr>
          <p:spPr bwMode="auto">
            <a:xfrm>
              <a:off x="6832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5" name="Rectangle 9"/>
            <p:cNvSpPr>
              <a:spLocks/>
            </p:cNvSpPr>
            <p:nvPr/>
          </p:nvSpPr>
          <p:spPr bwMode="auto">
            <a:xfrm>
              <a:off x="5616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6" name="Rectangle 10"/>
            <p:cNvSpPr>
              <a:spLocks/>
            </p:cNvSpPr>
            <p:nvPr/>
          </p:nvSpPr>
          <p:spPr bwMode="auto">
            <a:xfrm>
              <a:off x="5920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7" name="Rectangle 11"/>
            <p:cNvSpPr>
              <a:spLocks/>
            </p:cNvSpPr>
            <p:nvPr/>
          </p:nvSpPr>
          <p:spPr bwMode="auto">
            <a:xfrm>
              <a:off x="6224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8" name="Rectangle 12"/>
            <p:cNvSpPr>
              <a:spLocks/>
            </p:cNvSpPr>
            <p:nvPr/>
          </p:nvSpPr>
          <p:spPr bwMode="auto">
            <a:xfrm>
              <a:off x="6528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29" name="Rectangle 13"/>
            <p:cNvSpPr>
              <a:spLocks/>
            </p:cNvSpPr>
            <p:nvPr/>
          </p:nvSpPr>
          <p:spPr bwMode="auto">
            <a:xfrm>
              <a:off x="6832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0" name="Rectangle 14"/>
            <p:cNvSpPr>
              <a:spLocks/>
            </p:cNvSpPr>
            <p:nvPr/>
          </p:nvSpPr>
          <p:spPr bwMode="auto">
            <a:xfrm>
              <a:off x="5616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1" name="Rectangle 15"/>
            <p:cNvSpPr>
              <a:spLocks/>
            </p:cNvSpPr>
            <p:nvPr/>
          </p:nvSpPr>
          <p:spPr bwMode="auto">
            <a:xfrm>
              <a:off x="5920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2" name="Rectangle 16"/>
            <p:cNvSpPr>
              <a:spLocks/>
            </p:cNvSpPr>
            <p:nvPr/>
          </p:nvSpPr>
          <p:spPr bwMode="auto">
            <a:xfrm>
              <a:off x="6224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3" name="Rectangle 17"/>
            <p:cNvSpPr>
              <a:spLocks/>
            </p:cNvSpPr>
            <p:nvPr/>
          </p:nvSpPr>
          <p:spPr bwMode="auto">
            <a:xfrm>
              <a:off x="6528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4" name="Rectangle 18"/>
            <p:cNvSpPr>
              <a:spLocks/>
            </p:cNvSpPr>
            <p:nvPr/>
          </p:nvSpPr>
          <p:spPr bwMode="auto">
            <a:xfrm>
              <a:off x="6832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5" name="Rectangle 19"/>
            <p:cNvSpPr>
              <a:spLocks/>
            </p:cNvSpPr>
            <p:nvPr/>
          </p:nvSpPr>
          <p:spPr bwMode="auto">
            <a:xfrm>
              <a:off x="5616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6" name="Rectangle 20"/>
            <p:cNvSpPr>
              <a:spLocks/>
            </p:cNvSpPr>
            <p:nvPr/>
          </p:nvSpPr>
          <p:spPr bwMode="auto">
            <a:xfrm>
              <a:off x="5920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7" name="Rectangle 21"/>
            <p:cNvSpPr>
              <a:spLocks/>
            </p:cNvSpPr>
            <p:nvPr/>
          </p:nvSpPr>
          <p:spPr bwMode="auto">
            <a:xfrm>
              <a:off x="6224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8" name="Rectangle 22"/>
            <p:cNvSpPr>
              <a:spLocks/>
            </p:cNvSpPr>
            <p:nvPr/>
          </p:nvSpPr>
          <p:spPr bwMode="auto">
            <a:xfrm>
              <a:off x="6528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9" name="Rectangle 23"/>
            <p:cNvSpPr>
              <a:spLocks/>
            </p:cNvSpPr>
            <p:nvPr/>
          </p:nvSpPr>
          <p:spPr bwMode="auto">
            <a:xfrm>
              <a:off x="6832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0" name="Rectangle 24"/>
            <p:cNvSpPr>
              <a:spLocks/>
            </p:cNvSpPr>
            <p:nvPr/>
          </p:nvSpPr>
          <p:spPr bwMode="auto">
            <a:xfrm>
              <a:off x="5616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1" name="Rectangle 25"/>
            <p:cNvSpPr>
              <a:spLocks/>
            </p:cNvSpPr>
            <p:nvPr/>
          </p:nvSpPr>
          <p:spPr bwMode="auto">
            <a:xfrm>
              <a:off x="5920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2" name="Rectangle 26"/>
            <p:cNvSpPr>
              <a:spLocks/>
            </p:cNvSpPr>
            <p:nvPr/>
          </p:nvSpPr>
          <p:spPr bwMode="auto">
            <a:xfrm>
              <a:off x="6224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3" name="Rectangle 27"/>
            <p:cNvSpPr>
              <a:spLocks/>
            </p:cNvSpPr>
            <p:nvPr/>
          </p:nvSpPr>
          <p:spPr bwMode="auto">
            <a:xfrm>
              <a:off x="6528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4" name="Rectangle 28"/>
            <p:cNvSpPr>
              <a:spLocks/>
            </p:cNvSpPr>
            <p:nvPr/>
          </p:nvSpPr>
          <p:spPr bwMode="auto">
            <a:xfrm>
              <a:off x="6832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5" name="Rectangle 29"/>
            <p:cNvSpPr>
              <a:spLocks/>
            </p:cNvSpPr>
            <p:nvPr/>
          </p:nvSpPr>
          <p:spPr bwMode="auto">
            <a:xfrm>
              <a:off x="0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6" name="Rectangle 30"/>
            <p:cNvSpPr>
              <a:spLocks/>
            </p:cNvSpPr>
            <p:nvPr/>
          </p:nvSpPr>
          <p:spPr bwMode="auto">
            <a:xfrm>
              <a:off x="304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7" name="Rectangle 31"/>
            <p:cNvSpPr>
              <a:spLocks/>
            </p:cNvSpPr>
            <p:nvPr/>
          </p:nvSpPr>
          <p:spPr bwMode="auto">
            <a:xfrm>
              <a:off x="608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8" name="Rectangle 32"/>
            <p:cNvSpPr>
              <a:spLocks/>
            </p:cNvSpPr>
            <p:nvPr/>
          </p:nvSpPr>
          <p:spPr bwMode="auto">
            <a:xfrm>
              <a:off x="912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9" name="Rectangle 33"/>
            <p:cNvSpPr>
              <a:spLocks/>
            </p:cNvSpPr>
            <p:nvPr/>
          </p:nvSpPr>
          <p:spPr bwMode="auto">
            <a:xfrm>
              <a:off x="1216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0" name="Rectangle 34"/>
            <p:cNvSpPr>
              <a:spLocks/>
            </p:cNvSpPr>
            <p:nvPr/>
          </p:nvSpPr>
          <p:spPr bwMode="auto">
            <a:xfrm>
              <a:off x="0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1" name="Rectangle 35"/>
            <p:cNvSpPr>
              <a:spLocks/>
            </p:cNvSpPr>
            <p:nvPr/>
          </p:nvSpPr>
          <p:spPr bwMode="auto">
            <a:xfrm>
              <a:off x="304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2" name="Rectangle 36"/>
            <p:cNvSpPr>
              <a:spLocks/>
            </p:cNvSpPr>
            <p:nvPr/>
          </p:nvSpPr>
          <p:spPr bwMode="auto">
            <a:xfrm>
              <a:off x="608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3" name="Rectangle 37"/>
            <p:cNvSpPr>
              <a:spLocks/>
            </p:cNvSpPr>
            <p:nvPr/>
          </p:nvSpPr>
          <p:spPr bwMode="auto">
            <a:xfrm>
              <a:off x="912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4" name="Rectangle 38"/>
            <p:cNvSpPr>
              <a:spLocks/>
            </p:cNvSpPr>
            <p:nvPr/>
          </p:nvSpPr>
          <p:spPr bwMode="auto">
            <a:xfrm>
              <a:off x="1216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5" name="Rectangle 39"/>
            <p:cNvSpPr>
              <a:spLocks/>
            </p:cNvSpPr>
            <p:nvPr/>
          </p:nvSpPr>
          <p:spPr bwMode="auto">
            <a:xfrm>
              <a:off x="0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6" name="Rectangle 40"/>
            <p:cNvSpPr>
              <a:spLocks/>
            </p:cNvSpPr>
            <p:nvPr/>
          </p:nvSpPr>
          <p:spPr bwMode="auto">
            <a:xfrm>
              <a:off x="304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7" name="Rectangle 41"/>
            <p:cNvSpPr>
              <a:spLocks/>
            </p:cNvSpPr>
            <p:nvPr/>
          </p:nvSpPr>
          <p:spPr bwMode="auto">
            <a:xfrm>
              <a:off x="608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8" name="Rectangle 42"/>
            <p:cNvSpPr>
              <a:spLocks/>
            </p:cNvSpPr>
            <p:nvPr/>
          </p:nvSpPr>
          <p:spPr bwMode="auto">
            <a:xfrm>
              <a:off x="912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59" name="Rectangle 43"/>
            <p:cNvSpPr>
              <a:spLocks/>
            </p:cNvSpPr>
            <p:nvPr/>
          </p:nvSpPr>
          <p:spPr bwMode="auto">
            <a:xfrm>
              <a:off x="1216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0" name="Rectangle 44"/>
            <p:cNvSpPr>
              <a:spLocks/>
            </p:cNvSpPr>
            <p:nvPr/>
          </p:nvSpPr>
          <p:spPr bwMode="auto">
            <a:xfrm>
              <a:off x="0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1" name="Rectangle 45"/>
            <p:cNvSpPr>
              <a:spLocks/>
            </p:cNvSpPr>
            <p:nvPr/>
          </p:nvSpPr>
          <p:spPr bwMode="auto">
            <a:xfrm>
              <a:off x="304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2" name="Rectangle 46"/>
            <p:cNvSpPr>
              <a:spLocks/>
            </p:cNvSpPr>
            <p:nvPr/>
          </p:nvSpPr>
          <p:spPr bwMode="auto">
            <a:xfrm>
              <a:off x="608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3" name="Rectangle 47"/>
            <p:cNvSpPr>
              <a:spLocks/>
            </p:cNvSpPr>
            <p:nvPr/>
          </p:nvSpPr>
          <p:spPr bwMode="auto">
            <a:xfrm>
              <a:off x="912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4" name="Rectangle 48"/>
            <p:cNvSpPr>
              <a:spLocks/>
            </p:cNvSpPr>
            <p:nvPr/>
          </p:nvSpPr>
          <p:spPr bwMode="auto">
            <a:xfrm>
              <a:off x="1216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5" name="Rectangle 49"/>
            <p:cNvSpPr>
              <a:spLocks/>
            </p:cNvSpPr>
            <p:nvPr/>
          </p:nvSpPr>
          <p:spPr bwMode="auto">
            <a:xfrm>
              <a:off x="0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6" name="Rectangle 50"/>
            <p:cNvSpPr>
              <a:spLocks/>
            </p:cNvSpPr>
            <p:nvPr/>
          </p:nvSpPr>
          <p:spPr bwMode="auto">
            <a:xfrm>
              <a:off x="304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7" name="Rectangle 51"/>
            <p:cNvSpPr>
              <a:spLocks/>
            </p:cNvSpPr>
            <p:nvPr/>
          </p:nvSpPr>
          <p:spPr bwMode="auto">
            <a:xfrm>
              <a:off x="608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8" name="Rectangle 52"/>
            <p:cNvSpPr>
              <a:spLocks/>
            </p:cNvSpPr>
            <p:nvPr/>
          </p:nvSpPr>
          <p:spPr bwMode="auto">
            <a:xfrm>
              <a:off x="912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69" name="Rectangle 53"/>
            <p:cNvSpPr>
              <a:spLocks/>
            </p:cNvSpPr>
            <p:nvPr/>
          </p:nvSpPr>
          <p:spPr bwMode="auto">
            <a:xfrm>
              <a:off x="1216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0" name="Rectangle 54"/>
            <p:cNvSpPr>
              <a:spLocks/>
            </p:cNvSpPr>
            <p:nvPr/>
          </p:nvSpPr>
          <p:spPr bwMode="auto">
            <a:xfrm>
              <a:off x="1872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1" name="Rectangle 55"/>
            <p:cNvSpPr>
              <a:spLocks/>
            </p:cNvSpPr>
            <p:nvPr/>
          </p:nvSpPr>
          <p:spPr bwMode="auto">
            <a:xfrm>
              <a:off x="2176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2" name="Rectangle 56"/>
            <p:cNvSpPr>
              <a:spLocks/>
            </p:cNvSpPr>
            <p:nvPr/>
          </p:nvSpPr>
          <p:spPr bwMode="auto">
            <a:xfrm>
              <a:off x="2480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3" name="Rectangle 57"/>
            <p:cNvSpPr>
              <a:spLocks/>
            </p:cNvSpPr>
            <p:nvPr/>
          </p:nvSpPr>
          <p:spPr bwMode="auto">
            <a:xfrm>
              <a:off x="2784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4" name="Rectangle 58"/>
            <p:cNvSpPr>
              <a:spLocks/>
            </p:cNvSpPr>
            <p:nvPr/>
          </p:nvSpPr>
          <p:spPr bwMode="auto">
            <a:xfrm>
              <a:off x="3088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5" name="Rectangle 59"/>
            <p:cNvSpPr>
              <a:spLocks/>
            </p:cNvSpPr>
            <p:nvPr/>
          </p:nvSpPr>
          <p:spPr bwMode="auto">
            <a:xfrm>
              <a:off x="1872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6" name="Rectangle 60"/>
            <p:cNvSpPr>
              <a:spLocks/>
            </p:cNvSpPr>
            <p:nvPr/>
          </p:nvSpPr>
          <p:spPr bwMode="auto">
            <a:xfrm>
              <a:off x="2176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7" name="Rectangle 61"/>
            <p:cNvSpPr>
              <a:spLocks/>
            </p:cNvSpPr>
            <p:nvPr/>
          </p:nvSpPr>
          <p:spPr bwMode="auto">
            <a:xfrm>
              <a:off x="2480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8" name="Rectangle 62"/>
            <p:cNvSpPr>
              <a:spLocks/>
            </p:cNvSpPr>
            <p:nvPr/>
          </p:nvSpPr>
          <p:spPr bwMode="auto">
            <a:xfrm>
              <a:off x="2784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79" name="Rectangle 63"/>
            <p:cNvSpPr>
              <a:spLocks/>
            </p:cNvSpPr>
            <p:nvPr/>
          </p:nvSpPr>
          <p:spPr bwMode="auto">
            <a:xfrm>
              <a:off x="3088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0" name="Rectangle 64"/>
            <p:cNvSpPr>
              <a:spLocks/>
            </p:cNvSpPr>
            <p:nvPr/>
          </p:nvSpPr>
          <p:spPr bwMode="auto">
            <a:xfrm>
              <a:off x="1872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1" name="Rectangle 65"/>
            <p:cNvSpPr>
              <a:spLocks/>
            </p:cNvSpPr>
            <p:nvPr/>
          </p:nvSpPr>
          <p:spPr bwMode="auto">
            <a:xfrm>
              <a:off x="2176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2" name="Rectangle 66"/>
            <p:cNvSpPr>
              <a:spLocks/>
            </p:cNvSpPr>
            <p:nvPr/>
          </p:nvSpPr>
          <p:spPr bwMode="auto">
            <a:xfrm>
              <a:off x="2480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3" name="Rectangle 67"/>
            <p:cNvSpPr>
              <a:spLocks/>
            </p:cNvSpPr>
            <p:nvPr/>
          </p:nvSpPr>
          <p:spPr bwMode="auto">
            <a:xfrm>
              <a:off x="2784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4" name="Rectangle 68"/>
            <p:cNvSpPr>
              <a:spLocks/>
            </p:cNvSpPr>
            <p:nvPr/>
          </p:nvSpPr>
          <p:spPr bwMode="auto">
            <a:xfrm>
              <a:off x="3088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5" name="Rectangle 69"/>
            <p:cNvSpPr>
              <a:spLocks/>
            </p:cNvSpPr>
            <p:nvPr/>
          </p:nvSpPr>
          <p:spPr bwMode="auto">
            <a:xfrm>
              <a:off x="1872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6" name="Rectangle 70"/>
            <p:cNvSpPr>
              <a:spLocks/>
            </p:cNvSpPr>
            <p:nvPr/>
          </p:nvSpPr>
          <p:spPr bwMode="auto">
            <a:xfrm>
              <a:off x="2176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7" name="Rectangle 71"/>
            <p:cNvSpPr>
              <a:spLocks/>
            </p:cNvSpPr>
            <p:nvPr/>
          </p:nvSpPr>
          <p:spPr bwMode="auto">
            <a:xfrm>
              <a:off x="2480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8" name="Rectangle 72"/>
            <p:cNvSpPr>
              <a:spLocks/>
            </p:cNvSpPr>
            <p:nvPr/>
          </p:nvSpPr>
          <p:spPr bwMode="auto">
            <a:xfrm>
              <a:off x="2784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89" name="Rectangle 73"/>
            <p:cNvSpPr>
              <a:spLocks/>
            </p:cNvSpPr>
            <p:nvPr/>
          </p:nvSpPr>
          <p:spPr bwMode="auto">
            <a:xfrm>
              <a:off x="3088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0" name="Rectangle 74"/>
            <p:cNvSpPr>
              <a:spLocks/>
            </p:cNvSpPr>
            <p:nvPr/>
          </p:nvSpPr>
          <p:spPr bwMode="auto">
            <a:xfrm>
              <a:off x="1872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1" name="Rectangle 75"/>
            <p:cNvSpPr>
              <a:spLocks/>
            </p:cNvSpPr>
            <p:nvPr/>
          </p:nvSpPr>
          <p:spPr bwMode="auto">
            <a:xfrm>
              <a:off x="2176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2" name="Rectangle 76"/>
            <p:cNvSpPr>
              <a:spLocks/>
            </p:cNvSpPr>
            <p:nvPr/>
          </p:nvSpPr>
          <p:spPr bwMode="auto">
            <a:xfrm>
              <a:off x="2480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3" name="Rectangle 77"/>
            <p:cNvSpPr>
              <a:spLocks/>
            </p:cNvSpPr>
            <p:nvPr/>
          </p:nvSpPr>
          <p:spPr bwMode="auto">
            <a:xfrm>
              <a:off x="2784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4" name="Rectangle 78"/>
            <p:cNvSpPr>
              <a:spLocks/>
            </p:cNvSpPr>
            <p:nvPr/>
          </p:nvSpPr>
          <p:spPr bwMode="auto">
            <a:xfrm>
              <a:off x="3088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5" name="Rectangle 79"/>
            <p:cNvSpPr>
              <a:spLocks/>
            </p:cNvSpPr>
            <p:nvPr/>
          </p:nvSpPr>
          <p:spPr bwMode="auto">
            <a:xfrm>
              <a:off x="3744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6" name="Rectangle 80"/>
            <p:cNvSpPr>
              <a:spLocks/>
            </p:cNvSpPr>
            <p:nvPr/>
          </p:nvSpPr>
          <p:spPr bwMode="auto">
            <a:xfrm>
              <a:off x="4048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7" name="Rectangle 81"/>
            <p:cNvSpPr>
              <a:spLocks/>
            </p:cNvSpPr>
            <p:nvPr/>
          </p:nvSpPr>
          <p:spPr bwMode="auto">
            <a:xfrm>
              <a:off x="4352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8" name="Rectangle 82"/>
            <p:cNvSpPr>
              <a:spLocks/>
            </p:cNvSpPr>
            <p:nvPr/>
          </p:nvSpPr>
          <p:spPr bwMode="auto">
            <a:xfrm>
              <a:off x="4656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99" name="Rectangle 83"/>
            <p:cNvSpPr>
              <a:spLocks/>
            </p:cNvSpPr>
            <p:nvPr/>
          </p:nvSpPr>
          <p:spPr bwMode="auto">
            <a:xfrm>
              <a:off x="4960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0" name="Rectangle 84"/>
            <p:cNvSpPr>
              <a:spLocks/>
            </p:cNvSpPr>
            <p:nvPr/>
          </p:nvSpPr>
          <p:spPr bwMode="auto">
            <a:xfrm>
              <a:off x="3744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1" name="Rectangle 85"/>
            <p:cNvSpPr>
              <a:spLocks/>
            </p:cNvSpPr>
            <p:nvPr/>
          </p:nvSpPr>
          <p:spPr bwMode="auto">
            <a:xfrm>
              <a:off x="4048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2" name="Rectangle 86"/>
            <p:cNvSpPr>
              <a:spLocks/>
            </p:cNvSpPr>
            <p:nvPr/>
          </p:nvSpPr>
          <p:spPr bwMode="auto">
            <a:xfrm>
              <a:off x="4352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3" name="Rectangle 87"/>
            <p:cNvSpPr>
              <a:spLocks/>
            </p:cNvSpPr>
            <p:nvPr/>
          </p:nvSpPr>
          <p:spPr bwMode="auto">
            <a:xfrm>
              <a:off x="4656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4" name="Rectangle 88"/>
            <p:cNvSpPr>
              <a:spLocks/>
            </p:cNvSpPr>
            <p:nvPr/>
          </p:nvSpPr>
          <p:spPr bwMode="auto">
            <a:xfrm>
              <a:off x="4960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5" name="Rectangle 89"/>
            <p:cNvSpPr>
              <a:spLocks/>
            </p:cNvSpPr>
            <p:nvPr/>
          </p:nvSpPr>
          <p:spPr bwMode="auto">
            <a:xfrm>
              <a:off x="3744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6" name="Rectangle 90"/>
            <p:cNvSpPr>
              <a:spLocks/>
            </p:cNvSpPr>
            <p:nvPr/>
          </p:nvSpPr>
          <p:spPr bwMode="auto">
            <a:xfrm>
              <a:off x="4048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7" name="Rectangle 91"/>
            <p:cNvSpPr>
              <a:spLocks/>
            </p:cNvSpPr>
            <p:nvPr/>
          </p:nvSpPr>
          <p:spPr bwMode="auto">
            <a:xfrm>
              <a:off x="4352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8" name="Rectangle 92"/>
            <p:cNvSpPr>
              <a:spLocks/>
            </p:cNvSpPr>
            <p:nvPr/>
          </p:nvSpPr>
          <p:spPr bwMode="auto">
            <a:xfrm>
              <a:off x="4656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09" name="Rectangle 93"/>
            <p:cNvSpPr>
              <a:spLocks/>
            </p:cNvSpPr>
            <p:nvPr/>
          </p:nvSpPr>
          <p:spPr bwMode="auto">
            <a:xfrm>
              <a:off x="4960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0" name="Rectangle 94"/>
            <p:cNvSpPr>
              <a:spLocks/>
            </p:cNvSpPr>
            <p:nvPr/>
          </p:nvSpPr>
          <p:spPr bwMode="auto">
            <a:xfrm>
              <a:off x="3744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1" name="Rectangle 95"/>
            <p:cNvSpPr>
              <a:spLocks/>
            </p:cNvSpPr>
            <p:nvPr/>
          </p:nvSpPr>
          <p:spPr bwMode="auto">
            <a:xfrm>
              <a:off x="4048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2" name="Rectangle 96"/>
            <p:cNvSpPr>
              <a:spLocks/>
            </p:cNvSpPr>
            <p:nvPr/>
          </p:nvSpPr>
          <p:spPr bwMode="auto">
            <a:xfrm>
              <a:off x="4352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3" name="Rectangle 97"/>
            <p:cNvSpPr>
              <a:spLocks/>
            </p:cNvSpPr>
            <p:nvPr/>
          </p:nvSpPr>
          <p:spPr bwMode="auto">
            <a:xfrm>
              <a:off x="4656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4" name="Rectangle 98"/>
            <p:cNvSpPr>
              <a:spLocks/>
            </p:cNvSpPr>
            <p:nvPr/>
          </p:nvSpPr>
          <p:spPr bwMode="auto">
            <a:xfrm>
              <a:off x="4960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5" name="Rectangle 99"/>
            <p:cNvSpPr>
              <a:spLocks/>
            </p:cNvSpPr>
            <p:nvPr/>
          </p:nvSpPr>
          <p:spPr bwMode="auto">
            <a:xfrm>
              <a:off x="3744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6" name="Rectangle 100"/>
            <p:cNvSpPr>
              <a:spLocks/>
            </p:cNvSpPr>
            <p:nvPr/>
          </p:nvSpPr>
          <p:spPr bwMode="auto">
            <a:xfrm>
              <a:off x="4048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7" name="Rectangle 101"/>
            <p:cNvSpPr>
              <a:spLocks/>
            </p:cNvSpPr>
            <p:nvPr/>
          </p:nvSpPr>
          <p:spPr bwMode="auto">
            <a:xfrm>
              <a:off x="4352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8" name="Rectangle 102"/>
            <p:cNvSpPr>
              <a:spLocks/>
            </p:cNvSpPr>
            <p:nvPr/>
          </p:nvSpPr>
          <p:spPr bwMode="auto">
            <a:xfrm>
              <a:off x="4656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19" name="Rectangle 103"/>
            <p:cNvSpPr>
              <a:spLocks/>
            </p:cNvSpPr>
            <p:nvPr/>
          </p:nvSpPr>
          <p:spPr bwMode="auto">
            <a:xfrm>
              <a:off x="4960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6120" name="Group 104"/>
          <p:cNvGrpSpPr>
            <a:grpSpLocks/>
          </p:cNvGrpSpPr>
          <p:nvPr/>
        </p:nvGrpSpPr>
        <p:grpSpPr bwMode="auto">
          <a:xfrm>
            <a:off x="4167189" y="3321845"/>
            <a:ext cx="3857625" cy="366117"/>
            <a:chOff x="0" y="0"/>
            <a:chExt cx="3456" cy="328"/>
          </a:xfrm>
        </p:grpSpPr>
        <p:sp>
          <p:nvSpPr>
            <p:cNvPr id="86121" name="Rectangle 105"/>
            <p:cNvSpPr>
              <a:spLocks/>
            </p:cNvSpPr>
            <p:nvPr/>
          </p:nvSpPr>
          <p:spPr bwMode="auto">
            <a:xfrm>
              <a:off x="1872" y="0"/>
              <a:ext cx="336" cy="328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22" name="Rectangle 106"/>
            <p:cNvSpPr>
              <a:spLocks/>
            </p:cNvSpPr>
            <p:nvPr/>
          </p:nvSpPr>
          <p:spPr bwMode="auto">
            <a:xfrm>
              <a:off x="1248" y="8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23" name="Rectangle 107"/>
            <p:cNvSpPr>
              <a:spLocks/>
            </p:cNvSpPr>
            <p:nvPr/>
          </p:nvSpPr>
          <p:spPr bwMode="auto">
            <a:xfrm>
              <a:off x="2496" y="0"/>
              <a:ext cx="336" cy="328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24" name="Rectangle 108"/>
            <p:cNvSpPr>
              <a:spLocks/>
            </p:cNvSpPr>
            <p:nvPr/>
          </p:nvSpPr>
          <p:spPr bwMode="auto">
            <a:xfrm>
              <a:off x="624" y="8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25" name="Rectangle 109"/>
            <p:cNvSpPr>
              <a:spLocks/>
            </p:cNvSpPr>
            <p:nvPr/>
          </p:nvSpPr>
          <p:spPr bwMode="auto">
            <a:xfrm>
              <a:off x="0" y="8"/>
              <a:ext cx="336" cy="320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126" name="Rectangle 110"/>
            <p:cNvSpPr>
              <a:spLocks/>
            </p:cNvSpPr>
            <p:nvPr/>
          </p:nvSpPr>
          <p:spPr bwMode="auto">
            <a:xfrm>
              <a:off x="3120" y="8"/>
              <a:ext cx="336" cy="320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6127" name="Rectangle 111"/>
          <p:cNvSpPr>
            <a:spLocks/>
          </p:cNvSpPr>
          <p:nvPr/>
        </p:nvSpPr>
        <p:spPr bwMode="auto">
          <a:xfrm>
            <a:off x="1765102" y="5955358"/>
            <a:ext cx="799482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r>
              <a:rPr lang="en-US" sz="2500">
                <a:ea typeface="ＭＳ Ｐゴシック" charset="0"/>
                <a:cs typeface="Helvetica Neue Light" charset="0"/>
              </a:rPr>
              <a:t>Approaches: Based on Hardy-Weinberg genotype proportions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95898" y="6488668"/>
            <a:ext cx="351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John </a:t>
            </a:r>
            <a:r>
              <a:rPr lang="en-US" dirty="0" err="1"/>
              <a:t>Novembre</a:t>
            </a:r>
            <a:r>
              <a:rPr lang="en-US" dirty="0"/>
              <a:t>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4814" y="185054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2.3.3 of notes </a:t>
            </a:r>
          </a:p>
        </p:txBody>
      </p:sp>
    </p:spTree>
    <p:extLst>
      <p:ext uri="{BB962C8B-B14F-4D97-AF65-F5344CB8AC3E}">
        <p14:creationId xmlns:p14="http://schemas.microsoft.com/office/powerpoint/2010/main" val="86663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/>
          </p:cNvSpPr>
          <p:nvPr/>
        </p:nvSpPr>
        <p:spPr bwMode="auto">
          <a:xfrm>
            <a:off x="1524000" y="187525"/>
            <a:ext cx="10484556" cy="6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900" dirty="0">
                <a:ea typeface="ＭＳ Ｐゴシック" charset="0"/>
                <a:cs typeface="Helvetica Neue Light" charset="0"/>
              </a:rPr>
              <a:t>Reference Populations (known or unknown)</a:t>
            </a:r>
          </a:p>
        </p:txBody>
      </p:sp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2140150" y="1026915"/>
            <a:ext cx="7911703" cy="1571625"/>
            <a:chOff x="0" y="0"/>
            <a:chExt cx="7088" cy="1408"/>
          </a:xfrm>
        </p:grpSpPr>
        <p:sp>
          <p:nvSpPr>
            <p:cNvPr id="87043" name="Rectangle 3"/>
            <p:cNvSpPr>
              <a:spLocks/>
            </p:cNvSpPr>
            <p:nvPr/>
          </p:nvSpPr>
          <p:spPr bwMode="auto">
            <a:xfrm>
              <a:off x="5616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4" name="Rectangle 4"/>
            <p:cNvSpPr>
              <a:spLocks/>
            </p:cNvSpPr>
            <p:nvPr/>
          </p:nvSpPr>
          <p:spPr bwMode="auto">
            <a:xfrm>
              <a:off x="5920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5" name="Rectangle 5"/>
            <p:cNvSpPr>
              <a:spLocks/>
            </p:cNvSpPr>
            <p:nvPr/>
          </p:nvSpPr>
          <p:spPr bwMode="auto">
            <a:xfrm>
              <a:off x="6224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6" name="Rectangle 6"/>
            <p:cNvSpPr>
              <a:spLocks/>
            </p:cNvSpPr>
            <p:nvPr/>
          </p:nvSpPr>
          <p:spPr bwMode="auto">
            <a:xfrm>
              <a:off x="6528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7" name="Rectangle 7"/>
            <p:cNvSpPr>
              <a:spLocks/>
            </p:cNvSpPr>
            <p:nvPr/>
          </p:nvSpPr>
          <p:spPr bwMode="auto">
            <a:xfrm>
              <a:off x="6832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8" name="Rectangle 8"/>
            <p:cNvSpPr>
              <a:spLocks/>
            </p:cNvSpPr>
            <p:nvPr/>
          </p:nvSpPr>
          <p:spPr bwMode="auto">
            <a:xfrm>
              <a:off x="5616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49" name="Rectangle 9"/>
            <p:cNvSpPr>
              <a:spLocks/>
            </p:cNvSpPr>
            <p:nvPr/>
          </p:nvSpPr>
          <p:spPr bwMode="auto">
            <a:xfrm>
              <a:off x="5920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0" name="Rectangle 10"/>
            <p:cNvSpPr>
              <a:spLocks/>
            </p:cNvSpPr>
            <p:nvPr/>
          </p:nvSpPr>
          <p:spPr bwMode="auto">
            <a:xfrm>
              <a:off x="6224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1" name="Rectangle 11"/>
            <p:cNvSpPr>
              <a:spLocks/>
            </p:cNvSpPr>
            <p:nvPr/>
          </p:nvSpPr>
          <p:spPr bwMode="auto">
            <a:xfrm>
              <a:off x="6528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2" name="Rectangle 12"/>
            <p:cNvSpPr>
              <a:spLocks/>
            </p:cNvSpPr>
            <p:nvPr/>
          </p:nvSpPr>
          <p:spPr bwMode="auto">
            <a:xfrm>
              <a:off x="6832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3" name="Rectangle 13"/>
            <p:cNvSpPr>
              <a:spLocks/>
            </p:cNvSpPr>
            <p:nvPr/>
          </p:nvSpPr>
          <p:spPr bwMode="auto">
            <a:xfrm>
              <a:off x="5616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4" name="Rectangle 14"/>
            <p:cNvSpPr>
              <a:spLocks/>
            </p:cNvSpPr>
            <p:nvPr/>
          </p:nvSpPr>
          <p:spPr bwMode="auto">
            <a:xfrm>
              <a:off x="5920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5" name="Rectangle 15"/>
            <p:cNvSpPr>
              <a:spLocks/>
            </p:cNvSpPr>
            <p:nvPr/>
          </p:nvSpPr>
          <p:spPr bwMode="auto">
            <a:xfrm>
              <a:off x="6224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6" name="Rectangle 16"/>
            <p:cNvSpPr>
              <a:spLocks/>
            </p:cNvSpPr>
            <p:nvPr/>
          </p:nvSpPr>
          <p:spPr bwMode="auto">
            <a:xfrm>
              <a:off x="6528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7" name="Rectangle 17"/>
            <p:cNvSpPr>
              <a:spLocks/>
            </p:cNvSpPr>
            <p:nvPr/>
          </p:nvSpPr>
          <p:spPr bwMode="auto">
            <a:xfrm>
              <a:off x="6832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8" name="Rectangle 18"/>
            <p:cNvSpPr>
              <a:spLocks/>
            </p:cNvSpPr>
            <p:nvPr/>
          </p:nvSpPr>
          <p:spPr bwMode="auto">
            <a:xfrm>
              <a:off x="5616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59" name="Rectangle 19"/>
            <p:cNvSpPr>
              <a:spLocks/>
            </p:cNvSpPr>
            <p:nvPr/>
          </p:nvSpPr>
          <p:spPr bwMode="auto">
            <a:xfrm>
              <a:off x="5920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0" name="Rectangle 20"/>
            <p:cNvSpPr>
              <a:spLocks/>
            </p:cNvSpPr>
            <p:nvPr/>
          </p:nvSpPr>
          <p:spPr bwMode="auto">
            <a:xfrm>
              <a:off x="6224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1" name="Rectangle 21"/>
            <p:cNvSpPr>
              <a:spLocks/>
            </p:cNvSpPr>
            <p:nvPr/>
          </p:nvSpPr>
          <p:spPr bwMode="auto">
            <a:xfrm>
              <a:off x="6528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2" name="Rectangle 22"/>
            <p:cNvSpPr>
              <a:spLocks/>
            </p:cNvSpPr>
            <p:nvPr/>
          </p:nvSpPr>
          <p:spPr bwMode="auto">
            <a:xfrm>
              <a:off x="6832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3" name="Rectangle 23"/>
            <p:cNvSpPr>
              <a:spLocks/>
            </p:cNvSpPr>
            <p:nvPr/>
          </p:nvSpPr>
          <p:spPr bwMode="auto">
            <a:xfrm>
              <a:off x="5616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4" name="Rectangle 24"/>
            <p:cNvSpPr>
              <a:spLocks/>
            </p:cNvSpPr>
            <p:nvPr/>
          </p:nvSpPr>
          <p:spPr bwMode="auto">
            <a:xfrm>
              <a:off x="5920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5" name="Rectangle 25"/>
            <p:cNvSpPr>
              <a:spLocks/>
            </p:cNvSpPr>
            <p:nvPr/>
          </p:nvSpPr>
          <p:spPr bwMode="auto">
            <a:xfrm>
              <a:off x="6224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6" name="Rectangle 26"/>
            <p:cNvSpPr>
              <a:spLocks/>
            </p:cNvSpPr>
            <p:nvPr/>
          </p:nvSpPr>
          <p:spPr bwMode="auto">
            <a:xfrm>
              <a:off x="6528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7" name="Rectangle 27"/>
            <p:cNvSpPr>
              <a:spLocks/>
            </p:cNvSpPr>
            <p:nvPr/>
          </p:nvSpPr>
          <p:spPr bwMode="auto">
            <a:xfrm>
              <a:off x="6832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8" name="Rectangle 28"/>
            <p:cNvSpPr>
              <a:spLocks/>
            </p:cNvSpPr>
            <p:nvPr/>
          </p:nvSpPr>
          <p:spPr bwMode="auto">
            <a:xfrm>
              <a:off x="0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69" name="Rectangle 29"/>
            <p:cNvSpPr>
              <a:spLocks/>
            </p:cNvSpPr>
            <p:nvPr/>
          </p:nvSpPr>
          <p:spPr bwMode="auto">
            <a:xfrm>
              <a:off x="304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0" name="Rectangle 30"/>
            <p:cNvSpPr>
              <a:spLocks/>
            </p:cNvSpPr>
            <p:nvPr/>
          </p:nvSpPr>
          <p:spPr bwMode="auto">
            <a:xfrm>
              <a:off x="608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1" name="Rectangle 31"/>
            <p:cNvSpPr>
              <a:spLocks/>
            </p:cNvSpPr>
            <p:nvPr/>
          </p:nvSpPr>
          <p:spPr bwMode="auto">
            <a:xfrm>
              <a:off x="912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2" name="Rectangle 32"/>
            <p:cNvSpPr>
              <a:spLocks/>
            </p:cNvSpPr>
            <p:nvPr/>
          </p:nvSpPr>
          <p:spPr bwMode="auto">
            <a:xfrm>
              <a:off x="1216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3" name="Rectangle 33"/>
            <p:cNvSpPr>
              <a:spLocks/>
            </p:cNvSpPr>
            <p:nvPr/>
          </p:nvSpPr>
          <p:spPr bwMode="auto">
            <a:xfrm>
              <a:off x="0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4" name="Rectangle 34"/>
            <p:cNvSpPr>
              <a:spLocks/>
            </p:cNvSpPr>
            <p:nvPr/>
          </p:nvSpPr>
          <p:spPr bwMode="auto">
            <a:xfrm>
              <a:off x="304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5" name="Rectangle 35"/>
            <p:cNvSpPr>
              <a:spLocks/>
            </p:cNvSpPr>
            <p:nvPr/>
          </p:nvSpPr>
          <p:spPr bwMode="auto">
            <a:xfrm>
              <a:off x="608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6" name="Rectangle 36"/>
            <p:cNvSpPr>
              <a:spLocks/>
            </p:cNvSpPr>
            <p:nvPr/>
          </p:nvSpPr>
          <p:spPr bwMode="auto">
            <a:xfrm>
              <a:off x="912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7" name="Rectangle 37"/>
            <p:cNvSpPr>
              <a:spLocks/>
            </p:cNvSpPr>
            <p:nvPr/>
          </p:nvSpPr>
          <p:spPr bwMode="auto">
            <a:xfrm>
              <a:off x="1216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8" name="Rectangle 38"/>
            <p:cNvSpPr>
              <a:spLocks/>
            </p:cNvSpPr>
            <p:nvPr/>
          </p:nvSpPr>
          <p:spPr bwMode="auto">
            <a:xfrm>
              <a:off x="0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79" name="Rectangle 39"/>
            <p:cNvSpPr>
              <a:spLocks/>
            </p:cNvSpPr>
            <p:nvPr/>
          </p:nvSpPr>
          <p:spPr bwMode="auto">
            <a:xfrm>
              <a:off x="304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0" name="Rectangle 40"/>
            <p:cNvSpPr>
              <a:spLocks/>
            </p:cNvSpPr>
            <p:nvPr/>
          </p:nvSpPr>
          <p:spPr bwMode="auto">
            <a:xfrm>
              <a:off x="608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1" name="Rectangle 41"/>
            <p:cNvSpPr>
              <a:spLocks/>
            </p:cNvSpPr>
            <p:nvPr/>
          </p:nvSpPr>
          <p:spPr bwMode="auto">
            <a:xfrm>
              <a:off x="912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2" name="Rectangle 42"/>
            <p:cNvSpPr>
              <a:spLocks/>
            </p:cNvSpPr>
            <p:nvPr/>
          </p:nvSpPr>
          <p:spPr bwMode="auto">
            <a:xfrm>
              <a:off x="1216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3" name="Rectangle 43"/>
            <p:cNvSpPr>
              <a:spLocks/>
            </p:cNvSpPr>
            <p:nvPr/>
          </p:nvSpPr>
          <p:spPr bwMode="auto">
            <a:xfrm>
              <a:off x="0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4" name="Rectangle 44"/>
            <p:cNvSpPr>
              <a:spLocks/>
            </p:cNvSpPr>
            <p:nvPr/>
          </p:nvSpPr>
          <p:spPr bwMode="auto">
            <a:xfrm>
              <a:off x="304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5" name="Rectangle 45"/>
            <p:cNvSpPr>
              <a:spLocks/>
            </p:cNvSpPr>
            <p:nvPr/>
          </p:nvSpPr>
          <p:spPr bwMode="auto">
            <a:xfrm>
              <a:off x="608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6" name="Rectangle 46"/>
            <p:cNvSpPr>
              <a:spLocks/>
            </p:cNvSpPr>
            <p:nvPr/>
          </p:nvSpPr>
          <p:spPr bwMode="auto">
            <a:xfrm>
              <a:off x="912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7" name="Rectangle 47"/>
            <p:cNvSpPr>
              <a:spLocks/>
            </p:cNvSpPr>
            <p:nvPr/>
          </p:nvSpPr>
          <p:spPr bwMode="auto">
            <a:xfrm>
              <a:off x="1216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8" name="Rectangle 48"/>
            <p:cNvSpPr>
              <a:spLocks/>
            </p:cNvSpPr>
            <p:nvPr/>
          </p:nvSpPr>
          <p:spPr bwMode="auto">
            <a:xfrm>
              <a:off x="0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89" name="Rectangle 49"/>
            <p:cNvSpPr>
              <a:spLocks/>
            </p:cNvSpPr>
            <p:nvPr/>
          </p:nvSpPr>
          <p:spPr bwMode="auto">
            <a:xfrm>
              <a:off x="304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0" name="Rectangle 50"/>
            <p:cNvSpPr>
              <a:spLocks/>
            </p:cNvSpPr>
            <p:nvPr/>
          </p:nvSpPr>
          <p:spPr bwMode="auto">
            <a:xfrm>
              <a:off x="608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1" name="Rectangle 51"/>
            <p:cNvSpPr>
              <a:spLocks/>
            </p:cNvSpPr>
            <p:nvPr/>
          </p:nvSpPr>
          <p:spPr bwMode="auto">
            <a:xfrm>
              <a:off x="912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2" name="Rectangle 52"/>
            <p:cNvSpPr>
              <a:spLocks/>
            </p:cNvSpPr>
            <p:nvPr/>
          </p:nvSpPr>
          <p:spPr bwMode="auto">
            <a:xfrm>
              <a:off x="1216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3" name="Rectangle 53"/>
            <p:cNvSpPr>
              <a:spLocks/>
            </p:cNvSpPr>
            <p:nvPr/>
          </p:nvSpPr>
          <p:spPr bwMode="auto">
            <a:xfrm>
              <a:off x="1872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4" name="Rectangle 54"/>
            <p:cNvSpPr>
              <a:spLocks/>
            </p:cNvSpPr>
            <p:nvPr/>
          </p:nvSpPr>
          <p:spPr bwMode="auto">
            <a:xfrm>
              <a:off x="2176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5" name="Rectangle 55"/>
            <p:cNvSpPr>
              <a:spLocks/>
            </p:cNvSpPr>
            <p:nvPr/>
          </p:nvSpPr>
          <p:spPr bwMode="auto">
            <a:xfrm>
              <a:off x="2480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6" name="Rectangle 56"/>
            <p:cNvSpPr>
              <a:spLocks/>
            </p:cNvSpPr>
            <p:nvPr/>
          </p:nvSpPr>
          <p:spPr bwMode="auto">
            <a:xfrm>
              <a:off x="2784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7" name="Rectangle 57"/>
            <p:cNvSpPr>
              <a:spLocks/>
            </p:cNvSpPr>
            <p:nvPr/>
          </p:nvSpPr>
          <p:spPr bwMode="auto">
            <a:xfrm>
              <a:off x="3088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8" name="Rectangle 58"/>
            <p:cNvSpPr>
              <a:spLocks/>
            </p:cNvSpPr>
            <p:nvPr/>
          </p:nvSpPr>
          <p:spPr bwMode="auto">
            <a:xfrm>
              <a:off x="1872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099" name="Rectangle 59"/>
            <p:cNvSpPr>
              <a:spLocks/>
            </p:cNvSpPr>
            <p:nvPr/>
          </p:nvSpPr>
          <p:spPr bwMode="auto">
            <a:xfrm>
              <a:off x="2176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0" name="Rectangle 60"/>
            <p:cNvSpPr>
              <a:spLocks/>
            </p:cNvSpPr>
            <p:nvPr/>
          </p:nvSpPr>
          <p:spPr bwMode="auto">
            <a:xfrm>
              <a:off x="2480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1" name="Rectangle 61"/>
            <p:cNvSpPr>
              <a:spLocks/>
            </p:cNvSpPr>
            <p:nvPr/>
          </p:nvSpPr>
          <p:spPr bwMode="auto">
            <a:xfrm>
              <a:off x="2784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2" name="Rectangle 62"/>
            <p:cNvSpPr>
              <a:spLocks/>
            </p:cNvSpPr>
            <p:nvPr/>
          </p:nvSpPr>
          <p:spPr bwMode="auto">
            <a:xfrm>
              <a:off x="3088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3" name="Rectangle 63"/>
            <p:cNvSpPr>
              <a:spLocks/>
            </p:cNvSpPr>
            <p:nvPr/>
          </p:nvSpPr>
          <p:spPr bwMode="auto">
            <a:xfrm>
              <a:off x="1872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4" name="Rectangle 64"/>
            <p:cNvSpPr>
              <a:spLocks/>
            </p:cNvSpPr>
            <p:nvPr/>
          </p:nvSpPr>
          <p:spPr bwMode="auto">
            <a:xfrm>
              <a:off x="2176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5" name="Rectangle 65"/>
            <p:cNvSpPr>
              <a:spLocks/>
            </p:cNvSpPr>
            <p:nvPr/>
          </p:nvSpPr>
          <p:spPr bwMode="auto">
            <a:xfrm>
              <a:off x="2480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6" name="Rectangle 66"/>
            <p:cNvSpPr>
              <a:spLocks/>
            </p:cNvSpPr>
            <p:nvPr/>
          </p:nvSpPr>
          <p:spPr bwMode="auto">
            <a:xfrm>
              <a:off x="2784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7" name="Rectangle 67"/>
            <p:cNvSpPr>
              <a:spLocks/>
            </p:cNvSpPr>
            <p:nvPr/>
          </p:nvSpPr>
          <p:spPr bwMode="auto">
            <a:xfrm>
              <a:off x="3088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8" name="Rectangle 68"/>
            <p:cNvSpPr>
              <a:spLocks/>
            </p:cNvSpPr>
            <p:nvPr/>
          </p:nvSpPr>
          <p:spPr bwMode="auto">
            <a:xfrm>
              <a:off x="1872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09" name="Rectangle 69"/>
            <p:cNvSpPr>
              <a:spLocks/>
            </p:cNvSpPr>
            <p:nvPr/>
          </p:nvSpPr>
          <p:spPr bwMode="auto">
            <a:xfrm>
              <a:off x="2176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0" name="Rectangle 70"/>
            <p:cNvSpPr>
              <a:spLocks/>
            </p:cNvSpPr>
            <p:nvPr/>
          </p:nvSpPr>
          <p:spPr bwMode="auto">
            <a:xfrm>
              <a:off x="2480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1" name="Rectangle 71"/>
            <p:cNvSpPr>
              <a:spLocks/>
            </p:cNvSpPr>
            <p:nvPr/>
          </p:nvSpPr>
          <p:spPr bwMode="auto">
            <a:xfrm>
              <a:off x="2784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2" name="Rectangle 72"/>
            <p:cNvSpPr>
              <a:spLocks/>
            </p:cNvSpPr>
            <p:nvPr/>
          </p:nvSpPr>
          <p:spPr bwMode="auto">
            <a:xfrm>
              <a:off x="3088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3" name="Rectangle 73"/>
            <p:cNvSpPr>
              <a:spLocks/>
            </p:cNvSpPr>
            <p:nvPr/>
          </p:nvSpPr>
          <p:spPr bwMode="auto">
            <a:xfrm>
              <a:off x="1872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4" name="Rectangle 74"/>
            <p:cNvSpPr>
              <a:spLocks/>
            </p:cNvSpPr>
            <p:nvPr/>
          </p:nvSpPr>
          <p:spPr bwMode="auto">
            <a:xfrm>
              <a:off x="2176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5" name="Rectangle 75"/>
            <p:cNvSpPr>
              <a:spLocks/>
            </p:cNvSpPr>
            <p:nvPr/>
          </p:nvSpPr>
          <p:spPr bwMode="auto">
            <a:xfrm>
              <a:off x="2480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6" name="Rectangle 76"/>
            <p:cNvSpPr>
              <a:spLocks/>
            </p:cNvSpPr>
            <p:nvPr/>
          </p:nvSpPr>
          <p:spPr bwMode="auto">
            <a:xfrm>
              <a:off x="2784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7" name="Rectangle 77"/>
            <p:cNvSpPr>
              <a:spLocks/>
            </p:cNvSpPr>
            <p:nvPr/>
          </p:nvSpPr>
          <p:spPr bwMode="auto">
            <a:xfrm>
              <a:off x="3088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8" name="Rectangle 78"/>
            <p:cNvSpPr>
              <a:spLocks/>
            </p:cNvSpPr>
            <p:nvPr/>
          </p:nvSpPr>
          <p:spPr bwMode="auto">
            <a:xfrm>
              <a:off x="3744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19" name="Rectangle 79"/>
            <p:cNvSpPr>
              <a:spLocks/>
            </p:cNvSpPr>
            <p:nvPr/>
          </p:nvSpPr>
          <p:spPr bwMode="auto">
            <a:xfrm>
              <a:off x="4048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0" name="Rectangle 80"/>
            <p:cNvSpPr>
              <a:spLocks/>
            </p:cNvSpPr>
            <p:nvPr/>
          </p:nvSpPr>
          <p:spPr bwMode="auto">
            <a:xfrm>
              <a:off x="4352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1" name="Rectangle 81"/>
            <p:cNvSpPr>
              <a:spLocks/>
            </p:cNvSpPr>
            <p:nvPr/>
          </p:nvSpPr>
          <p:spPr bwMode="auto">
            <a:xfrm>
              <a:off x="4656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2" name="Rectangle 82"/>
            <p:cNvSpPr>
              <a:spLocks/>
            </p:cNvSpPr>
            <p:nvPr/>
          </p:nvSpPr>
          <p:spPr bwMode="auto">
            <a:xfrm>
              <a:off x="4960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3" name="Rectangle 83"/>
            <p:cNvSpPr>
              <a:spLocks/>
            </p:cNvSpPr>
            <p:nvPr/>
          </p:nvSpPr>
          <p:spPr bwMode="auto">
            <a:xfrm>
              <a:off x="3744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4" name="Rectangle 84"/>
            <p:cNvSpPr>
              <a:spLocks/>
            </p:cNvSpPr>
            <p:nvPr/>
          </p:nvSpPr>
          <p:spPr bwMode="auto">
            <a:xfrm>
              <a:off x="4048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5" name="Rectangle 85"/>
            <p:cNvSpPr>
              <a:spLocks/>
            </p:cNvSpPr>
            <p:nvPr/>
          </p:nvSpPr>
          <p:spPr bwMode="auto">
            <a:xfrm>
              <a:off x="4352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6" name="Rectangle 86"/>
            <p:cNvSpPr>
              <a:spLocks/>
            </p:cNvSpPr>
            <p:nvPr/>
          </p:nvSpPr>
          <p:spPr bwMode="auto">
            <a:xfrm>
              <a:off x="4656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7" name="Rectangle 87"/>
            <p:cNvSpPr>
              <a:spLocks/>
            </p:cNvSpPr>
            <p:nvPr/>
          </p:nvSpPr>
          <p:spPr bwMode="auto">
            <a:xfrm>
              <a:off x="4960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8" name="Rectangle 88"/>
            <p:cNvSpPr>
              <a:spLocks/>
            </p:cNvSpPr>
            <p:nvPr/>
          </p:nvSpPr>
          <p:spPr bwMode="auto">
            <a:xfrm>
              <a:off x="3744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29" name="Rectangle 89"/>
            <p:cNvSpPr>
              <a:spLocks/>
            </p:cNvSpPr>
            <p:nvPr/>
          </p:nvSpPr>
          <p:spPr bwMode="auto">
            <a:xfrm>
              <a:off x="4048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0" name="Rectangle 90"/>
            <p:cNvSpPr>
              <a:spLocks/>
            </p:cNvSpPr>
            <p:nvPr/>
          </p:nvSpPr>
          <p:spPr bwMode="auto">
            <a:xfrm>
              <a:off x="4352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1" name="Rectangle 91"/>
            <p:cNvSpPr>
              <a:spLocks/>
            </p:cNvSpPr>
            <p:nvPr/>
          </p:nvSpPr>
          <p:spPr bwMode="auto">
            <a:xfrm>
              <a:off x="4656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2" name="Rectangle 92"/>
            <p:cNvSpPr>
              <a:spLocks/>
            </p:cNvSpPr>
            <p:nvPr/>
          </p:nvSpPr>
          <p:spPr bwMode="auto">
            <a:xfrm>
              <a:off x="4960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3" name="Rectangle 93"/>
            <p:cNvSpPr>
              <a:spLocks/>
            </p:cNvSpPr>
            <p:nvPr/>
          </p:nvSpPr>
          <p:spPr bwMode="auto">
            <a:xfrm>
              <a:off x="3744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4" name="Rectangle 94"/>
            <p:cNvSpPr>
              <a:spLocks/>
            </p:cNvSpPr>
            <p:nvPr/>
          </p:nvSpPr>
          <p:spPr bwMode="auto">
            <a:xfrm>
              <a:off x="4048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5" name="Rectangle 95"/>
            <p:cNvSpPr>
              <a:spLocks/>
            </p:cNvSpPr>
            <p:nvPr/>
          </p:nvSpPr>
          <p:spPr bwMode="auto">
            <a:xfrm>
              <a:off x="4352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6" name="Rectangle 96"/>
            <p:cNvSpPr>
              <a:spLocks/>
            </p:cNvSpPr>
            <p:nvPr/>
          </p:nvSpPr>
          <p:spPr bwMode="auto">
            <a:xfrm>
              <a:off x="4656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7" name="Rectangle 97"/>
            <p:cNvSpPr>
              <a:spLocks/>
            </p:cNvSpPr>
            <p:nvPr/>
          </p:nvSpPr>
          <p:spPr bwMode="auto">
            <a:xfrm>
              <a:off x="4960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8" name="Rectangle 98"/>
            <p:cNvSpPr>
              <a:spLocks/>
            </p:cNvSpPr>
            <p:nvPr/>
          </p:nvSpPr>
          <p:spPr bwMode="auto">
            <a:xfrm>
              <a:off x="3744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39" name="Rectangle 99"/>
            <p:cNvSpPr>
              <a:spLocks/>
            </p:cNvSpPr>
            <p:nvPr/>
          </p:nvSpPr>
          <p:spPr bwMode="auto">
            <a:xfrm>
              <a:off x="4048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0" name="Rectangle 100"/>
            <p:cNvSpPr>
              <a:spLocks/>
            </p:cNvSpPr>
            <p:nvPr/>
          </p:nvSpPr>
          <p:spPr bwMode="auto">
            <a:xfrm>
              <a:off x="4352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1" name="Rectangle 101"/>
            <p:cNvSpPr>
              <a:spLocks/>
            </p:cNvSpPr>
            <p:nvPr/>
          </p:nvSpPr>
          <p:spPr bwMode="auto">
            <a:xfrm>
              <a:off x="4656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2" name="Rectangle 102"/>
            <p:cNvSpPr>
              <a:spLocks/>
            </p:cNvSpPr>
            <p:nvPr/>
          </p:nvSpPr>
          <p:spPr bwMode="auto">
            <a:xfrm>
              <a:off x="4960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7143" name="Group 103"/>
          <p:cNvGrpSpPr>
            <a:grpSpLocks/>
          </p:cNvGrpSpPr>
          <p:nvPr/>
        </p:nvGrpSpPr>
        <p:grpSpPr bwMode="auto">
          <a:xfrm>
            <a:off x="4167189" y="3321843"/>
            <a:ext cx="3857625" cy="357188"/>
            <a:chOff x="0" y="0"/>
            <a:chExt cx="3456" cy="320"/>
          </a:xfrm>
        </p:grpSpPr>
        <p:sp>
          <p:nvSpPr>
            <p:cNvPr id="87144" name="Rectangle 104"/>
            <p:cNvSpPr>
              <a:spLocks/>
            </p:cNvSpPr>
            <p:nvPr/>
          </p:nvSpPr>
          <p:spPr bwMode="auto">
            <a:xfrm>
              <a:off x="1872" y="0"/>
              <a:ext cx="33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5" name="Rectangle 105"/>
            <p:cNvSpPr>
              <a:spLocks/>
            </p:cNvSpPr>
            <p:nvPr/>
          </p:nvSpPr>
          <p:spPr bwMode="auto">
            <a:xfrm>
              <a:off x="1872" y="144"/>
              <a:ext cx="336" cy="17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6" name="Rectangle 106"/>
            <p:cNvSpPr>
              <a:spLocks/>
            </p:cNvSpPr>
            <p:nvPr/>
          </p:nvSpPr>
          <p:spPr bwMode="auto">
            <a:xfrm>
              <a:off x="1248" y="0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7" name="Rectangle 107"/>
            <p:cNvSpPr>
              <a:spLocks/>
            </p:cNvSpPr>
            <p:nvPr/>
          </p:nvSpPr>
          <p:spPr bwMode="auto">
            <a:xfrm>
              <a:off x="1248" y="288"/>
              <a:ext cx="336" cy="32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8" name="Rectangle 108"/>
            <p:cNvSpPr>
              <a:spLocks/>
            </p:cNvSpPr>
            <p:nvPr/>
          </p:nvSpPr>
          <p:spPr bwMode="auto">
            <a:xfrm>
              <a:off x="2496" y="0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49" name="Rectangle 109"/>
            <p:cNvSpPr>
              <a:spLocks/>
            </p:cNvSpPr>
            <p:nvPr/>
          </p:nvSpPr>
          <p:spPr bwMode="auto">
            <a:xfrm>
              <a:off x="2496" y="200"/>
              <a:ext cx="336" cy="120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0" name="Rectangle 110"/>
            <p:cNvSpPr>
              <a:spLocks/>
            </p:cNvSpPr>
            <p:nvPr/>
          </p:nvSpPr>
          <p:spPr bwMode="auto">
            <a:xfrm>
              <a:off x="3120" y="0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1" name="Rectangle 111"/>
            <p:cNvSpPr>
              <a:spLocks/>
            </p:cNvSpPr>
            <p:nvPr/>
          </p:nvSpPr>
          <p:spPr bwMode="auto">
            <a:xfrm>
              <a:off x="3120" y="88"/>
              <a:ext cx="336" cy="232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2" name="Rectangle 112"/>
            <p:cNvSpPr>
              <a:spLocks/>
            </p:cNvSpPr>
            <p:nvPr/>
          </p:nvSpPr>
          <p:spPr bwMode="auto">
            <a:xfrm>
              <a:off x="624" y="0"/>
              <a:ext cx="336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3" name="Rectangle 113"/>
            <p:cNvSpPr>
              <a:spLocks/>
            </p:cNvSpPr>
            <p:nvPr/>
          </p:nvSpPr>
          <p:spPr bwMode="auto">
            <a:xfrm>
              <a:off x="624" y="64"/>
              <a:ext cx="33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4" name="Rectangle 114"/>
            <p:cNvSpPr>
              <a:spLocks/>
            </p:cNvSpPr>
            <p:nvPr/>
          </p:nvSpPr>
          <p:spPr bwMode="auto">
            <a:xfrm>
              <a:off x="0" y="0"/>
              <a:ext cx="336" cy="320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5" name="Rectangle 115"/>
            <p:cNvSpPr>
              <a:spLocks/>
            </p:cNvSpPr>
            <p:nvPr/>
          </p:nvSpPr>
          <p:spPr bwMode="auto">
            <a:xfrm>
              <a:off x="0" y="200"/>
              <a:ext cx="336" cy="120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6" name="Rectangle 116"/>
            <p:cNvSpPr>
              <a:spLocks/>
            </p:cNvSpPr>
            <p:nvPr/>
          </p:nvSpPr>
          <p:spPr bwMode="auto">
            <a:xfrm>
              <a:off x="3120" y="232"/>
              <a:ext cx="336" cy="88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7157" name="Rectangle 117"/>
            <p:cNvSpPr>
              <a:spLocks/>
            </p:cNvSpPr>
            <p:nvPr/>
          </p:nvSpPr>
          <p:spPr bwMode="auto">
            <a:xfrm>
              <a:off x="2496" y="0"/>
              <a:ext cx="336" cy="88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7158" name="Rectangle 118"/>
          <p:cNvSpPr>
            <a:spLocks/>
          </p:cNvSpPr>
          <p:nvPr/>
        </p:nvSpPr>
        <p:spPr bwMode="auto">
          <a:xfrm>
            <a:off x="2728392" y="4063008"/>
            <a:ext cx="6732984" cy="115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500">
                <a:ea typeface="ＭＳ Ｐゴシック" charset="0"/>
                <a:cs typeface="Helvetica Neue Light" charset="0"/>
              </a:rPr>
              <a:t>Identify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ancestry proportions</a:t>
            </a:r>
            <a:r>
              <a:rPr lang="en-US" sz="3500">
                <a:ea typeface="ＭＳ Ｐゴシック" charset="0"/>
                <a:cs typeface="Helvetica Neue Light" charset="0"/>
              </a:rPr>
              <a:t> for individuals with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admixed</a:t>
            </a:r>
            <a:r>
              <a:rPr lang="en-US" sz="3500">
                <a:ea typeface="ＭＳ Ｐゴシック" charset="0"/>
                <a:cs typeface="Helvetica Neue Light" charset="0"/>
              </a:rPr>
              <a:t> ancestry</a:t>
            </a:r>
          </a:p>
        </p:txBody>
      </p:sp>
      <p:sp>
        <p:nvSpPr>
          <p:cNvPr id="87159" name="Rectangle 119"/>
          <p:cNvSpPr>
            <a:spLocks/>
          </p:cNvSpPr>
          <p:nvPr/>
        </p:nvSpPr>
        <p:spPr bwMode="auto">
          <a:xfrm>
            <a:off x="3077766" y="5394238"/>
            <a:ext cx="9144000" cy="84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500" dirty="0">
                <a:ea typeface="ＭＳ Ｐゴシック" charset="0"/>
                <a:cs typeface="Helvetica Neue Light" charset="0"/>
              </a:rPr>
              <a:t>Approaches: Structure (MCMC, Bayesian) </a:t>
            </a:r>
          </a:p>
          <a:p>
            <a:r>
              <a:rPr lang="en-US" sz="2500" dirty="0">
                <a:ea typeface="ＭＳ Ｐゴシック" charset="0"/>
                <a:cs typeface="Helvetica Neue Light" charset="0"/>
              </a:rPr>
              <a:t>Or ADMIXTURE (quadratic programming)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95898" y="6488668"/>
            <a:ext cx="351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John </a:t>
            </a:r>
            <a:r>
              <a:rPr lang="en-US" dirty="0" err="1"/>
              <a:t>Novembre</a:t>
            </a:r>
            <a:r>
              <a:rPr lang="en-US" dirty="0"/>
              <a:t> slide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CA8C66-2DC0-5F45-B144-81082917D936}"/>
              </a:ext>
            </a:extLst>
          </p:cNvPr>
          <p:cNvSpPr txBox="1"/>
          <p:nvPr/>
        </p:nvSpPr>
        <p:spPr>
          <a:xfrm>
            <a:off x="9461376" y="39474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2.3.3 of notes </a:t>
            </a:r>
          </a:p>
        </p:txBody>
      </p:sp>
    </p:spTree>
    <p:extLst>
      <p:ext uri="{BB962C8B-B14F-4D97-AF65-F5344CB8AC3E}">
        <p14:creationId xmlns:p14="http://schemas.microsoft.com/office/powerpoint/2010/main" val="15892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pstruc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88"/>
          <a:stretch/>
        </p:blipFill>
        <p:spPr>
          <a:xfrm>
            <a:off x="854162" y="1931807"/>
            <a:ext cx="10312729" cy="4926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9" y="126172"/>
            <a:ext cx="5292426" cy="17924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5556" y="1847336"/>
            <a:ext cx="931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Africa	Europe		Middle East	Central/South Asia	    East Asia	Oceania	America	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408334" y="2216667"/>
            <a:ext cx="493889" cy="111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8480778" y="2216667"/>
            <a:ext cx="691444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510890" y="2160224"/>
            <a:ext cx="183445" cy="2527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88777" y="2216667"/>
            <a:ext cx="183446" cy="152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3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/>
          </p:cNvSpPr>
          <p:nvPr/>
        </p:nvSpPr>
        <p:spPr bwMode="auto">
          <a:xfrm>
            <a:off x="1524001" y="187525"/>
            <a:ext cx="5625703" cy="6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900">
                <a:ea typeface="ＭＳ Ｐゴシック" charset="0"/>
                <a:cs typeface="Helvetica Neue Light" charset="0"/>
              </a:rPr>
              <a:t>Reference Populations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2140150" y="1026915"/>
            <a:ext cx="7911703" cy="1571625"/>
            <a:chOff x="0" y="0"/>
            <a:chExt cx="7088" cy="1408"/>
          </a:xfrm>
        </p:grpSpPr>
        <p:sp>
          <p:nvSpPr>
            <p:cNvPr id="88067" name="Rectangle 3"/>
            <p:cNvSpPr>
              <a:spLocks/>
            </p:cNvSpPr>
            <p:nvPr/>
          </p:nvSpPr>
          <p:spPr bwMode="auto">
            <a:xfrm>
              <a:off x="5616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68" name="Rectangle 4"/>
            <p:cNvSpPr>
              <a:spLocks/>
            </p:cNvSpPr>
            <p:nvPr/>
          </p:nvSpPr>
          <p:spPr bwMode="auto">
            <a:xfrm>
              <a:off x="5920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69" name="Rectangle 5"/>
            <p:cNvSpPr>
              <a:spLocks/>
            </p:cNvSpPr>
            <p:nvPr/>
          </p:nvSpPr>
          <p:spPr bwMode="auto">
            <a:xfrm>
              <a:off x="6224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0" name="Rectangle 6"/>
            <p:cNvSpPr>
              <a:spLocks/>
            </p:cNvSpPr>
            <p:nvPr/>
          </p:nvSpPr>
          <p:spPr bwMode="auto">
            <a:xfrm>
              <a:off x="6528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1" name="Rectangle 7"/>
            <p:cNvSpPr>
              <a:spLocks/>
            </p:cNvSpPr>
            <p:nvPr/>
          </p:nvSpPr>
          <p:spPr bwMode="auto">
            <a:xfrm>
              <a:off x="6832" y="0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2" name="Rectangle 8"/>
            <p:cNvSpPr>
              <a:spLocks/>
            </p:cNvSpPr>
            <p:nvPr/>
          </p:nvSpPr>
          <p:spPr bwMode="auto">
            <a:xfrm>
              <a:off x="5616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3" name="Rectangle 9"/>
            <p:cNvSpPr>
              <a:spLocks/>
            </p:cNvSpPr>
            <p:nvPr/>
          </p:nvSpPr>
          <p:spPr bwMode="auto">
            <a:xfrm>
              <a:off x="5920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4" name="Rectangle 10"/>
            <p:cNvSpPr>
              <a:spLocks/>
            </p:cNvSpPr>
            <p:nvPr/>
          </p:nvSpPr>
          <p:spPr bwMode="auto">
            <a:xfrm>
              <a:off x="6224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5" name="Rectangle 11"/>
            <p:cNvSpPr>
              <a:spLocks/>
            </p:cNvSpPr>
            <p:nvPr/>
          </p:nvSpPr>
          <p:spPr bwMode="auto">
            <a:xfrm>
              <a:off x="6528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6" name="Rectangle 12"/>
            <p:cNvSpPr>
              <a:spLocks/>
            </p:cNvSpPr>
            <p:nvPr/>
          </p:nvSpPr>
          <p:spPr bwMode="auto">
            <a:xfrm>
              <a:off x="6832" y="288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7" name="Rectangle 13"/>
            <p:cNvSpPr>
              <a:spLocks/>
            </p:cNvSpPr>
            <p:nvPr/>
          </p:nvSpPr>
          <p:spPr bwMode="auto">
            <a:xfrm>
              <a:off x="5616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8" name="Rectangle 14"/>
            <p:cNvSpPr>
              <a:spLocks/>
            </p:cNvSpPr>
            <p:nvPr/>
          </p:nvSpPr>
          <p:spPr bwMode="auto">
            <a:xfrm>
              <a:off x="5920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79" name="Rectangle 15"/>
            <p:cNvSpPr>
              <a:spLocks/>
            </p:cNvSpPr>
            <p:nvPr/>
          </p:nvSpPr>
          <p:spPr bwMode="auto">
            <a:xfrm>
              <a:off x="6224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0" name="Rectangle 16"/>
            <p:cNvSpPr>
              <a:spLocks/>
            </p:cNvSpPr>
            <p:nvPr/>
          </p:nvSpPr>
          <p:spPr bwMode="auto">
            <a:xfrm>
              <a:off x="6528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1" name="Rectangle 17"/>
            <p:cNvSpPr>
              <a:spLocks/>
            </p:cNvSpPr>
            <p:nvPr/>
          </p:nvSpPr>
          <p:spPr bwMode="auto">
            <a:xfrm>
              <a:off x="6832" y="576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2" name="Rectangle 18"/>
            <p:cNvSpPr>
              <a:spLocks/>
            </p:cNvSpPr>
            <p:nvPr/>
          </p:nvSpPr>
          <p:spPr bwMode="auto">
            <a:xfrm>
              <a:off x="5616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3" name="Rectangle 19"/>
            <p:cNvSpPr>
              <a:spLocks/>
            </p:cNvSpPr>
            <p:nvPr/>
          </p:nvSpPr>
          <p:spPr bwMode="auto">
            <a:xfrm>
              <a:off x="5920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4" name="Rectangle 20"/>
            <p:cNvSpPr>
              <a:spLocks/>
            </p:cNvSpPr>
            <p:nvPr/>
          </p:nvSpPr>
          <p:spPr bwMode="auto">
            <a:xfrm>
              <a:off x="6224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5" name="Rectangle 21"/>
            <p:cNvSpPr>
              <a:spLocks/>
            </p:cNvSpPr>
            <p:nvPr/>
          </p:nvSpPr>
          <p:spPr bwMode="auto">
            <a:xfrm>
              <a:off x="6528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6" name="Rectangle 22"/>
            <p:cNvSpPr>
              <a:spLocks/>
            </p:cNvSpPr>
            <p:nvPr/>
          </p:nvSpPr>
          <p:spPr bwMode="auto">
            <a:xfrm>
              <a:off x="6832" y="864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7" name="Rectangle 23"/>
            <p:cNvSpPr>
              <a:spLocks/>
            </p:cNvSpPr>
            <p:nvPr/>
          </p:nvSpPr>
          <p:spPr bwMode="auto">
            <a:xfrm>
              <a:off x="5616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8" name="Rectangle 24"/>
            <p:cNvSpPr>
              <a:spLocks/>
            </p:cNvSpPr>
            <p:nvPr/>
          </p:nvSpPr>
          <p:spPr bwMode="auto">
            <a:xfrm>
              <a:off x="5920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89" name="Rectangle 25"/>
            <p:cNvSpPr>
              <a:spLocks/>
            </p:cNvSpPr>
            <p:nvPr/>
          </p:nvSpPr>
          <p:spPr bwMode="auto">
            <a:xfrm>
              <a:off x="6224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0" name="Rectangle 26"/>
            <p:cNvSpPr>
              <a:spLocks/>
            </p:cNvSpPr>
            <p:nvPr/>
          </p:nvSpPr>
          <p:spPr bwMode="auto">
            <a:xfrm>
              <a:off x="6528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1" name="Rectangle 27"/>
            <p:cNvSpPr>
              <a:spLocks/>
            </p:cNvSpPr>
            <p:nvPr/>
          </p:nvSpPr>
          <p:spPr bwMode="auto">
            <a:xfrm>
              <a:off x="6832" y="1152"/>
              <a:ext cx="256" cy="256"/>
            </a:xfrm>
            <a:prstGeom prst="rect">
              <a:avLst/>
            </a:prstGeom>
            <a:solidFill>
              <a:srgbClr val="8C1E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2" name="Rectangle 28"/>
            <p:cNvSpPr>
              <a:spLocks/>
            </p:cNvSpPr>
            <p:nvPr/>
          </p:nvSpPr>
          <p:spPr bwMode="auto">
            <a:xfrm>
              <a:off x="0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3" name="Rectangle 29"/>
            <p:cNvSpPr>
              <a:spLocks/>
            </p:cNvSpPr>
            <p:nvPr/>
          </p:nvSpPr>
          <p:spPr bwMode="auto">
            <a:xfrm>
              <a:off x="304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4" name="Rectangle 30"/>
            <p:cNvSpPr>
              <a:spLocks/>
            </p:cNvSpPr>
            <p:nvPr/>
          </p:nvSpPr>
          <p:spPr bwMode="auto">
            <a:xfrm>
              <a:off x="608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5" name="Rectangle 31"/>
            <p:cNvSpPr>
              <a:spLocks/>
            </p:cNvSpPr>
            <p:nvPr/>
          </p:nvSpPr>
          <p:spPr bwMode="auto">
            <a:xfrm>
              <a:off x="912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6" name="Rectangle 32"/>
            <p:cNvSpPr>
              <a:spLocks/>
            </p:cNvSpPr>
            <p:nvPr/>
          </p:nvSpPr>
          <p:spPr bwMode="auto">
            <a:xfrm>
              <a:off x="1216" y="0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7" name="Rectangle 33"/>
            <p:cNvSpPr>
              <a:spLocks/>
            </p:cNvSpPr>
            <p:nvPr/>
          </p:nvSpPr>
          <p:spPr bwMode="auto">
            <a:xfrm>
              <a:off x="0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8" name="Rectangle 34"/>
            <p:cNvSpPr>
              <a:spLocks/>
            </p:cNvSpPr>
            <p:nvPr/>
          </p:nvSpPr>
          <p:spPr bwMode="auto">
            <a:xfrm>
              <a:off x="304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099" name="Rectangle 35"/>
            <p:cNvSpPr>
              <a:spLocks/>
            </p:cNvSpPr>
            <p:nvPr/>
          </p:nvSpPr>
          <p:spPr bwMode="auto">
            <a:xfrm>
              <a:off x="608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0" name="Rectangle 36"/>
            <p:cNvSpPr>
              <a:spLocks/>
            </p:cNvSpPr>
            <p:nvPr/>
          </p:nvSpPr>
          <p:spPr bwMode="auto">
            <a:xfrm>
              <a:off x="912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1" name="Rectangle 37"/>
            <p:cNvSpPr>
              <a:spLocks/>
            </p:cNvSpPr>
            <p:nvPr/>
          </p:nvSpPr>
          <p:spPr bwMode="auto">
            <a:xfrm>
              <a:off x="1216" y="288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2" name="Rectangle 38"/>
            <p:cNvSpPr>
              <a:spLocks/>
            </p:cNvSpPr>
            <p:nvPr/>
          </p:nvSpPr>
          <p:spPr bwMode="auto">
            <a:xfrm>
              <a:off x="0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3" name="Rectangle 39"/>
            <p:cNvSpPr>
              <a:spLocks/>
            </p:cNvSpPr>
            <p:nvPr/>
          </p:nvSpPr>
          <p:spPr bwMode="auto">
            <a:xfrm>
              <a:off x="304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4" name="Rectangle 40"/>
            <p:cNvSpPr>
              <a:spLocks/>
            </p:cNvSpPr>
            <p:nvPr/>
          </p:nvSpPr>
          <p:spPr bwMode="auto">
            <a:xfrm>
              <a:off x="608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5" name="Rectangle 41"/>
            <p:cNvSpPr>
              <a:spLocks/>
            </p:cNvSpPr>
            <p:nvPr/>
          </p:nvSpPr>
          <p:spPr bwMode="auto">
            <a:xfrm>
              <a:off x="912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6" name="Rectangle 42"/>
            <p:cNvSpPr>
              <a:spLocks/>
            </p:cNvSpPr>
            <p:nvPr/>
          </p:nvSpPr>
          <p:spPr bwMode="auto">
            <a:xfrm>
              <a:off x="1216" y="576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7" name="Rectangle 43"/>
            <p:cNvSpPr>
              <a:spLocks/>
            </p:cNvSpPr>
            <p:nvPr/>
          </p:nvSpPr>
          <p:spPr bwMode="auto">
            <a:xfrm>
              <a:off x="0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8" name="Rectangle 44"/>
            <p:cNvSpPr>
              <a:spLocks/>
            </p:cNvSpPr>
            <p:nvPr/>
          </p:nvSpPr>
          <p:spPr bwMode="auto">
            <a:xfrm>
              <a:off x="304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09" name="Rectangle 45"/>
            <p:cNvSpPr>
              <a:spLocks/>
            </p:cNvSpPr>
            <p:nvPr/>
          </p:nvSpPr>
          <p:spPr bwMode="auto">
            <a:xfrm>
              <a:off x="608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0" name="Rectangle 46"/>
            <p:cNvSpPr>
              <a:spLocks/>
            </p:cNvSpPr>
            <p:nvPr/>
          </p:nvSpPr>
          <p:spPr bwMode="auto">
            <a:xfrm>
              <a:off x="912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1" name="Rectangle 47"/>
            <p:cNvSpPr>
              <a:spLocks/>
            </p:cNvSpPr>
            <p:nvPr/>
          </p:nvSpPr>
          <p:spPr bwMode="auto">
            <a:xfrm>
              <a:off x="1216" y="864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2" name="Rectangle 48"/>
            <p:cNvSpPr>
              <a:spLocks/>
            </p:cNvSpPr>
            <p:nvPr/>
          </p:nvSpPr>
          <p:spPr bwMode="auto">
            <a:xfrm>
              <a:off x="0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3" name="Rectangle 49"/>
            <p:cNvSpPr>
              <a:spLocks/>
            </p:cNvSpPr>
            <p:nvPr/>
          </p:nvSpPr>
          <p:spPr bwMode="auto">
            <a:xfrm>
              <a:off x="304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4" name="Rectangle 50"/>
            <p:cNvSpPr>
              <a:spLocks/>
            </p:cNvSpPr>
            <p:nvPr/>
          </p:nvSpPr>
          <p:spPr bwMode="auto">
            <a:xfrm>
              <a:off x="608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5" name="Rectangle 51"/>
            <p:cNvSpPr>
              <a:spLocks/>
            </p:cNvSpPr>
            <p:nvPr/>
          </p:nvSpPr>
          <p:spPr bwMode="auto">
            <a:xfrm>
              <a:off x="912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6" name="Rectangle 52"/>
            <p:cNvSpPr>
              <a:spLocks/>
            </p:cNvSpPr>
            <p:nvPr/>
          </p:nvSpPr>
          <p:spPr bwMode="auto">
            <a:xfrm>
              <a:off x="1216" y="1152"/>
              <a:ext cx="256" cy="256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7" name="Rectangle 53"/>
            <p:cNvSpPr>
              <a:spLocks/>
            </p:cNvSpPr>
            <p:nvPr/>
          </p:nvSpPr>
          <p:spPr bwMode="auto">
            <a:xfrm>
              <a:off x="1872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8" name="Rectangle 54"/>
            <p:cNvSpPr>
              <a:spLocks/>
            </p:cNvSpPr>
            <p:nvPr/>
          </p:nvSpPr>
          <p:spPr bwMode="auto">
            <a:xfrm>
              <a:off x="2176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19" name="Rectangle 55"/>
            <p:cNvSpPr>
              <a:spLocks/>
            </p:cNvSpPr>
            <p:nvPr/>
          </p:nvSpPr>
          <p:spPr bwMode="auto">
            <a:xfrm>
              <a:off x="2480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0" name="Rectangle 56"/>
            <p:cNvSpPr>
              <a:spLocks/>
            </p:cNvSpPr>
            <p:nvPr/>
          </p:nvSpPr>
          <p:spPr bwMode="auto">
            <a:xfrm>
              <a:off x="2784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1" name="Rectangle 57"/>
            <p:cNvSpPr>
              <a:spLocks/>
            </p:cNvSpPr>
            <p:nvPr/>
          </p:nvSpPr>
          <p:spPr bwMode="auto">
            <a:xfrm>
              <a:off x="3088" y="0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2" name="Rectangle 58"/>
            <p:cNvSpPr>
              <a:spLocks/>
            </p:cNvSpPr>
            <p:nvPr/>
          </p:nvSpPr>
          <p:spPr bwMode="auto">
            <a:xfrm>
              <a:off x="1872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3" name="Rectangle 59"/>
            <p:cNvSpPr>
              <a:spLocks/>
            </p:cNvSpPr>
            <p:nvPr/>
          </p:nvSpPr>
          <p:spPr bwMode="auto">
            <a:xfrm>
              <a:off x="2176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4" name="Rectangle 60"/>
            <p:cNvSpPr>
              <a:spLocks/>
            </p:cNvSpPr>
            <p:nvPr/>
          </p:nvSpPr>
          <p:spPr bwMode="auto">
            <a:xfrm>
              <a:off x="2480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5" name="Rectangle 61"/>
            <p:cNvSpPr>
              <a:spLocks/>
            </p:cNvSpPr>
            <p:nvPr/>
          </p:nvSpPr>
          <p:spPr bwMode="auto">
            <a:xfrm>
              <a:off x="2784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6" name="Rectangle 62"/>
            <p:cNvSpPr>
              <a:spLocks/>
            </p:cNvSpPr>
            <p:nvPr/>
          </p:nvSpPr>
          <p:spPr bwMode="auto">
            <a:xfrm>
              <a:off x="3088" y="288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7" name="Rectangle 63"/>
            <p:cNvSpPr>
              <a:spLocks/>
            </p:cNvSpPr>
            <p:nvPr/>
          </p:nvSpPr>
          <p:spPr bwMode="auto">
            <a:xfrm>
              <a:off x="1872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8" name="Rectangle 64"/>
            <p:cNvSpPr>
              <a:spLocks/>
            </p:cNvSpPr>
            <p:nvPr/>
          </p:nvSpPr>
          <p:spPr bwMode="auto">
            <a:xfrm>
              <a:off x="2176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29" name="Rectangle 65"/>
            <p:cNvSpPr>
              <a:spLocks/>
            </p:cNvSpPr>
            <p:nvPr/>
          </p:nvSpPr>
          <p:spPr bwMode="auto">
            <a:xfrm>
              <a:off x="2480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0" name="Rectangle 66"/>
            <p:cNvSpPr>
              <a:spLocks/>
            </p:cNvSpPr>
            <p:nvPr/>
          </p:nvSpPr>
          <p:spPr bwMode="auto">
            <a:xfrm>
              <a:off x="2784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1" name="Rectangle 67"/>
            <p:cNvSpPr>
              <a:spLocks/>
            </p:cNvSpPr>
            <p:nvPr/>
          </p:nvSpPr>
          <p:spPr bwMode="auto">
            <a:xfrm>
              <a:off x="3088" y="576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2" name="Rectangle 68"/>
            <p:cNvSpPr>
              <a:spLocks/>
            </p:cNvSpPr>
            <p:nvPr/>
          </p:nvSpPr>
          <p:spPr bwMode="auto">
            <a:xfrm>
              <a:off x="1872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3" name="Rectangle 69"/>
            <p:cNvSpPr>
              <a:spLocks/>
            </p:cNvSpPr>
            <p:nvPr/>
          </p:nvSpPr>
          <p:spPr bwMode="auto">
            <a:xfrm>
              <a:off x="2176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4" name="Rectangle 70"/>
            <p:cNvSpPr>
              <a:spLocks/>
            </p:cNvSpPr>
            <p:nvPr/>
          </p:nvSpPr>
          <p:spPr bwMode="auto">
            <a:xfrm>
              <a:off x="2480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5" name="Rectangle 71"/>
            <p:cNvSpPr>
              <a:spLocks/>
            </p:cNvSpPr>
            <p:nvPr/>
          </p:nvSpPr>
          <p:spPr bwMode="auto">
            <a:xfrm>
              <a:off x="2784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6" name="Rectangle 72"/>
            <p:cNvSpPr>
              <a:spLocks/>
            </p:cNvSpPr>
            <p:nvPr/>
          </p:nvSpPr>
          <p:spPr bwMode="auto">
            <a:xfrm>
              <a:off x="3088" y="864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7" name="Rectangle 73"/>
            <p:cNvSpPr>
              <a:spLocks/>
            </p:cNvSpPr>
            <p:nvPr/>
          </p:nvSpPr>
          <p:spPr bwMode="auto">
            <a:xfrm>
              <a:off x="1872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8" name="Rectangle 74"/>
            <p:cNvSpPr>
              <a:spLocks/>
            </p:cNvSpPr>
            <p:nvPr/>
          </p:nvSpPr>
          <p:spPr bwMode="auto">
            <a:xfrm>
              <a:off x="2176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39" name="Rectangle 75"/>
            <p:cNvSpPr>
              <a:spLocks/>
            </p:cNvSpPr>
            <p:nvPr/>
          </p:nvSpPr>
          <p:spPr bwMode="auto">
            <a:xfrm>
              <a:off x="2480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0" name="Rectangle 76"/>
            <p:cNvSpPr>
              <a:spLocks/>
            </p:cNvSpPr>
            <p:nvPr/>
          </p:nvSpPr>
          <p:spPr bwMode="auto">
            <a:xfrm>
              <a:off x="2784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1" name="Rectangle 77"/>
            <p:cNvSpPr>
              <a:spLocks/>
            </p:cNvSpPr>
            <p:nvPr/>
          </p:nvSpPr>
          <p:spPr bwMode="auto">
            <a:xfrm>
              <a:off x="3088" y="1152"/>
              <a:ext cx="256" cy="25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2" name="Rectangle 78"/>
            <p:cNvSpPr>
              <a:spLocks/>
            </p:cNvSpPr>
            <p:nvPr/>
          </p:nvSpPr>
          <p:spPr bwMode="auto">
            <a:xfrm>
              <a:off x="3744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3" name="Rectangle 79"/>
            <p:cNvSpPr>
              <a:spLocks/>
            </p:cNvSpPr>
            <p:nvPr/>
          </p:nvSpPr>
          <p:spPr bwMode="auto">
            <a:xfrm>
              <a:off x="4048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4" name="Rectangle 80"/>
            <p:cNvSpPr>
              <a:spLocks/>
            </p:cNvSpPr>
            <p:nvPr/>
          </p:nvSpPr>
          <p:spPr bwMode="auto">
            <a:xfrm>
              <a:off x="4352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5" name="Rectangle 81"/>
            <p:cNvSpPr>
              <a:spLocks/>
            </p:cNvSpPr>
            <p:nvPr/>
          </p:nvSpPr>
          <p:spPr bwMode="auto">
            <a:xfrm>
              <a:off x="4656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6" name="Rectangle 82"/>
            <p:cNvSpPr>
              <a:spLocks/>
            </p:cNvSpPr>
            <p:nvPr/>
          </p:nvSpPr>
          <p:spPr bwMode="auto">
            <a:xfrm>
              <a:off x="4960" y="0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7" name="Rectangle 83"/>
            <p:cNvSpPr>
              <a:spLocks/>
            </p:cNvSpPr>
            <p:nvPr/>
          </p:nvSpPr>
          <p:spPr bwMode="auto">
            <a:xfrm>
              <a:off x="3744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8" name="Rectangle 84"/>
            <p:cNvSpPr>
              <a:spLocks/>
            </p:cNvSpPr>
            <p:nvPr/>
          </p:nvSpPr>
          <p:spPr bwMode="auto">
            <a:xfrm>
              <a:off x="4048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49" name="Rectangle 85"/>
            <p:cNvSpPr>
              <a:spLocks/>
            </p:cNvSpPr>
            <p:nvPr/>
          </p:nvSpPr>
          <p:spPr bwMode="auto">
            <a:xfrm>
              <a:off x="4352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0" name="Rectangle 86"/>
            <p:cNvSpPr>
              <a:spLocks/>
            </p:cNvSpPr>
            <p:nvPr/>
          </p:nvSpPr>
          <p:spPr bwMode="auto">
            <a:xfrm>
              <a:off x="4656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1" name="Rectangle 87"/>
            <p:cNvSpPr>
              <a:spLocks/>
            </p:cNvSpPr>
            <p:nvPr/>
          </p:nvSpPr>
          <p:spPr bwMode="auto">
            <a:xfrm>
              <a:off x="4960" y="288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2" name="Rectangle 88"/>
            <p:cNvSpPr>
              <a:spLocks/>
            </p:cNvSpPr>
            <p:nvPr/>
          </p:nvSpPr>
          <p:spPr bwMode="auto">
            <a:xfrm>
              <a:off x="3744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3" name="Rectangle 89"/>
            <p:cNvSpPr>
              <a:spLocks/>
            </p:cNvSpPr>
            <p:nvPr/>
          </p:nvSpPr>
          <p:spPr bwMode="auto">
            <a:xfrm>
              <a:off x="4048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4" name="Rectangle 90"/>
            <p:cNvSpPr>
              <a:spLocks/>
            </p:cNvSpPr>
            <p:nvPr/>
          </p:nvSpPr>
          <p:spPr bwMode="auto">
            <a:xfrm>
              <a:off x="4352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5" name="Rectangle 91"/>
            <p:cNvSpPr>
              <a:spLocks/>
            </p:cNvSpPr>
            <p:nvPr/>
          </p:nvSpPr>
          <p:spPr bwMode="auto">
            <a:xfrm>
              <a:off x="4656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6" name="Rectangle 92"/>
            <p:cNvSpPr>
              <a:spLocks/>
            </p:cNvSpPr>
            <p:nvPr/>
          </p:nvSpPr>
          <p:spPr bwMode="auto">
            <a:xfrm>
              <a:off x="4960" y="576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7" name="Rectangle 93"/>
            <p:cNvSpPr>
              <a:spLocks/>
            </p:cNvSpPr>
            <p:nvPr/>
          </p:nvSpPr>
          <p:spPr bwMode="auto">
            <a:xfrm>
              <a:off x="3744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8" name="Rectangle 94"/>
            <p:cNvSpPr>
              <a:spLocks/>
            </p:cNvSpPr>
            <p:nvPr/>
          </p:nvSpPr>
          <p:spPr bwMode="auto">
            <a:xfrm>
              <a:off x="4048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59" name="Rectangle 95"/>
            <p:cNvSpPr>
              <a:spLocks/>
            </p:cNvSpPr>
            <p:nvPr/>
          </p:nvSpPr>
          <p:spPr bwMode="auto">
            <a:xfrm>
              <a:off x="4352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0" name="Rectangle 96"/>
            <p:cNvSpPr>
              <a:spLocks/>
            </p:cNvSpPr>
            <p:nvPr/>
          </p:nvSpPr>
          <p:spPr bwMode="auto">
            <a:xfrm>
              <a:off x="4656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1" name="Rectangle 97"/>
            <p:cNvSpPr>
              <a:spLocks/>
            </p:cNvSpPr>
            <p:nvPr/>
          </p:nvSpPr>
          <p:spPr bwMode="auto">
            <a:xfrm>
              <a:off x="4960" y="864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2" name="Rectangle 98"/>
            <p:cNvSpPr>
              <a:spLocks/>
            </p:cNvSpPr>
            <p:nvPr/>
          </p:nvSpPr>
          <p:spPr bwMode="auto">
            <a:xfrm>
              <a:off x="3744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3" name="Rectangle 99"/>
            <p:cNvSpPr>
              <a:spLocks/>
            </p:cNvSpPr>
            <p:nvPr/>
          </p:nvSpPr>
          <p:spPr bwMode="auto">
            <a:xfrm>
              <a:off x="4048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4" name="Rectangle 100"/>
            <p:cNvSpPr>
              <a:spLocks/>
            </p:cNvSpPr>
            <p:nvPr/>
          </p:nvSpPr>
          <p:spPr bwMode="auto">
            <a:xfrm>
              <a:off x="4352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5" name="Rectangle 101"/>
            <p:cNvSpPr>
              <a:spLocks/>
            </p:cNvSpPr>
            <p:nvPr/>
          </p:nvSpPr>
          <p:spPr bwMode="auto">
            <a:xfrm>
              <a:off x="4656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66" name="Rectangle 102"/>
            <p:cNvSpPr>
              <a:spLocks/>
            </p:cNvSpPr>
            <p:nvPr/>
          </p:nvSpPr>
          <p:spPr bwMode="auto">
            <a:xfrm>
              <a:off x="4960" y="1152"/>
              <a:ext cx="256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8167" name="Rectangle 103"/>
          <p:cNvSpPr>
            <a:spLocks/>
          </p:cNvSpPr>
          <p:nvPr/>
        </p:nvSpPr>
        <p:spPr bwMode="auto">
          <a:xfrm>
            <a:off x="1524000" y="6063258"/>
            <a:ext cx="9144000" cy="45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2500">
                <a:ea typeface="ＭＳ Ｐゴシック" charset="0"/>
                <a:cs typeface="Helvetica Neue Light" charset="0"/>
              </a:rPr>
              <a:t>Approaches: Based on Hidden Markov Models</a:t>
            </a:r>
          </a:p>
        </p:txBody>
      </p:sp>
      <p:grpSp>
        <p:nvGrpSpPr>
          <p:cNvPr id="88168" name="Group 104"/>
          <p:cNvGrpSpPr>
            <a:grpSpLocks/>
          </p:cNvGrpSpPr>
          <p:nvPr/>
        </p:nvGrpSpPr>
        <p:grpSpPr bwMode="auto">
          <a:xfrm>
            <a:off x="4167189" y="3321845"/>
            <a:ext cx="3857625" cy="366117"/>
            <a:chOff x="0" y="0"/>
            <a:chExt cx="3456" cy="328"/>
          </a:xfrm>
        </p:grpSpPr>
        <p:sp>
          <p:nvSpPr>
            <p:cNvPr id="88169" name="Rectangle 105"/>
            <p:cNvSpPr>
              <a:spLocks/>
            </p:cNvSpPr>
            <p:nvPr/>
          </p:nvSpPr>
          <p:spPr bwMode="auto">
            <a:xfrm>
              <a:off x="1872" y="0"/>
              <a:ext cx="128" cy="256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0" name="Rectangle 106"/>
            <p:cNvSpPr>
              <a:spLocks/>
            </p:cNvSpPr>
            <p:nvPr/>
          </p:nvSpPr>
          <p:spPr bwMode="auto">
            <a:xfrm>
              <a:off x="1872" y="0"/>
              <a:ext cx="128" cy="320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1" name="Rectangle 107"/>
            <p:cNvSpPr>
              <a:spLocks/>
            </p:cNvSpPr>
            <p:nvPr/>
          </p:nvSpPr>
          <p:spPr bwMode="auto">
            <a:xfrm>
              <a:off x="1248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2" name="Rectangle 108"/>
            <p:cNvSpPr>
              <a:spLocks/>
            </p:cNvSpPr>
            <p:nvPr/>
          </p:nvSpPr>
          <p:spPr bwMode="auto">
            <a:xfrm rot="10800000" flipH="1">
              <a:off x="1248" y="112"/>
              <a:ext cx="128" cy="72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3" name="Rectangle 109"/>
            <p:cNvSpPr>
              <a:spLocks/>
            </p:cNvSpPr>
            <p:nvPr/>
          </p:nvSpPr>
          <p:spPr bwMode="auto">
            <a:xfrm>
              <a:off x="2496" y="0"/>
              <a:ext cx="128" cy="320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4" name="Rectangle 110"/>
            <p:cNvSpPr>
              <a:spLocks/>
            </p:cNvSpPr>
            <p:nvPr/>
          </p:nvSpPr>
          <p:spPr bwMode="auto">
            <a:xfrm>
              <a:off x="3120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5" name="Rectangle 111"/>
            <p:cNvSpPr>
              <a:spLocks/>
            </p:cNvSpPr>
            <p:nvPr/>
          </p:nvSpPr>
          <p:spPr bwMode="auto">
            <a:xfrm>
              <a:off x="3120" y="88"/>
              <a:ext cx="128" cy="232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6" name="Rectangle 112"/>
            <p:cNvSpPr>
              <a:spLocks/>
            </p:cNvSpPr>
            <p:nvPr/>
          </p:nvSpPr>
          <p:spPr bwMode="auto">
            <a:xfrm>
              <a:off x="624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7" name="Rectangle 113"/>
            <p:cNvSpPr>
              <a:spLocks/>
            </p:cNvSpPr>
            <p:nvPr/>
          </p:nvSpPr>
          <p:spPr bwMode="auto">
            <a:xfrm>
              <a:off x="624" y="56"/>
              <a:ext cx="128" cy="200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8" name="Rectangle 114"/>
            <p:cNvSpPr>
              <a:spLocks/>
            </p:cNvSpPr>
            <p:nvPr/>
          </p:nvSpPr>
          <p:spPr bwMode="auto">
            <a:xfrm>
              <a:off x="0" y="0"/>
              <a:ext cx="128" cy="320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79" name="Rectangle 115"/>
            <p:cNvSpPr>
              <a:spLocks/>
            </p:cNvSpPr>
            <p:nvPr/>
          </p:nvSpPr>
          <p:spPr bwMode="auto">
            <a:xfrm>
              <a:off x="0" y="200"/>
              <a:ext cx="128" cy="128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0" name="Rectangle 116"/>
            <p:cNvSpPr>
              <a:spLocks/>
            </p:cNvSpPr>
            <p:nvPr/>
          </p:nvSpPr>
          <p:spPr bwMode="auto">
            <a:xfrm>
              <a:off x="3120" y="152"/>
              <a:ext cx="128" cy="104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1" name="Rectangle 117"/>
            <p:cNvSpPr>
              <a:spLocks/>
            </p:cNvSpPr>
            <p:nvPr/>
          </p:nvSpPr>
          <p:spPr bwMode="auto">
            <a:xfrm>
              <a:off x="208" y="0"/>
              <a:ext cx="128" cy="328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2" name="Rectangle 118"/>
            <p:cNvSpPr>
              <a:spLocks/>
            </p:cNvSpPr>
            <p:nvPr/>
          </p:nvSpPr>
          <p:spPr bwMode="auto">
            <a:xfrm>
              <a:off x="208" y="88"/>
              <a:ext cx="128" cy="168"/>
            </a:xfrm>
            <a:prstGeom prst="rect">
              <a:avLst/>
            </a:prstGeom>
            <a:solidFill>
              <a:srgbClr val="9F2B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3" name="Rectangle 119"/>
            <p:cNvSpPr>
              <a:spLocks/>
            </p:cNvSpPr>
            <p:nvPr/>
          </p:nvSpPr>
          <p:spPr bwMode="auto">
            <a:xfrm>
              <a:off x="832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4" name="Rectangle 120"/>
            <p:cNvSpPr>
              <a:spLocks/>
            </p:cNvSpPr>
            <p:nvPr/>
          </p:nvSpPr>
          <p:spPr bwMode="auto">
            <a:xfrm>
              <a:off x="832" y="144"/>
              <a:ext cx="128" cy="176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5" name="Rectangle 121"/>
            <p:cNvSpPr>
              <a:spLocks/>
            </p:cNvSpPr>
            <p:nvPr/>
          </p:nvSpPr>
          <p:spPr bwMode="auto">
            <a:xfrm>
              <a:off x="2080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6" name="Rectangle 122"/>
            <p:cNvSpPr>
              <a:spLocks/>
            </p:cNvSpPr>
            <p:nvPr/>
          </p:nvSpPr>
          <p:spPr bwMode="auto">
            <a:xfrm>
              <a:off x="1456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7" name="Rectangle 123"/>
            <p:cNvSpPr>
              <a:spLocks/>
            </p:cNvSpPr>
            <p:nvPr/>
          </p:nvSpPr>
          <p:spPr bwMode="auto">
            <a:xfrm>
              <a:off x="1456" y="216"/>
              <a:ext cx="128" cy="48"/>
            </a:xfrm>
            <a:prstGeom prst="rect">
              <a:avLst/>
            </a:prstGeom>
            <a:solidFill>
              <a:srgbClr val="C5B8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8" name="Rectangle 124"/>
            <p:cNvSpPr>
              <a:spLocks/>
            </p:cNvSpPr>
            <p:nvPr/>
          </p:nvSpPr>
          <p:spPr bwMode="auto">
            <a:xfrm>
              <a:off x="2704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89" name="Rectangle 125"/>
            <p:cNvSpPr>
              <a:spLocks/>
            </p:cNvSpPr>
            <p:nvPr/>
          </p:nvSpPr>
          <p:spPr bwMode="auto">
            <a:xfrm>
              <a:off x="3328" y="0"/>
              <a:ext cx="128" cy="320"/>
            </a:xfrm>
            <a:prstGeom prst="rect">
              <a:avLst/>
            </a:prstGeom>
            <a:solidFill>
              <a:srgbClr val="3B97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190" name="Rectangle 126"/>
            <p:cNvSpPr>
              <a:spLocks/>
            </p:cNvSpPr>
            <p:nvPr/>
          </p:nvSpPr>
          <p:spPr bwMode="auto">
            <a:xfrm>
              <a:off x="3328" y="88"/>
              <a:ext cx="128" cy="168"/>
            </a:xfrm>
            <a:prstGeom prst="rect">
              <a:avLst/>
            </a:prstGeom>
            <a:solidFill>
              <a:srgbClr val="EA96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8191" name="Rectangle 127"/>
          <p:cNvSpPr>
            <a:spLocks/>
          </p:cNvSpPr>
          <p:nvPr/>
        </p:nvSpPr>
        <p:spPr bwMode="auto">
          <a:xfrm>
            <a:off x="2612306" y="4179095"/>
            <a:ext cx="6965156" cy="169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/>
          <a:p>
            <a:r>
              <a:rPr lang="en-US" sz="3500">
                <a:ea typeface="ＭＳ Ｐゴシック" charset="0"/>
                <a:cs typeface="Helvetica Neue Light" charset="0"/>
              </a:rPr>
              <a:t>Identify origins of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chromosomal segments</a:t>
            </a:r>
            <a:r>
              <a:rPr lang="en-US" sz="3500">
                <a:ea typeface="ＭＳ Ｐゴシック" charset="0"/>
                <a:cs typeface="Helvetica Neue Light" charset="0"/>
              </a:rPr>
              <a:t> in individuals of</a:t>
            </a:r>
          </a:p>
          <a:p>
            <a:r>
              <a:rPr lang="en-US" sz="3500">
                <a:ea typeface="ＭＳ Ｐゴシック" charset="0"/>
                <a:cs typeface="Helvetica Neue Light" charset="0"/>
              </a:rPr>
              <a:t> </a:t>
            </a:r>
            <a:r>
              <a:rPr lang="en-US" sz="3500" b="1"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admixed</a:t>
            </a:r>
            <a:r>
              <a:rPr lang="en-US" sz="3500">
                <a:ea typeface="ＭＳ Ｐゴシック" charset="0"/>
                <a:cs typeface="Helvetica Neue Light" charset="0"/>
              </a:rPr>
              <a:t> ancestry</a:t>
            </a:r>
          </a:p>
        </p:txBody>
      </p:sp>
    </p:spTree>
    <p:extLst>
      <p:ext uri="{BB962C8B-B14F-4D97-AF65-F5344CB8AC3E}">
        <p14:creationId xmlns:p14="http://schemas.microsoft.com/office/powerpoint/2010/main" val="9752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0"/>
            <a:ext cx="82052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0"/>
            <a:ext cx="820524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778" y="4035778"/>
            <a:ext cx="4628445" cy="1369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78333" y="1679221"/>
            <a:ext cx="2596445" cy="2356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131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667" dirty="0"/>
              <a:t>(Simulated data, N=50 individuals, L=1000 SNPs)</a:t>
            </a:r>
          </a:p>
        </p:txBody>
      </p:sp>
      <p:pic>
        <p:nvPicPr>
          <p:cNvPr id="5" name="Picture 4" descr="example_R.png"/>
          <p:cNvPicPr>
            <a:picLocks noChangeAspect="1"/>
          </p:cNvPicPr>
          <p:nvPr/>
        </p:nvPicPr>
        <p:blipFill>
          <a:blip r:embed="rId2"/>
          <a:srcRect l="10630" t="10630" r="3543" b="14173"/>
          <a:stretch>
            <a:fillRect/>
          </a:stretch>
        </p:blipFill>
        <p:spPr>
          <a:xfrm>
            <a:off x="1524000" y="1969083"/>
            <a:ext cx="4261616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59975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Relatedness matrix 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63675" y="-4951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5687439"/>
            <a:ext cx="939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i</a:t>
            </a:r>
            <a:r>
              <a:rPr lang="en-US" sz="2600" baseline="30000" dirty="0" err="1"/>
              <a:t>th</a:t>
            </a:r>
            <a:r>
              <a:rPr lang="en-US" sz="2600" dirty="0"/>
              <a:t> and </a:t>
            </a:r>
            <a:r>
              <a:rPr lang="en-US" sz="2600" dirty="0" err="1"/>
              <a:t>j</a:t>
            </a:r>
            <a:r>
              <a:rPr lang="en-US" sz="2600" baseline="30000" dirty="0" err="1"/>
              <a:t>th</a:t>
            </a:r>
            <a:r>
              <a:rPr lang="en-US" sz="2600" baseline="30000" dirty="0"/>
              <a:t> </a:t>
            </a:r>
            <a:r>
              <a:rPr lang="en-US" sz="2600" dirty="0"/>
              <a:t>entry =average over loci (l)  of (X</a:t>
            </a:r>
            <a:r>
              <a:rPr lang="en-US" sz="2600" baseline="-25000" dirty="0"/>
              <a:t>li</a:t>
            </a:r>
            <a:r>
              <a:rPr lang="en-US" sz="2600" dirty="0"/>
              <a:t>-X</a:t>
            </a:r>
            <a:r>
              <a:rPr lang="en-US" sz="2600" baseline="-25000" dirty="0"/>
              <a:t>l</a:t>
            </a:r>
            <a:r>
              <a:rPr lang="en-US" sz="2600" dirty="0"/>
              <a:t>)(</a:t>
            </a:r>
            <a:r>
              <a:rPr lang="en-US" sz="2600" dirty="0" err="1"/>
              <a:t>X</a:t>
            </a:r>
            <a:r>
              <a:rPr lang="en-US" sz="2600" baseline="-25000" dirty="0" err="1"/>
              <a:t>lj</a:t>
            </a:r>
            <a:r>
              <a:rPr lang="en-US" sz="2600" dirty="0"/>
              <a:t>-X</a:t>
            </a:r>
            <a:r>
              <a:rPr lang="en-US" sz="2600" baseline="-25000" dirty="0"/>
              <a:t>l</a:t>
            </a:r>
            <a:r>
              <a:rPr lang="en-US" sz="2600" dirty="0"/>
              <a:t>)</a:t>
            </a:r>
          </a:p>
          <a:p>
            <a:r>
              <a:rPr lang="en-US" sz="2600" dirty="0"/>
              <a:t>Where X</a:t>
            </a:r>
            <a:r>
              <a:rPr lang="en-US" sz="2600" baseline="-25000" dirty="0"/>
              <a:t>l</a:t>
            </a:r>
            <a:r>
              <a:rPr lang="en-US" sz="2600" dirty="0"/>
              <a:t> is mean freq. of the </a:t>
            </a:r>
            <a:r>
              <a:rPr lang="en-US" sz="2600" dirty="0" err="1"/>
              <a:t>l</a:t>
            </a:r>
            <a:r>
              <a:rPr lang="en-US" sz="2600" baseline="30000" dirty="0" err="1"/>
              <a:t>th</a:t>
            </a:r>
            <a:r>
              <a:rPr lang="en-US" sz="2600" dirty="0"/>
              <a:t> locus.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49066" y="5789503"/>
            <a:ext cx="2925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29031" y="5789503"/>
            <a:ext cx="29254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3"/>
          <p:cNvSpPr txBox="1">
            <a:spLocks/>
          </p:cNvSpPr>
          <p:nvPr/>
        </p:nvSpPr>
        <p:spPr>
          <a:xfrm>
            <a:off x="7264400" y="6473079"/>
            <a:ext cx="6400800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Modified from slide by Gavin Band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7657005" y="2330585"/>
            <a:ext cx="1971135" cy="2906815"/>
            <a:chOff x="6124222" y="2187222"/>
            <a:chExt cx="2562578" cy="290681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6124222" y="2187222"/>
              <a:ext cx="1336752" cy="22718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7460974" y="2187222"/>
              <a:ext cx="1225826" cy="22718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6418899" y="3676128"/>
              <a:ext cx="2218192" cy="61762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Brace 22"/>
          <p:cNvSpPr/>
          <p:nvPr/>
        </p:nvSpPr>
        <p:spPr>
          <a:xfrm>
            <a:off x="5686779" y="2144890"/>
            <a:ext cx="479835" cy="1227667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5686839" y="3372557"/>
            <a:ext cx="479835" cy="454098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5686839" y="3845190"/>
            <a:ext cx="479835" cy="1664083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57622" y="2667001"/>
            <a:ext cx="418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99101" y="626205"/>
            <a:ext cx="22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2.3.4 of notes </a:t>
            </a:r>
          </a:p>
        </p:txBody>
      </p:sp>
    </p:spTree>
    <p:extLst>
      <p:ext uri="{BB962C8B-B14F-4D97-AF65-F5344CB8AC3E}">
        <p14:creationId xmlns:p14="http://schemas.microsoft.com/office/powerpoint/2010/main" val="27914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667" dirty="0"/>
              <a:t>(Simulated data, 50 individuals, 1000 </a:t>
            </a:r>
            <a:r>
              <a:rPr lang="en-US" sz="2667" dirty="0" err="1"/>
              <a:t>SNPs</a:t>
            </a:r>
            <a:r>
              <a:rPr lang="en-US" sz="2667" dirty="0"/>
              <a:t>)</a:t>
            </a:r>
          </a:p>
        </p:txBody>
      </p:sp>
      <p:pic>
        <p:nvPicPr>
          <p:cNvPr id="5" name="Picture 4" descr="example_R.png"/>
          <p:cNvPicPr>
            <a:picLocks noChangeAspect="1"/>
          </p:cNvPicPr>
          <p:nvPr/>
        </p:nvPicPr>
        <p:blipFill>
          <a:blip r:embed="rId2"/>
          <a:srcRect l="10630" t="10630" r="3543" b="14173"/>
          <a:stretch>
            <a:fillRect/>
          </a:stretch>
        </p:blipFill>
        <p:spPr>
          <a:xfrm>
            <a:off x="1524000" y="2124304"/>
            <a:ext cx="4261616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75497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Relatedness matrix R</a:t>
            </a:r>
          </a:p>
        </p:txBody>
      </p:sp>
      <p:pic>
        <p:nvPicPr>
          <p:cNvPr id="7" name="Picture 6" descr="example_R_eigenvector.png"/>
          <p:cNvPicPr>
            <a:picLocks noChangeAspect="1"/>
          </p:cNvPicPr>
          <p:nvPr/>
        </p:nvPicPr>
        <p:blipFill>
          <a:blip r:embed="rId3"/>
          <a:srcRect l="49606" t="14173" r="21260" b="14173"/>
          <a:stretch>
            <a:fillRect/>
          </a:stretch>
        </p:blipFill>
        <p:spPr>
          <a:xfrm>
            <a:off x="5966388" y="2301394"/>
            <a:ext cx="361544" cy="3556710"/>
          </a:xfrm>
          <a:prstGeom prst="rect">
            <a:avLst/>
          </a:prstGeom>
        </p:spPr>
      </p:pic>
      <p:pic>
        <p:nvPicPr>
          <p:cNvPr id="8" name="Picture 7" descr="example_R_eigenvector_2.png"/>
          <p:cNvPicPr>
            <a:picLocks noChangeAspect="1"/>
          </p:cNvPicPr>
          <p:nvPr/>
        </p:nvPicPr>
        <p:blipFill>
          <a:blip r:embed="rId4"/>
          <a:srcRect l="49606" t="14173" r="28346" b="14173"/>
          <a:stretch>
            <a:fillRect/>
          </a:stretch>
        </p:blipFill>
        <p:spPr>
          <a:xfrm flipH="1">
            <a:off x="6442002" y="2301394"/>
            <a:ext cx="273609" cy="3556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5616" y="133297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Principal components</a:t>
            </a:r>
          </a:p>
          <a:p>
            <a:r>
              <a:rPr lang="en-US" dirty="0"/>
              <a:t>Eigen-vectors)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6388" y="1857525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48690" y="1857525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Subtitle 3"/>
          <p:cNvSpPr txBox="1">
            <a:spLocks/>
          </p:cNvSpPr>
          <p:nvPr/>
        </p:nvSpPr>
        <p:spPr>
          <a:xfrm>
            <a:off x="7193843" y="6376648"/>
            <a:ext cx="6400800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Modified from slide by Gavin Band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7661684" y="2387358"/>
            <a:ext cx="1971135" cy="2906815"/>
            <a:chOff x="6124222" y="2187222"/>
            <a:chExt cx="2562578" cy="2906815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124222" y="2187222"/>
              <a:ext cx="1336752" cy="22718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7460974" y="2187222"/>
              <a:ext cx="1225826" cy="22718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418899" y="3676128"/>
              <a:ext cx="2218192" cy="61762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 txBox="1">
            <a:spLocks/>
          </p:cNvSpPr>
          <p:nvPr/>
        </p:nvSpPr>
        <p:spPr>
          <a:xfrm>
            <a:off x="2163675" y="-4951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26115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797" y="2247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667" dirty="0"/>
              <a:t>(Simulated data, 50 individuals, 1000 </a:t>
            </a:r>
            <a:r>
              <a:rPr lang="en-US" sz="2667" dirty="0" err="1"/>
              <a:t>SNPs</a:t>
            </a:r>
            <a:r>
              <a:rPr lang="en-US" sz="2667" dirty="0"/>
              <a:t>)</a:t>
            </a:r>
          </a:p>
        </p:txBody>
      </p:sp>
      <p:pic>
        <p:nvPicPr>
          <p:cNvPr id="5" name="Picture 4" descr="example_R.png"/>
          <p:cNvPicPr>
            <a:picLocks noChangeAspect="1"/>
          </p:cNvPicPr>
          <p:nvPr/>
        </p:nvPicPr>
        <p:blipFill>
          <a:blip r:embed="rId2"/>
          <a:srcRect l="10630" t="10630" r="3543" b="14173"/>
          <a:stretch>
            <a:fillRect/>
          </a:stretch>
        </p:blipFill>
        <p:spPr>
          <a:xfrm>
            <a:off x="1524000" y="2124304"/>
            <a:ext cx="4261616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754972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Relatedness matrix R</a:t>
            </a:r>
          </a:p>
        </p:txBody>
      </p:sp>
      <p:pic>
        <p:nvPicPr>
          <p:cNvPr id="13" name="Picture 12" descr="example_R_PC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786970"/>
            <a:ext cx="3886200" cy="3886200"/>
          </a:xfrm>
          <a:prstGeom prst="rect">
            <a:avLst/>
          </a:prstGeom>
        </p:spPr>
      </p:pic>
      <p:pic>
        <p:nvPicPr>
          <p:cNvPr id="14" name="Picture 13" descr="example_R_eigenvector.png"/>
          <p:cNvPicPr>
            <a:picLocks noChangeAspect="1"/>
          </p:cNvPicPr>
          <p:nvPr/>
        </p:nvPicPr>
        <p:blipFill>
          <a:blip r:embed="rId4"/>
          <a:srcRect l="49606" t="14173" r="21260" b="14173"/>
          <a:stretch>
            <a:fillRect/>
          </a:stretch>
        </p:blipFill>
        <p:spPr>
          <a:xfrm>
            <a:off x="5966388" y="2301394"/>
            <a:ext cx="361544" cy="3556710"/>
          </a:xfrm>
          <a:prstGeom prst="rect">
            <a:avLst/>
          </a:prstGeom>
        </p:spPr>
      </p:pic>
      <p:pic>
        <p:nvPicPr>
          <p:cNvPr id="15" name="Picture 14" descr="example_R_eigenvector_2.png"/>
          <p:cNvPicPr>
            <a:picLocks noChangeAspect="1"/>
          </p:cNvPicPr>
          <p:nvPr/>
        </p:nvPicPr>
        <p:blipFill>
          <a:blip r:embed="rId5"/>
          <a:srcRect l="49606" t="14173" r="28346" b="14173"/>
          <a:stretch>
            <a:fillRect/>
          </a:stretch>
        </p:blipFill>
        <p:spPr>
          <a:xfrm flipH="1">
            <a:off x="6442002" y="2301394"/>
            <a:ext cx="273609" cy="35567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66388" y="1786970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8690" y="1786970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85617" y="1417638"/>
            <a:ext cx="136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7223" y="5304556"/>
            <a:ext cx="59617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PC 1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532525" y="3453178"/>
            <a:ext cx="59617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PC 1</a:t>
            </a:r>
          </a:p>
        </p:txBody>
      </p:sp>
      <p:sp>
        <p:nvSpPr>
          <p:cNvPr id="21" name="Subtitle 3"/>
          <p:cNvSpPr txBox="1">
            <a:spLocks/>
          </p:cNvSpPr>
          <p:nvPr/>
        </p:nvSpPr>
        <p:spPr>
          <a:xfrm>
            <a:off x="7236176" y="6433092"/>
            <a:ext cx="6400800" cy="91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Modified from slide by Gavin Band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598428" y="-5656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105237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Helvetica Neue</vt:lpstr>
      <vt:lpstr>Helvetica Neue Light</vt:lpstr>
      <vt:lpstr>Office Theme</vt:lpstr>
      <vt:lpstr>Lecture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(Simulated data, N=50 individuals, L=1000 SNPs)</vt:lpstr>
      <vt:lpstr>Example (Simulated data, 50 individuals, 1000 SNPs)</vt:lpstr>
      <vt:lpstr>Example (Simulated data, 50 individuals, 1000 SNPs)</vt:lpstr>
      <vt:lpstr>Principal Component Analysis of Europeans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Graham Michael Coop</dc:creator>
  <cp:lastModifiedBy>Graham Michael Coop</cp:lastModifiedBy>
  <cp:revision>1</cp:revision>
  <dcterms:created xsi:type="dcterms:W3CDTF">2018-10-05T03:13:46Z</dcterms:created>
  <dcterms:modified xsi:type="dcterms:W3CDTF">2018-10-05T03:19:13Z</dcterms:modified>
</cp:coreProperties>
</file>