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73" r:id="rId6"/>
    <p:sldId id="278" r:id="rId7"/>
    <p:sldId id="266" r:id="rId8"/>
    <p:sldId id="284" r:id="rId9"/>
    <p:sldId id="283" r:id="rId10"/>
    <p:sldId id="285" r:id="rId11"/>
    <p:sldId id="267" r:id="rId12"/>
    <p:sldId id="286" r:id="rId13"/>
    <p:sldId id="263" r:id="rId14"/>
    <p:sldId id="289" r:id="rId15"/>
    <p:sldId id="290" r:id="rId16"/>
    <p:sldId id="287" r:id="rId17"/>
    <p:sldId id="288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830"/>
  </p:normalViewPr>
  <p:slideViewPr>
    <p:cSldViewPr snapToGrid="0">
      <p:cViewPr varScale="1">
        <p:scale>
          <a:sx n="64" d="100"/>
          <a:sy n="64" d="100"/>
        </p:scale>
        <p:origin x="355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lnSpc>
              <a:spcPct val="100000"/>
            </a:lnSpc>
            <a:buNone/>
          </a:pPr>
          <a:r>
            <a:rPr lang="en-US" sz="1800" b="1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Is accessible everywhere in Egypt, including rural and hard-to-reach areas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Who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Customers (from 15 years )</a:t>
          </a:r>
          <a:r>
            <a:rPr lang="en-US" sz="1800" b="1" i="0" baseline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&amp; Drivers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What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1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A Transportation Application for everywhere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Why 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1" dirty="0">
              <a:solidFill>
                <a:schemeClr val="accent2"/>
              </a:solidFill>
            </a:rPr>
            <a:t>Enable the application to access inaccessible locations.</a:t>
          </a:r>
        </a:p>
        <a:p>
          <a:pPr marL="0">
            <a:lnSpc>
              <a:spcPct val="100000"/>
            </a:lnSpc>
            <a:buFont typeface="+mj-lt"/>
            <a:buAutoNum type="arabicPeriod"/>
          </a:pPr>
          <a:r>
            <a:rPr lang="en-US" sz="1800" b="1" dirty="0">
              <a:solidFill>
                <a:schemeClr val="accent2"/>
              </a:solidFill>
            </a:rPr>
            <a:t>Facilitate swift and cost-effective delivery of goods.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>
            <a:lnSpc>
              <a:spcPct val="100000"/>
            </a:lnSpc>
          </a:pPr>
          <a:r>
            <a:rPr lang="en-US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Available 24/7 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Where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When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5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0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0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5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5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0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0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5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5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0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5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5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0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0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5"/>
      <dgm:spPr/>
    </dgm:pt>
    <dgm:pt modelId="{1666CBCE-44EA-144B-B2DC-553B1D1FA875}" type="pres">
      <dgm:prSet presAssocID="{FEB4A941-E9FA-4A86-A673-85FF34B35F20}" presName="vertSpace2b" presStyleCnt="0"/>
      <dgm:spPr/>
    </dgm:pt>
    <dgm:pt modelId="{43609A61-BA80-5948-B85C-CB38B2D0E047}" type="pres">
      <dgm:prSet presAssocID="{A2322D3A-7AC2-4C5C-9D7E-EAB2313D47D4}" presName="thickLine" presStyleLbl="alignNode1" presStyleIdx="4" presStyleCnt="5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8" presStyleCnt="10"/>
      <dgm:spPr/>
    </dgm:pt>
    <dgm:pt modelId="{C5F03895-AABE-2543-93DF-22AEB1203220}" type="pres">
      <dgm:prSet presAssocID="{A2322D3A-7AC2-4C5C-9D7E-EAB2313D47D4}" presName="vert1" presStyleCnt="0"/>
      <dgm:spPr/>
    </dgm:pt>
    <dgm:pt modelId="{1B4605F0-5552-F241-97AF-C59A6A8D8608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0" custScaleX="9819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5"/>
      <dgm:spPr/>
    </dgm:pt>
    <dgm:pt modelId="{DB6E8C3B-99BF-2D4B-BAB0-99514E5BFDCA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DF2DE63F-500F-5842-AC4E-C1EC03F88395}" type="presOf" srcId="{A2322D3A-7AC2-4C5C-9D7E-EAB2313D47D4}" destId="{6FFE689B-A07F-6149-B2E3-6757BAD42DB9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E1D3D9B5-E888-2A48-989F-530AD91CD6D9}" type="presOf" srcId="{FEB4A941-E9FA-4A86-A673-85FF34B35F20}" destId="{B09F43E3-E283-364B-BDDC-AEA3B436FB56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4D650CE9-A7A6-9546-889D-728D9A26FF98}" type="presOf" srcId="{8FE81FEC-2664-411F-AEB3-065F29F52751}" destId="{FBD01AEA-A8F9-FE4D-9602-487EAF61F09B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8BCA8774-34E5-0443-9BFD-0C0EE85744CE}" type="presParOf" srcId="{D251ECF4-3488-2542-8086-F83F675146E2}" destId="{53DFB678-703B-1646-A2C9-814631074136}" srcOrd="0" destOrd="0" presId="urn:microsoft.com/office/officeart/2008/layout/LinedList"/>
    <dgm:cxn modelId="{897FA970-6784-9C4D-89E1-C4F3446CD18F}" type="presParOf" srcId="{D251ECF4-3488-2542-8086-F83F675146E2}" destId="{C9124C8C-8A51-3E49-8F20-C1A448FD817F}" srcOrd="1" destOrd="0" presId="urn:microsoft.com/office/officeart/2008/layout/LinedList"/>
    <dgm:cxn modelId="{01FD9C25-9318-4A47-8FCF-70BB794A28E5}" type="presParOf" srcId="{C9124C8C-8A51-3E49-8F20-C1A448FD817F}" destId="{5B977E52-1DC2-D846-AA85-F463E40EE7D6}" srcOrd="0" destOrd="0" presId="urn:microsoft.com/office/officeart/2008/layout/LinedList"/>
    <dgm:cxn modelId="{7A2AF9E0-E5C6-E64B-8E9E-E2D2A84C6456}" type="presParOf" srcId="{C9124C8C-8A51-3E49-8F20-C1A448FD817F}" destId="{B09F43E3-E283-364B-BDDC-AEA3B436FB56}" srcOrd="1" destOrd="0" presId="urn:microsoft.com/office/officeart/2008/layout/LinedList"/>
    <dgm:cxn modelId="{E66D9ACF-D587-D743-9756-BBCAD7F00FC5}" type="presParOf" srcId="{C9124C8C-8A51-3E49-8F20-C1A448FD817F}" destId="{78FAB02E-902A-0246-8841-E18990A6BDCD}" srcOrd="2" destOrd="0" presId="urn:microsoft.com/office/officeart/2008/layout/LinedList"/>
    <dgm:cxn modelId="{366B00D7-7FB9-634F-ADBF-4663F91C9C1D}" type="presParOf" srcId="{D251ECF4-3488-2542-8086-F83F675146E2}" destId="{2A380769-BA5B-F344-93A6-E05188F7C102}" srcOrd="2" destOrd="0" presId="urn:microsoft.com/office/officeart/2008/layout/LinedList"/>
    <dgm:cxn modelId="{3368227B-84D3-AC4F-8180-3F1F9F735031}" type="presParOf" srcId="{D251ECF4-3488-2542-8086-F83F675146E2}" destId="{1666CBCE-44EA-144B-B2DC-553B1D1FA875}" srcOrd="3" destOrd="0" presId="urn:microsoft.com/office/officeart/2008/layout/LinedList"/>
    <dgm:cxn modelId="{DAE02A30-FF3C-9D4D-94EE-99B024F0F5C9}" type="presParOf" srcId="{6564C5E9-1595-624A-93AF-6AD41D06A4F7}" destId="{43609A61-BA80-5948-B85C-CB38B2D0E047}" srcOrd="8" destOrd="0" presId="urn:microsoft.com/office/officeart/2008/layout/LinedList"/>
    <dgm:cxn modelId="{9EDF8B15-436D-EB49-ADB5-26FA79653E5D}" type="presParOf" srcId="{6564C5E9-1595-624A-93AF-6AD41D06A4F7}" destId="{755CA152-7A11-B547-85AC-95C6503B0509}" srcOrd="9" destOrd="0" presId="urn:microsoft.com/office/officeart/2008/layout/LinedList"/>
    <dgm:cxn modelId="{14909C5D-8573-D747-BB99-89CC9D5AF74A}" type="presParOf" srcId="{755CA152-7A11-B547-85AC-95C6503B0509}" destId="{6FFE689B-A07F-6149-B2E3-6757BAD42DB9}" srcOrd="0" destOrd="0" presId="urn:microsoft.com/office/officeart/2008/layout/LinedList"/>
    <dgm:cxn modelId="{D799CCFC-4B98-4E4B-A428-D7DDFF969B23}" type="presParOf" srcId="{755CA152-7A11-B547-85AC-95C6503B0509}" destId="{C5F03895-AABE-2543-93DF-22AEB1203220}" srcOrd="1" destOrd="0" presId="urn:microsoft.com/office/officeart/2008/layout/LinedList"/>
    <dgm:cxn modelId="{E1F7D45B-EE79-F44A-A20F-7A572EC371B5}" type="presParOf" srcId="{C5F03895-AABE-2543-93DF-22AEB1203220}" destId="{1B4605F0-5552-F241-97AF-C59A6A8D8608}" srcOrd="0" destOrd="0" presId="urn:microsoft.com/office/officeart/2008/layout/LinedList"/>
    <dgm:cxn modelId="{7F70C191-6023-EB49-973E-1DF160132004}" type="presParOf" srcId="{C5F03895-AABE-2543-93DF-22AEB1203220}" destId="{B3892077-82DE-2B46-B97B-882D9BAC3AA6}" srcOrd="1" destOrd="0" presId="urn:microsoft.com/office/officeart/2008/layout/LinedList"/>
    <dgm:cxn modelId="{E2DF0640-9691-2D43-AE99-D0A9D618C137}" type="presParOf" srcId="{B3892077-82DE-2B46-B97B-882D9BAC3AA6}" destId="{D85BDADF-3D02-C949-8AD1-025541606F09}" srcOrd="0" destOrd="0" presId="urn:microsoft.com/office/officeart/2008/layout/LinedList"/>
    <dgm:cxn modelId="{BF084401-893F-D74F-9955-84A8B3C483A8}" type="presParOf" srcId="{B3892077-82DE-2B46-B97B-882D9BAC3AA6}" destId="{FBD01AEA-A8F9-FE4D-9602-487EAF61F09B}" srcOrd="1" destOrd="0" presId="urn:microsoft.com/office/officeart/2008/layout/LinedList"/>
    <dgm:cxn modelId="{3A17E715-BFA4-8F4C-8B80-4C99F4A768BF}" type="presParOf" srcId="{B3892077-82DE-2B46-B97B-882D9BAC3AA6}" destId="{1DA1CE23-8C39-3D4F-A89C-4024EB35CFC1}" srcOrd="2" destOrd="0" presId="urn:microsoft.com/office/officeart/2008/layout/LinedList"/>
    <dgm:cxn modelId="{BD4BA07D-3E90-E745-8A1B-A83A96CA4787}" type="presParOf" srcId="{C5F03895-AABE-2543-93DF-22AEB1203220}" destId="{098E18BB-B50B-7944-A588-57FAEF8C3BE4}" srcOrd="2" destOrd="0" presId="urn:microsoft.com/office/officeart/2008/layout/LinedList"/>
    <dgm:cxn modelId="{4CBEAA44-0DAE-6345-ADEC-15CDF54195B3}" type="presParOf" srcId="{C5F03895-AABE-2543-93DF-22AEB1203220}" destId="{DB6E8C3B-99BF-2D4B-BAB0-99514E5BFDCA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47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473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Who</a:t>
          </a:r>
        </a:p>
      </dsp:txBody>
      <dsp:txXfrm>
        <a:off x="0" y="473"/>
        <a:ext cx="2103120" cy="775145"/>
      </dsp:txXfrm>
    </dsp:sp>
    <dsp:sp modelId="{4B7883FE-9BF1-834B-9E55-433D1207CAF9}">
      <dsp:nvSpPr>
        <dsp:cNvPr id="0" name=""/>
        <dsp:cNvSpPr/>
      </dsp:nvSpPr>
      <dsp:spPr>
        <a:xfrm>
          <a:off x="2260854" y="35672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Customers (from 15 years )</a:t>
          </a:r>
          <a:r>
            <a:rPr lang="en-US" sz="1800" b="1" i="0" kern="1200" baseline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&amp; Drivers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35672"/>
        <a:ext cx="8254746" cy="703989"/>
      </dsp:txXfrm>
    </dsp:sp>
    <dsp:sp modelId="{F855322D-A55D-8B49-879F-C673DBB2B4C9}">
      <dsp:nvSpPr>
        <dsp:cNvPr id="0" name=""/>
        <dsp:cNvSpPr/>
      </dsp:nvSpPr>
      <dsp:spPr>
        <a:xfrm>
          <a:off x="2103120" y="739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775618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031"/>
                <a:satOff val="16383"/>
                <a:lumOff val="2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031"/>
                <a:satOff val="16383"/>
                <a:lumOff val="2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031"/>
                <a:satOff val="16383"/>
                <a:lumOff val="2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775618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What</a:t>
          </a:r>
        </a:p>
      </dsp:txBody>
      <dsp:txXfrm>
        <a:off x="0" y="775618"/>
        <a:ext cx="2103120" cy="775145"/>
      </dsp:txXfrm>
    </dsp:sp>
    <dsp:sp modelId="{040275F6-8CD8-B443-8E15-E2EA8C115BE0}">
      <dsp:nvSpPr>
        <dsp:cNvPr id="0" name=""/>
        <dsp:cNvSpPr/>
      </dsp:nvSpPr>
      <dsp:spPr>
        <a:xfrm>
          <a:off x="2260854" y="810818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A Transportation Application for everywhere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810818"/>
        <a:ext cx="8254746" cy="703989"/>
      </dsp:txXfrm>
    </dsp:sp>
    <dsp:sp modelId="{1103FC42-5419-864B-A44F-32D393A0563C}">
      <dsp:nvSpPr>
        <dsp:cNvPr id="0" name=""/>
        <dsp:cNvSpPr/>
      </dsp:nvSpPr>
      <dsp:spPr>
        <a:xfrm>
          <a:off x="2103120" y="151480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55076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550764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Why </a:t>
          </a:r>
        </a:p>
      </dsp:txBody>
      <dsp:txXfrm>
        <a:off x="0" y="1550764"/>
        <a:ext cx="2103120" cy="775145"/>
      </dsp:txXfrm>
    </dsp:sp>
    <dsp:sp modelId="{DAF6D365-7021-E74E-8AD3-AB3AC6A0D057}">
      <dsp:nvSpPr>
        <dsp:cNvPr id="0" name=""/>
        <dsp:cNvSpPr/>
      </dsp:nvSpPr>
      <dsp:spPr>
        <a:xfrm>
          <a:off x="2260854" y="1585964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/>
              </a:solidFill>
            </a:rPr>
            <a:t>Enable the application to access inaccessible locations.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kern="1200" dirty="0">
              <a:solidFill>
                <a:schemeClr val="accent2"/>
              </a:solidFill>
            </a:rPr>
            <a:t>Facilitate swift and cost-effective delivery of goods.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1585964"/>
        <a:ext cx="8254746" cy="703989"/>
      </dsp:txXfrm>
    </dsp:sp>
    <dsp:sp modelId="{9071E8DC-DDBE-CD4E-9B99-FF7E5F21CEFF}">
      <dsp:nvSpPr>
        <dsp:cNvPr id="0" name=""/>
        <dsp:cNvSpPr/>
      </dsp:nvSpPr>
      <dsp:spPr>
        <a:xfrm>
          <a:off x="2103120" y="22899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232591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9093"/>
                <a:satOff val="49148"/>
                <a:lumOff val="76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093"/>
                <a:satOff val="49148"/>
                <a:lumOff val="76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093"/>
                <a:satOff val="49148"/>
                <a:lumOff val="76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2325910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When</a:t>
          </a:r>
        </a:p>
      </dsp:txBody>
      <dsp:txXfrm>
        <a:off x="0" y="2325910"/>
        <a:ext cx="2103120" cy="775145"/>
      </dsp:txXfrm>
    </dsp:sp>
    <dsp:sp modelId="{B09F43E3-E283-364B-BDDC-AEA3B436FB56}">
      <dsp:nvSpPr>
        <dsp:cNvPr id="0" name=""/>
        <dsp:cNvSpPr/>
      </dsp:nvSpPr>
      <dsp:spPr>
        <a:xfrm>
          <a:off x="2260854" y="2361109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Available 24/7 </a:t>
          </a:r>
        </a:p>
      </dsp:txBody>
      <dsp:txXfrm>
        <a:off x="2260854" y="2361109"/>
        <a:ext cx="8254746" cy="703989"/>
      </dsp:txXfrm>
    </dsp:sp>
    <dsp:sp modelId="{2A380769-BA5B-F344-93A6-E05188F7C102}">
      <dsp:nvSpPr>
        <dsp:cNvPr id="0" name=""/>
        <dsp:cNvSpPr/>
      </dsp:nvSpPr>
      <dsp:spPr>
        <a:xfrm>
          <a:off x="2103120" y="30650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9A61-BA80-5948-B85C-CB38B2D0E047}">
      <dsp:nvSpPr>
        <dsp:cNvPr id="0" name=""/>
        <dsp:cNvSpPr/>
      </dsp:nvSpPr>
      <dsp:spPr>
        <a:xfrm>
          <a:off x="0" y="3101056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E689B-A07F-6149-B2E3-6757BAD42DB9}">
      <dsp:nvSpPr>
        <dsp:cNvPr id="0" name=""/>
        <dsp:cNvSpPr/>
      </dsp:nvSpPr>
      <dsp:spPr>
        <a:xfrm>
          <a:off x="0" y="3101056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Where</a:t>
          </a:r>
        </a:p>
      </dsp:txBody>
      <dsp:txXfrm>
        <a:off x="0" y="3101056"/>
        <a:ext cx="2103120" cy="775145"/>
      </dsp:txXfrm>
    </dsp:sp>
    <dsp:sp modelId="{FBD01AEA-A8F9-FE4D-9602-487EAF61F09B}">
      <dsp:nvSpPr>
        <dsp:cNvPr id="0" name=""/>
        <dsp:cNvSpPr/>
      </dsp:nvSpPr>
      <dsp:spPr>
        <a:xfrm>
          <a:off x="2138848" y="3157452"/>
          <a:ext cx="8105995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Is accessible everywhere in Egypt, including rural and hard-to-reach areas</a:t>
          </a:r>
        </a:p>
      </dsp:txBody>
      <dsp:txXfrm>
        <a:off x="2138848" y="3157452"/>
        <a:ext cx="8105995" cy="703989"/>
      </dsp:txXfrm>
    </dsp:sp>
    <dsp:sp modelId="{098E18BB-B50B-7944-A588-57FAEF8C3BE4}">
      <dsp:nvSpPr>
        <dsp:cNvPr id="0" name=""/>
        <dsp:cNvSpPr/>
      </dsp:nvSpPr>
      <dsp:spPr>
        <a:xfrm>
          <a:off x="2103120" y="38402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qQJBPW_1FKyPDRWlaH3A2BXU3pNPKGKg1L89E7q-2FovfKQ/viewform?usp=pp_url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AutoDrive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"Your car, our care."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Link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https://docs.google.com/forms/d/e/1FAIpQLSeqQJBPW_1FKyPDRWlaH3A2BXU3pNPKGKg1L89E7q-2FovfKQ/viewform?usp=pp_url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9" y="2103922"/>
            <a:ext cx="5424429" cy="1773555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0" dirty="0">
                <a:latin typeface="+mn-lt"/>
                <a:cs typeface="Gill Sans Light" panose="020B0302020104020203" pitchFamily="34" charset="-79"/>
              </a:rPr>
              <a:t>User Interview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95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1769-EB79-B883-14F2-DD68B577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9C32-B052-3F85-49C3-F7F16B55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chemeClr val="accent2"/>
                </a:solidFill>
                <a:effectLst/>
              </a:rPr>
              <a:t>User interview who deals with Uber :</a:t>
            </a:r>
          </a:p>
          <a:p>
            <a:r>
              <a:rPr lang="en-US" dirty="0">
                <a:effectLst/>
              </a:rPr>
              <a:t>What problems do you face with Uber? </a:t>
            </a:r>
          </a:p>
          <a:p>
            <a:r>
              <a:rPr lang="en-US" dirty="0">
                <a:effectLst/>
              </a:rPr>
              <a:t>How many times have you felt unsafe with Uber? </a:t>
            </a:r>
          </a:p>
          <a:p>
            <a:r>
              <a:rPr lang="en-US" dirty="0">
                <a:effectLst/>
              </a:rPr>
              <a:t>Have you face any objection from driver of reaching to a specific location ?</a:t>
            </a:r>
          </a:p>
          <a:p>
            <a:r>
              <a:rPr lang="en-US" dirty="0">
                <a:effectLst/>
              </a:rPr>
              <a:t>Did the driver not arrive on his time before?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D1262-58BE-E522-7EFD-F5EF8C62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4604-1FED-1CFF-FF23-B7D693C3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008F-DBAE-3171-C9D9-0DFE9D22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2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9" y="2103922"/>
            <a:ext cx="3571565" cy="177355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latin typeface="+mn-lt"/>
                <a:cs typeface="Gill Sans Light" panose="020B0302020104020203" pitchFamily="34" charset="-79"/>
              </a:rPr>
              <a:t>Persona</a:t>
            </a:r>
            <a:endParaRPr lang="en-US" sz="4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17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977C-991B-F01A-50DD-1B38E79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15B0-E61F-0D77-1138-0A58EEB6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AAA8-DA54-419E-B38A-E10AB690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F508-CAD3-1399-247A-611B2DC9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09AEB6-B96C-6FEE-50C9-114BA4D1E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82062"/>
          </a:xfrm>
        </p:spPr>
      </p:pic>
    </p:spTree>
    <p:extLst>
      <p:ext uri="{BB962C8B-B14F-4D97-AF65-F5344CB8AC3E}">
        <p14:creationId xmlns:p14="http://schemas.microsoft.com/office/powerpoint/2010/main" val="295758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Fatma Metwally Taha</a:t>
            </a:r>
          </a:p>
          <a:p>
            <a:r>
              <a:rPr lang="en-US" dirty="0" err="1"/>
              <a:t>Eman</a:t>
            </a:r>
            <a:r>
              <a:rPr lang="en-US" dirty="0"/>
              <a:t> Ahmed Arafa</a:t>
            </a:r>
          </a:p>
          <a:p>
            <a:r>
              <a:rPr lang="en-US" dirty="0"/>
              <a:t>Alaa </a:t>
            </a:r>
            <a:r>
              <a:rPr lang="en-US" dirty="0" err="1"/>
              <a:t>Abdelraheem</a:t>
            </a:r>
            <a:r>
              <a:rPr lang="en-US" dirty="0"/>
              <a:t>  Senussi</a:t>
            </a:r>
          </a:p>
          <a:p>
            <a:r>
              <a:rPr lang="en-US" dirty="0"/>
              <a:t>Asmaa Mohammed </a:t>
            </a:r>
            <a:r>
              <a:rPr lang="en-US" dirty="0" err="1"/>
              <a:t>Wasel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2788521"/>
            <a:ext cx="6777503" cy="1325563"/>
          </a:xfrm>
        </p:spPr>
        <p:txBody>
          <a:bodyPr/>
          <a:lstStyle/>
          <a:p>
            <a:r>
              <a:rPr lang="en-US" dirty="0"/>
              <a:t>Research Process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706538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Stakeholder Interview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Competitor Analysis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+mn-lt"/>
                          <a:cs typeface="Gill Sans Light" panose="020B0302020104020203" pitchFamily="34" charset="-79"/>
                        </a:rPr>
                        <a:t>Survay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User Interview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Persona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2" y="2753628"/>
            <a:ext cx="6978315" cy="177355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latin typeface="+mn-lt"/>
                <a:cs typeface="Gill Sans Light" panose="020B0302020104020203" pitchFamily="34" charset="-79"/>
              </a:rPr>
              <a:t>Stakeholder Interview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501558"/>
              </p:ext>
            </p:extLst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2999" y="2320491"/>
            <a:ext cx="8771020" cy="177355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Competitor Analysis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26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29-4078-E280-DC39-EC9DF5EA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76221" cy="676656"/>
          </a:xfrm>
        </p:spPr>
        <p:txBody>
          <a:bodyPr/>
          <a:lstStyle/>
          <a:p>
            <a:r>
              <a:rPr lang="en-US" dirty="0"/>
              <a:t>Competitor Analysis Comparison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FC6C-32EB-48CE-E93A-6C28B88D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D966-8F21-5565-6FA4-796409D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26EA-8700-0895-0155-5DB6196F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A20169A-EF5C-3C0E-4EC8-B6F40595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4037"/>
              </p:ext>
            </p:extLst>
          </p:nvPr>
        </p:nvGraphicFramePr>
        <p:xfrm>
          <a:off x="2312124" y="685800"/>
          <a:ext cx="9178034" cy="472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099">
                  <a:extLst>
                    <a:ext uri="{9D8B030D-6E8A-4147-A177-3AD203B41FA5}">
                      <a16:colId xmlns:a16="http://schemas.microsoft.com/office/drawing/2014/main" val="3443573588"/>
                    </a:ext>
                  </a:extLst>
                </a:gridCol>
                <a:gridCol w="1561099">
                  <a:extLst>
                    <a:ext uri="{9D8B030D-6E8A-4147-A177-3AD203B41FA5}">
                      <a16:colId xmlns:a16="http://schemas.microsoft.com/office/drawing/2014/main" val="2633036727"/>
                    </a:ext>
                  </a:extLst>
                </a:gridCol>
                <a:gridCol w="1561099">
                  <a:extLst>
                    <a:ext uri="{9D8B030D-6E8A-4147-A177-3AD203B41FA5}">
                      <a16:colId xmlns:a16="http://schemas.microsoft.com/office/drawing/2014/main" val="319215019"/>
                    </a:ext>
                  </a:extLst>
                </a:gridCol>
                <a:gridCol w="2028263">
                  <a:extLst>
                    <a:ext uri="{9D8B030D-6E8A-4147-A177-3AD203B41FA5}">
                      <a16:colId xmlns:a16="http://schemas.microsoft.com/office/drawing/2014/main" val="2217541034"/>
                    </a:ext>
                  </a:extLst>
                </a:gridCol>
                <a:gridCol w="1323474">
                  <a:extLst>
                    <a:ext uri="{9D8B030D-6E8A-4147-A177-3AD203B41FA5}">
                      <a16:colId xmlns:a16="http://schemas.microsoft.com/office/drawing/2014/main" val="351322593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2628058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Best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Inaccessible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08768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Safe for teens and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2.75E for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Customer service number and contact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24187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r>
                        <a:rPr lang="en-US" baseline="0" dirty="0" err="1">
                          <a:solidFill>
                            <a:schemeClr val="accent2"/>
                          </a:solidFill>
                        </a:rPr>
                        <a:t>Safty</a:t>
                      </a:r>
                      <a:endParaRPr lang="en-US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Safe for teens and women</a:t>
                      </a:r>
                    </a:p>
                    <a:p>
                      <a:endParaRPr lang="en-US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3.75E for Km + waiting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Customer service number and contact driver</a:t>
                      </a:r>
                    </a:p>
                    <a:p>
                      <a:endParaRPr lang="en-US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51264"/>
                  </a:ext>
                </a:extLst>
              </a:tr>
              <a:tr h="1892914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accent2"/>
                          </a:solidFill>
                        </a:rPr>
                        <a:t>Customers determine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Individuals who prefer "pre-priced services"</a:t>
                      </a:r>
                    </a:p>
                    <a:p>
                      <a:endParaRPr lang="en-US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Negotiate the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Customer service number and contact driver</a:t>
                      </a:r>
                    </a:p>
                    <a:p>
                      <a:endParaRPr lang="en-US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31264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A10BD2F-8A30-02BA-2A4A-1A3A94D2E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23975"/>
              </p:ext>
            </p:extLst>
          </p:nvPr>
        </p:nvGraphicFramePr>
        <p:xfrm>
          <a:off x="642112" y="1431758"/>
          <a:ext cx="1422400" cy="4620126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573091873"/>
                    </a:ext>
                  </a:extLst>
                </a:gridCol>
              </a:tblGrid>
              <a:tr h="46201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Uber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Careem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err="1"/>
                        <a:t>inDrive</a:t>
                      </a:r>
                      <a:endParaRPr lang="en-US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Didi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87212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7E545B-5530-8910-17FD-8385A04A8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7007"/>
              </p:ext>
            </p:extLst>
          </p:nvPr>
        </p:nvGraphicFramePr>
        <p:xfrm>
          <a:off x="2312125" y="4847992"/>
          <a:ext cx="9178033" cy="120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90">
                  <a:extLst>
                    <a:ext uri="{9D8B030D-6E8A-4147-A177-3AD203B41FA5}">
                      <a16:colId xmlns:a16="http://schemas.microsoft.com/office/drawing/2014/main" val="3325433204"/>
                    </a:ext>
                  </a:extLst>
                </a:gridCol>
                <a:gridCol w="1452590">
                  <a:extLst>
                    <a:ext uri="{9D8B030D-6E8A-4147-A177-3AD203B41FA5}">
                      <a16:colId xmlns:a16="http://schemas.microsoft.com/office/drawing/2014/main" val="405504226"/>
                    </a:ext>
                  </a:extLst>
                </a:gridCol>
                <a:gridCol w="1376001">
                  <a:extLst>
                    <a:ext uri="{9D8B030D-6E8A-4147-A177-3AD203B41FA5}">
                      <a16:colId xmlns:a16="http://schemas.microsoft.com/office/drawing/2014/main" val="2107817813"/>
                    </a:ext>
                  </a:extLst>
                </a:gridCol>
                <a:gridCol w="2370220">
                  <a:extLst>
                    <a:ext uri="{9D8B030D-6E8A-4147-A177-3AD203B41FA5}">
                      <a16:colId xmlns:a16="http://schemas.microsoft.com/office/drawing/2014/main" val="2307827201"/>
                    </a:ext>
                  </a:extLst>
                </a:gridCol>
                <a:gridCol w="1359569">
                  <a:extLst>
                    <a:ext uri="{9D8B030D-6E8A-4147-A177-3AD203B41FA5}">
                      <a16:colId xmlns:a16="http://schemas.microsoft.com/office/drawing/2014/main" val="1507293174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634725365"/>
                    </a:ext>
                  </a:extLst>
                </a:gridCol>
              </a:tblGrid>
              <a:tr h="12038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Cheapers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All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2.45E for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Customer service number and contact driver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9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41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7990" y="2248301"/>
            <a:ext cx="6485021" cy="177355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list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Features list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40430"/>
            <a:ext cx="4848976" cy="249389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Ride-Sharing Services: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 transportation for individuals by connecting them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cap="none" dirty="0">
                <a:latin typeface="Arial" panose="020B0604020202020204" pitchFamily="34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nearby drivers.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various vehicle options based on user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and needs.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2716" y="493728"/>
            <a:ext cx="4299284" cy="223133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Goods and Package Delivery: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users to request the delivery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goods or packages to specified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Implement a secure and reliable delivery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system.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b="1" dirty="0"/>
              <a:t>Access to Inaccessible Areas: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Provide services to reach areas that may be challenging to access through traditional transportation means.</a:t>
            </a:r>
          </a:p>
          <a:p>
            <a:pPr lvl="1"/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194" y="4301905"/>
            <a:ext cx="3765044" cy="2231330"/>
          </a:xfrm>
        </p:spPr>
        <p:txBody>
          <a:bodyPr/>
          <a:lstStyle/>
          <a:p>
            <a:r>
              <a:rPr lang="en-US" sz="1600" b="1" dirty="0"/>
              <a:t>Negotiation Feature: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 users to negotiate prices</a:t>
            </a:r>
          </a:p>
          <a:p>
            <a:r>
              <a:rPr lang="en-US" sz="1400" dirty="0"/>
              <a:t> with drivers or delivery providers.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600" b="1" dirty="0"/>
              <a:t>Payment System: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Integrate a secure and convenient payment gateways for users to pay for services within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Include options for cashless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9" y="2103922"/>
            <a:ext cx="3571565" cy="177355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err="1">
                <a:latin typeface="+mn-lt"/>
                <a:cs typeface="Gill Sans Light" panose="020B0302020104020203" pitchFamily="34" charset="-79"/>
              </a:rPr>
              <a:t>Survay</a:t>
            </a:r>
            <a:endParaRPr lang="en-US" sz="4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72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{5DDFD213-7448-4028-9615-475E42D98C80}tf11964407_win32</Template>
  <TotalTime>233</TotalTime>
  <Words>406</Words>
  <Application>Microsoft Office PowerPoint</Application>
  <PresentationFormat>Widescreen</PresentationFormat>
  <Paragraphs>119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AutoDrive</vt:lpstr>
      <vt:lpstr>Research Process</vt:lpstr>
      <vt:lpstr>Stakeholder Interview</vt:lpstr>
      <vt:lpstr>Questions</vt:lpstr>
      <vt:lpstr>Competitor Analysis</vt:lpstr>
      <vt:lpstr>Competitor Analysis Comparison Chart</vt:lpstr>
      <vt:lpstr>Features list</vt:lpstr>
      <vt:lpstr>Features list</vt:lpstr>
      <vt:lpstr>Survay</vt:lpstr>
      <vt:lpstr>Survey Link</vt:lpstr>
      <vt:lpstr>User Interview </vt:lpstr>
      <vt:lpstr>PowerPoint Presentation</vt:lpstr>
      <vt:lpstr>Persona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AutoDrive</dc:title>
  <dc:creator>Fatma Metwally</dc:creator>
  <cp:lastModifiedBy>Fatma Metwally</cp:lastModifiedBy>
  <cp:revision>1</cp:revision>
  <dcterms:created xsi:type="dcterms:W3CDTF">2023-12-20T09:30:15Z</dcterms:created>
  <dcterms:modified xsi:type="dcterms:W3CDTF">2023-12-20T13:23:36Z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