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rchivo Black" charset="1" panose="020B0A03020202020B04"/>
      <p:regular r:id="rId20"/>
    </p:embeddedFont>
    <p:embeddedFont>
      <p:font typeface="Canva Sans Bold" charset="1" panose="020B0803030501040103"/>
      <p:regular r:id="rId21"/>
    </p:embeddedFont>
    <p:embeddedFont>
      <p:font typeface="Public Sans" charset="1" panose="00000000000000000000"/>
      <p:regular r:id="rId22"/>
    </p:embeddedFont>
    <p:embeddedFont>
      <p:font typeface="Public Sans Bold" charset="1" panose="00000000000000000000"/>
      <p:regular r:id="rId23"/>
    </p:embeddedFont>
    <p:embeddedFont>
      <p:font typeface="Canva Sans" charset="1" panose="020B05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 Id="rId8" Target="../media/image25.png" Type="http://schemas.openxmlformats.org/officeDocument/2006/relationships/image"/><Relationship Id="rId9"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 Id="rId3" Target="../media/image18.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9F2"/>
        </a:solidFill>
      </p:bgPr>
    </p:bg>
    <p:spTree>
      <p:nvGrpSpPr>
        <p:cNvPr id="1" name=""/>
        <p:cNvGrpSpPr/>
        <p:nvPr/>
      </p:nvGrpSpPr>
      <p:grpSpPr>
        <a:xfrm>
          <a:off x="0" y="0"/>
          <a:ext cx="0" cy="0"/>
          <a:chOff x="0" y="0"/>
          <a:chExt cx="0" cy="0"/>
        </a:xfrm>
      </p:grpSpPr>
      <p:sp>
        <p:nvSpPr>
          <p:cNvPr name="Freeform 2" id="2"/>
          <p:cNvSpPr/>
          <p:nvPr/>
        </p:nvSpPr>
        <p:spPr>
          <a:xfrm flipH="false" flipV="false" rot="-1659740">
            <a:off x="6397146" y="7616250"/>
            <a:ext cx="8994031" cy="8961326"/>
          </a:xfrm>
          <a:custGeom>
            <a:avLst/>
            <a:gdLst/>
            <a:ahLst/>
            <a:cxnLst/>
            <a:rect r="r" b="b" t="t" l="l"/>
            <a:pathLst>
              <a:path h="8961326" w="8994031">
                <a:moveTo>
                  <a:pt x="0" y="0"/>
                </a:moveTo>
                <a:lnTo>
                  <a:pt x="8994032" y="0"/>
                </a:lnTo>
                <a:lnTo>
                  <a:pt x="8994032" y="8961326"/>
                </a:lnTo>
                <a:lnTo>
                  <a:pt x="0" y="8961326"/>
                </a:lnTo>
                <a:lnTo>
                  <a:pt x="0" y="0"/>
                </a:lnTo>
                <a:close/>
              </a:path>
            </a:pathLst>
          </a:custGeom>
          <a:blipFill>
            <a:blip r:embed="rId2">
              <a:alphaModFix amt="76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3687556">
            <a:off x="14343346" y="-1487074"/>
            <a:ext cx="14304539" cy="14252523"/>
          </a:xfrm>
          <a:custGeom>
            <a:avLst/>
            <a:gdLst/>
            <a:ahLst/>
            <a:cxnLst/>
            <a:rect r="r" b="b" t="t" l="l"/>
            <a:pathLst>
              <a:path h="14252523" w="14304539">
                <a:moveTo>
                  <a:pt x="0" y="0"/>
                </a:moveTo>
                <a:lnTo>
                  <a:pt x="14304539" y="0"/>
                </a:lnTo>
                <a:lnTo>
                  <a:pt x="14304539" y="14252523"/>
                </a:lnTo>
                <a:lnTo>
                  <a:pt x="0" y="14252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0298371" y="3728535"/>
            <a:ext cx="7989629" cy="5244102"/>
          </a:xfrm>
          <a:custGeom>
            <a:avLst/>
            <a:gdLst/>
            <a:ahLst/>
            <a:cxnLst/>
            <a:rect r="r" b="b" t="t" l="l"/>
            <a:pathLst>
              <a:path h="5244102" w="7989629">
                <a:moveTo>
                  <a:pt x="0" y="0"/>
                </a:moveTo>
                <a:lnTo>
                  <a:pt x="7989629" y="0"/>
                </a:lnTo>
                <a:lnTo>
                  <a:pt x="7989629" y="5244102"/>
                </a:lnTo>
                <a:lnTo>
                  <a:pt x="0" y="524410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63897" y="895350"/>
            <a:ext cx="9347909" cy="7608571"/>
          </a:xfrm>
          <a:prstGeom prst="rect">
            <a:avLst/>
          </a:prstGeom>
        </p:spPr>
        <p:txBody>
          <a:bodyPr anchor="t" rtlCol="false" tIns="0" lIns="0" bIns="0" rIns="0">
            <a:spAutoFit/>
          </a:bodyPr>
          <a:lstStyle/>
          <a:p>
            <a:pPr algn="ctr">
              <a:lnSpc>
                <a:spcPts val="10079"/>
              </a:lnSpc>
            </a:pPr>
            <a:r>
              <a:rPr lang="en-US" sz="7199">
                <a:solidFill>
                  <a:srgbClr val="000000"/>
                </a:solidFill>
                <a:latin typeface="Archivo Black"/>
                <a:ea typeface="Archivo Black"/>
                <a:cs typeface="Archivo Black"/>
                <a:sym typeface="Archivo Black"/>
              </a:rPr>
              <a:t>Learn Biomechanics Today, Revolutionize Movement Tomorrow.</a:t>
            </a:r>
          </a:p>
        </p:txBody>
      </p:sp>
      <p:sp>
        <p:nvSpPr>
          <p:cNvPr name="AutoShape 6" id="6"/>
          <p:cNvSpPr/>
          <p:nvPr/>
        </p:nvSpPr>
        <p:spPr>
          <a:xfrm flipV="true">
            <a:off x="12172043" y="3198768"/>
            <a:ext cx="448" cy="1401881"/>
          </a:xfrm>
          <a:prstGeom prst="line">
            <a:avLst/>
          </a:prstGeom>
          <a:ln cap="flat" w="38100">
            <a:solidFill>
              <a:srgbClr val="000000">
                <a:alpha val="53725"/>
              </a:srgbClr>
            </a:solidFill>
            <a:prstDash val="solid"/>
            <a:headEnd type="none" len="sm" w="sm"/>
            <a:tailEnd type="triangle" len="med" w="lg"/>
          </a:ln>
        </p:spPr>
      </p:sp>
      <p:sp>
        <p:nvSpPr>
          <p:cNvPr name="AutoShape 7" id="7"/>
          <p:cNvSpPr/>
          <p:nvPr/>
        </p:nvSpPr>
        <p:spPr>
          <a:xfrm flipV="true">
            <a:off x="12992898" y="8574373"/>
            <a:ext cx="1581537" cy="0"/>
          </a:xfrm>
          <a:prstGeom prst="line">
            <a:avLst/>
          </a:prstGeom>
          <a:ln cap="flat" w="38100">
            <a:solidFill>
              <a:srgbClr val="000000">
                <a:alpha val="44706"/>
              </a:srgbClr>
            </a:solidFill>
            <a:prstDash val="solid"/>
            <a:headEnd type="none" len="sm" w="sm"/>
            <a:tailEnd type="arrow" len="sm" w="med"/>
          </a:ln>
        </p:spPr>
      </p:sp>
      <p:sp>
        <p:nvSpPr>
          <p:cNvPr name="AutoShape 8" id="8"/>
          <p:cNvSpPr/>
          <p:nvPr/>
        </p:nvSpPr>
        <p:spPr>
          <a:xfrm>
            <a:off x="12172231" y="5863612"/>
            <a:ext cx="0" cy="1412820"/>
          </a:xfrm>
          <a:prstGeom prst="line">
            <a:avLst/>
          </a:prstGeom>
          <a:ln cap="flat" w="38100">
            <a:solidFill>
              <a:srgbClr val="000000">
                <a:alpha val="63922"/>
              </a:srgbClr>
            </a:solidFill>
            <a:prstDash val="solid"/>
            <a:headEnd type="none" len="sm" w="sm"/>
            <a:tailEnd type="arrow" len="sm" w="med"/>
          </a:ln>
        </p:spPr>
      </p:sp>
      <p:sp>
        <p:nvSpPr>
          <p:cNvPr name="AutoShape 9" id="9"/>
          <p:cNvSpPr/>
          <p:nvPr/>
        </p:nvSpPr>
        <p:spPr>
          <a:xfrm>
            <a:off x="10298371" y="5143500"/>
            <a:ext cx="1530370" cy="0"/>
          </a:xfrm>
          <a:prstGeom prst="line">
            <a:avLst/>
          </a:prstGeom>
          <a:ln cap="flat" w="38100">
            <a:solidFill>
              <a:srgbClr val="000000">
                <a:alpha val="53725"/>
              </a:srgbClr>
            </a:solidFill>
            <a:prstDash val="solid"/>
            <a:headEnd type="arrow" len="sm" w="med"/>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9F2"/>
        </a:solidFill>
      </p:bgPr>
    </p:bg>
    <p:spTree>
      <p:nvGrpSpPr>
        <p:cNvPr id="1" name=""/>
        <p:cNvGrpSpPr/>
        <p:nvPr/>
      </p:nvGrpSpPr>
      <p:grpSpPr>
        <a:xfrm>
          <a:off x="0" y="0"/>
          <a:ext cx="0" cy="0"/>
          <a:chOff x="0" y="0"/>
          <a:chExt cx="0" cy="0"/>
        </a:xfrm>
      </p:grpSpPr>
      <p:sp>
        <p:nvSpPr>
          <p:cNvPr name="Freeform 2" id="2"/>
          <p:cNvSpPr/>
          <p:nvPr/>
        </p:nvSpPr>
        <p:spPr>
          <a:xfrm flipH="false" flipV="false" rot="6441539">
            <a:off x="-1921268" y="3438797"/>
            <a:ext cx="6131374" cy="6109078"/>
          </a:xfrm>
          <a:custGeom>
            <a:avLst/>
            <a:gdLst/>
            <a:ahLst/>
            <a:cxnLst/>
            <a:rect r="r" b="b" t="t" l="l"/>
            <a:pathLst>
              <a:path h="6109078" w="6131374">
                <a:moveTo>
                  <a:pt x="0" y="0"/>
                </a:moveTo>
                <a:lnTo>
                  <a:pt x="6131374" y="0"/>
                </a:lnTo>
                <a:lnTo>
                  <a:pt x="6131374" y="6109077"/>
                </a:lnTo>
                <a:lnTo>
                  <a:pt x="0" y="6109077"/>
                </a:lnTo>
                <a:lnTo>
                  <a:pt x="0" y="0"/>
                </a:lnTo>
                <a:close/>
              </a:path>
            </a:pathLst>
          </a:custGeom>
          <a:blipFill>
            <a:blip r:embed="rId2">
              <a:alphaModFix amt="76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2832287">
            <a:off x="13805506" y="2377400"/>
            <a:ext cx="8391692" cy="5324910"/>
          </a:xfrm>
          <a:custGeom>
            <a:avLst/>
            <a:gdLst/>
            <a:ahLst/>
            <a:cxnLst/>
            <a:rect r="r" b="b" t="t" l="l"/>
            <a:pathLst>
              <a:path h="5324910" w="8391692">
                <a:moveTo>
                  <a:pt x="0" y="0"/>
                </a:moveTo>
                <a:lnTo>
                  <a:pt x="8391693" y="0"/>
                </a:lnTo>
                <a:lnTo>
                  <a:pt x="8391693" y="5324910"/>
                </a:lnTo>
                <a:lnTo>
                  <a:pt x="0" y="5324910"/>
                </a:lnTo>
                <a:lnTo>
                  <a:pt x="0" y="0"/>
                </a:lnTo>
                <a:close/>
              </a:path>
            </a:pathLst>
          </a:custGeom>
          <a:blipFill>
            <a:blip r:embed="rId4">
              <a:alphaModFix amt="76000"/>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4" id="4"/>
          <p:cNvGrpSpPr/>
          <p:nvPr/>
        </p:nvGrpSpPr>
        <p:grpSpPr>
          <a:xfrm rot="0">
            <a:off x="6462621" y="1401206"/>
            <a:ext cx="5246370" cy="524637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6"/>
              <a:stretch>
                <a:fillRect l="-28" t="0" r="-28" b="-29734"/>
              </a:stretch>
            </a:blipFill>
          </p:spPr>
        </p:sp>
      </p:grpSp>
      <p:sp>
        <p:nvSpPr>
          <p:cNvPr name="TextBox 6" id="6"/>
          <p:cNvSpPr txBox="true"/>
          <p:nvPr/>
        </p:nvSpPr>
        <p:spPr>
          <a:xfrm rot="0">
            <a:off x="6462621" y="7482065"/>
            <a:ext cx="5246370" cy="906145"/>
          </a:xfrm>
          <a:prstGeom prst="rect">
            <a:avLst/>
          </a:prstGeom>
        </p:spPr>
        <p:txBody>
          <a:bodyPr anchor="t" rtlCol="false" tIns="0" lIns="0" bIns="0" rIns="0">
            <a:spAutoFit/>
          </a:bodyPr>
          <a:lstStyle/>
          <a:p>
            <a:pPr algn="ctr">
              <a:lnSpc>
                <a:spcPts val="7279"/>
              </a:lnSpc>
            </a:pPr>
            <a:r>
              <a:rPr lang="en-US" sz="5199">
                <a:solidFill>
                  <a:srgbClr val="000000"/>
                </a:solidFill>
                <a:latin typeface="Archivo Black"/>
                <a:ea typeface="Archivo Black"/>
                <a:cs typeface="Archivo Black"/>
                <a:sym typeface="Archivo Black"/>
              </a:rPr>
              <a:t>join us now</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FF9F2"/>
        </a:solidFill>
      </p:bgPr>
    </p:bg>
    <p:spTree>
      <p:nvGrpSpPr>
        <p:cNvPr id="1" name=""/>
        <p:cNvGrpSpPr/>
        <p:nvPr/>
      </p:nvGrpSpPr>
      <p:grpSpPr>
        <a:xfrm>
          <a:off x="0" y="0"/>
          <a:ext cx="0" cy="0"/>
          <a:chOff x="0" y="0"/>
          <a:chExt cx="0" cy="0"/>
        </a:xfrm>
      </p:grpSpPr>
      <p:grpSp>
        <p:nvGrpSpPr>
          <p:cNvPr name="Group 2" id="2"/>
          <p:cNvGrpSpPr/>
          <p:nvPr/>
        </p:nvGrpSpPr>
        <p:grpSpPr>
          <a:xfrm rot="0">
            <a:off x="763796" y="3764677"/>
            <a:ext cx="5477375" cy="4008291"/>
            <a:chOff x="0" y="0"/>
            <a:chExt cx="1442601" cy="1055682"/>
          </a:xfrm>
        </p:grpSpPr>
        <p:sp>
          <p:nvSpPr>
            <p:cNvPr name="Freeform 3" id="3"/>
            <p:cNvSpPr/>
            <p:nvPr/>
          </p:nvSpPr>
          <p:spPr>
            <a:xfrm flipH="false" flipV="false" rot="0">
              <a:off x="0" y="0"/>
              <a:ext cx="1442601" cy="1055682"/>
            </a:xfrm>
            <a:custGeom>
              <a:avLst/>
              <a:gdLst/>
              <a:ahLst/>
              <a:cxnLst/>
              <a:rect r="r" b="b" t="t" l="l"/>
              <a:pathLst>
                <a:path h="1055682" w="1442601">
                  <a:moveTo>
                    <a:pt x="72085" y="0"/>
                  </a:moveTo>
                  <a:lnTo>
                    <a:pt x="1370515" y="0"/>
                  </a:lnTo>
                  <a:cubicBezTo>
                    <a:pt x="1389634" y="0"/>
                    <a:pt x="1407969" y="7595"/>
                    <a:pt x="1421487" y="21113"/>
                  </a:cubicBezTo>
                  <a:cubicBezTo>
                    <a:pt x="1435006" y="34632"/>
                    <a:pt x="1442601" y="52967"/>
                    <a:pt x="1442601" y="72085"/>
                  </a:cubicBezTo>
                  <a:lnTo>
                    <a:pt x="1442601" y="983596"/>
                  </a:lnTo>
                  <a:cubicBezTo>
                    <a:pt x="1442601" y="1002715"/>
                    <a:pt x="1435006" y="1021050"/>
                    <a:pt x="1421487" y="1034568"/>
                  </a:cubicBezTo>
                  <a:cubicBezTo>
                    <a:pt x="1407969" y="1048087"/>
                    <a:pt x="1389634" y="1055682"/>
                    <a:pt x="1370515" y="1055682"/>
                  </a:cubicBezTo>
                  <a:lnTo>
                    <a:pt x="72085" y="1055682"/>
                  </a:lnTo>
                  <a:cubicBezTo>
                    <a:pt x="32274" y="1055682"/>
                    <a:pt x="0" y="1023408"/>
                    <a:pt x="0" y="983596"/>
                  </a:cubicBezTo>
                  <a:lnTo>
                    <a:pt x="0" y="72085"/>
                  </a:lnTo>
                  <a:cubicBezTo>
                    <a:pt x="0" y="32274"/>
                    <a:pt x="32274" y="0"/>
                    <a:pt x="72085" y="0"/>
                  </a:cubicBezTo>
                  <a:close/>
                </a:path>
              </a:pathLst>
            </a:custGeom>
            <a:solidFill>
              <a:srgbClr val="BDD4D4"/>
            </a:solidFill>
            <a:ln cap="rnd">
              <a:noFill/>
              <a:prstDash val="solid"/>
              <a:round/>
            </a:ln>
          </p:spPr>
        </p:sp>
        <p:sp>
          <p:nvSpPr>
            <p:cNvPr name="TextBox 4" id="4"/>
            <p:cNvSpPr txBox="true"/>
            <p:nvPr/>
          </p:nvSpPr>
          <p:spPr>
            <a:xfrm>
              <a:off x="0" y="-28575"/>
              <a:ext cx="1442601" cy="1084257"/>
            </a:xfrm>
            <a:prstGeom prst="rect">
              <a:avLst/>
            </a:prstGeom>
          </p:spPr>
          <p:txBody>
            <a:bodyPr anchor="ctr" rtlCol="false" tIns="254000" lIns="254000" bIns="254000" rIns="254000"/>
            <a:lstStyle/>
            <a:p>
              <a:pPr algn="ctr">
                <a:lnSpc>
                  <a:spcPts val="3125"/>
                </a:lnSpc>
              </a:pPr>
            </a:p>
            <a:p>
              <a:pPr algn="ctr">
                <a:lnSpc>
                  <a:spcPts val="3125"/>
                </a:lnSpc>
              </a:pPr>
            </a:p>
            <a:p>
              <a:pPr algn="ctr" marL="0" indent="0" lvl="0">
                <a:lnSpc>
                  <a:spcPts val="3125"/>
                </a:lnSpc>
                <a:spcBef>
                  <a:spcPct val="0"/>
                </a:spcBef>
              </a:pPr>
              <a:r>
                <a:rPr lang="en-US" sz="2500" spc="-12">
                  <a:solidFill>
                    <a:srgbClr val="4A201C"/>
                  </a:solidFill>
                  <a:latin typeface="Public Sans"/>
                  <a:ea typeface="Public Sans"/>
                  <a:cs typeface="Public Sans"/>
                  <a:sym typeface="Public Sans"/>
                </a:rPr>
                <a:t>To make biomechanics simple and interactive—transforming complex concepts (like CoG/Newton’s Laws) into 3D models and real-world examples you can see and experiment with.</a:t>
              </a:r>
            </a:p>
          </p:txBody>
        </p:sp>
      </p:grpSp>
      <p:grpSp>
        <p:nvGrpSpPr>
          <p:cNvPr name="Group 5" id="5"/>
          <p:cNvGrpSpPr/>
          <p:nvPr/>
        </p:nvGrpSpPr>
        <p:grpSpPr>
          <a:xfrm rot="0">
            <a:off x="11778950" y="3866230"/>
            <a:ext cx="5477375" cy="3897900"/>
            <a:chOff x="0" y="0"/>
            <a:chExt cx="1442601" cy="1026607"/>
          </a:xfrm>
        </p:grpSpPr>
        <p:sp>
          <p:nvSpPr>
            <p:cNvPr name="Freeform 6" id="6"/>
            <p:cNvSpPr/>
            <p:nvPr/>
          </p:nvSpPr>
          <p:spPr>
            <a:xfrm flipH="false" flipV="false" rot="0">
              <a:off x="0" y="0"/>
              <a:ext cx="1442601" cy="1026607"/>
            </a:xfrm>
            <a:custGeom>
              <a:avLst/>
              <a:gdLst/>
              <a:ahLst/>
              <a:cxnLst/>
              <a:rect r="r" b="b" t="t" l="l"/>
              <a:pathLst>
                <a:path h="1026607" w="1442601">
                  <a:moveTo>
                    <a:pt x="72085" y="0"/>
                  </a:moveTo>
                  <a:lnTo>
                    <a:pt x="1370515" y="0"/>
                  </a:lnTo>
                  <a:cubicBezTo>
                    <a:pt x="1389634" y="0"/>
                    <a:pt x="1407969" y="7595"/>
                    <a:pt x="1421487" y="21113"/>
                  </a:cubicBezTo>
                  <a:cubicBezTo>
                    <a:pt x="1435006" y="34632"/>
                    <a:pt x="1442601" y="52967"/>
                    <a:pt x="1442601" y="72085"/>
                  </a:cubicBezTo>
                  <a:lnTo>
                    <a:pt x="1442601" y="954522"/>
                  </a:lnTo>
                  <a:cubicBezTo>
                    <a:pt x="1442601" y="973640"/>
                    <a:pt x="1435006" y="991975"/>
                    <a:pt x="1421487" y="1005494"/>
                  </a:cubicBezTo>
                  <a:cubicBezTo>
                    <a:pt x="1407969" y="1019013"/>
                    <a:pt x="1389634" y="1026607"/>
                    <a:pt x="1370515" y="1026607"/>
                  </a:cubicBezTo>
                  <a:lnTo>
                    <a:pt x="72085" y="1026607"/>
                  </a:lnTo>
                  <a:cubicBezTo>
                    <a:pt x="32274" y="1026607"/>
                    <a:pt x="0" y="994334"/>
                    <a:pt x="0" y="954522"/>
                  </a:cubicBezTo>
                  <a:lnTo>
                    <a:pt x="0" y="72085"/>
                  </a:lnTo>
                  <a:cubicBezTo>
                    <a:pt x="0" y="32274"/>
                    <a:pt x="32274" y="0"/>
                    <a:pt x="72085" y="0"/>
                  </a:cubicBezTo>
                  <a:close/>
                </a:path>
              </a:pathLst>
            </a:custGeom>
            <a:solidFill>
              <a:srgbClr val="BDD4D4"/>
            </a:solidFill>
            <a:ln cap="rnd">
              <a:noFill/>
              <a:prstDash val="solid"/>
              <a:round/>
            </a:ln>
          </p:spPr>
        </p:sp>
        <p:sp>
          <p:nvSpPr>
            <p:cNvPr name="TextBox 7" id="7"/>
            <p:cNvSpPr txBox="true"/>
            <p:nvPr/>
          </p:nvSpPr>
          <p:spPr>
            <a:xfrm>
              <a:off x="0" y="-28575"/>
              <a:ext cx="1442601" cy="1055182"/>
            </a:xfrm>
            <a:prstGeom prst="rect">
              <a:avLst/>
            </a:prstGeom>
          </p:spPr>
          <p:txBody>
            <a:bodyPr anchor="ctr" rtlCol="false" tIns="254000" lIns="254000" bIns="254000" rIns="254000"/>
            <a:lstStyle/>
            <a:p>
              <a:pPr algn="ctr" marL="0" indent="0" lvl="0">
                <a:lnSpc>
                  <a:spcPts val="3125"/>
                </a:lnSpc>
                <a:spcBef>
                  <a:spcPct val="0"/>
                </a:spcBef>
              </a:pPr>
              <a:r>
                <a:rPr lang="en-US" sz="2500" spc="-12">
                  <a:solidFill>
                    <a:srgbClr val="4A201C"/>
                  </a:solidFill>
                  <a:latin typeface="Public Sans"/>
                  <a:ea typeface="Public Sans"/>
                  <a:cs typeface="Public Sans"/>
                  <a:sym typeface="Public Sans"/>
                </a:rPr>
                <a:t>Bridge the gap between textbook theory and actionable knowledge—so you can apply biomechanics to training, rehab, or everyday life.</a:t>
              </a:r>
            </a:p>
          </p:txBody>
        </p:sp>
      </p:grpSp>
      <p:grpSp>
        <p:nvGrpSpPr>
          <p:cNvPr name="Group 8" id="8"/>
          <p:cNvGrpSpPr/>
          <p:nvPr/>
        </p:nvGrpSpPr>
        <p:grpSpPr>
          <a:xfrm rot="0">
            <a:off x="6577521" y="5815180"/>
            <a:ext cx="4868054" cy="4008439"/>
            <a:chOff x="0" y="0"/>
            <a:chExt cx="1282121" cy="1055721"/>
          </a:xfrm>
        </p:grpSpPr>
        <p:sp>
          <p:nvSpPr>
            <p:cNvPr name="Freeform 9" id="9"/>
            <p:cNvSpPr/>
            <p:nvPr/>
          </p:nvSpPr>
          <p:spPr>
            <a:xfrm flipH="false" flipV="false" rot="0">
              <a:off x="0" y="0"/>
              <a:ext cx="1282121" cy="1055721"/>
            </a:xfrm>
            <a:custGeom>
              <a:avLst/>
              <a:gdLst/>
              <a:ahLst/>
              <a:cxnLst/>
              <a:rect r="r" b="b" t="t" l="l"/>
              <a:pathLst>
                <a:path h="1055721" w="1282121">
                  <a:moveTo>
                    <a:pt x="81108" y="0"/>
                  </a:moveTo>
                  <a:lnTo>
                    <a:pt x="1201013" y="0"/>
                  </a:lnTo>
                  <a:cubicBezTo>
                    <a:pt x="1222524" y="0"/>
                    <a:pt x="1243154" y="8545"/>
                    <a:pt x="1258365" y="23756"/>
                  </a:cubicBezTo>
                  <a:cubicBezTo>
                    <a:pt x="1273576" y="38967"/>
                    <a:pt x="1282121" y="59597"/>
                    <a:pt x="1282121" y="81108"/>
                  </a:cubicBezTo>
                  <a:lnTo>
                    <a:pt x="1282121" y="974613"/>
                  </a:lnTo>
                  <a:cubicBezTo>
                    <a:pt x="1282121" y="1019407"/>
                    <a:pt x="1245808" y="1055721"/>
                    <a:pt x="1201013" y="1055721"/>
                  </a:cubicBezTo>
                  <a:lnTo>
                    <a:pt x="81108" y="1055721"/>
                  </a:lnTo>
                  <a:cubicBezTo>
                    <a:pt x="59597" y="1055721"/>
                    <a:pt x="38967" y="1047175"/>
                    <a:pt x="23756" y="1031965"/>
                  </a:cubicBezTo>
                  <a:cubicBezTo>
                    <a:pt x="8545" y="1016754"/>
                    <a:pt x="0" y="996124"/>
                    <a:pt x="0" y="974613"/>
                  </a:cubicBezTo>
                  <a:lnTo>
                    <a:pt x="0" y="81108"/>
                  </a:lnTo>
                  <a:cubicBezTo>
                    <a:pt x="0" y="59597"/>
                    <a:pt x="8545" y="38967"/>
                    <a:pt x="23756" y="23756"/>
                  </a:cubicBezTo>
                  <a:cubicBezTo>
                    <a:pt x="38967" y="8545"/>
                    <a:pt x="59597" y="0"/>
                    <a:pt x="81108" y="0"/>
                  </a:cubicBezTo>
                  <a:close/>
                </a:path>
              </a:pathLst>
            </a:custGeom>
            <a:solidFill>
              <a:srgbClr val="BDD4D4"/>
            </a:solidFill>
            <a:ln cap="rnd">
              <a:noFill/>
              <a:prstDash val="solid"/>
              <a:round/>
            </a:ln>
          </p:spPr>
        </p:sp>
        <p:sp>
          <p:nvSpPr>
            <p:cNvPr name="TextBox 10" id="10"/>
            <p:cNvSpPr txBox="true"/>
            <p:nvPr/>
          </p:nvSpPr>
          <p:spPr>
            <a:xfrm>
              <a:off x="0" y="-28575"/>
              <a:ext cx="1282121" cy="1084296"/>
            </a:xfrm>
            <a:prstGeom prst="rect">
              <a:avLst/>
            </a:prstGeom>
          </p:spPr>
          <p:txBody>
            <a:bodyPr anchor="ctr" rtlCol="false" tIns="254000" lIns="254000" bIns="254000" rIns="254000"/>
            <a:lstStyle/>
            <a:p>
              <a:pPr algn="ctr">
                <a:lnSpc>
                  <a:spcPts val="3125"/>
                </a:lnSpc>
              </a:pPr>
            </a:p>
            <a:p>
              <a:pPr algn="ctr">
                <a:lnSpc>
                  <a:spcPts val="3125"/>
                </a:lnSpc>
              </a:pPr>
            </a:p>
            <a:p>
              <a:pPr algn="ctr">
                <a:lnSpc>
                  <a:spcPts val="3125"/>
                </a:lnSpc>
              </a:pPr>
              <a:r>
                <a:rPr lang="en-US" sz="2500" spc="-12">
                  <a:solidFill>
                    <a:srgbClr val="4A201C"/>
                  </a:solidFill>
                  <a:latin typeface="Public Sans"/>
                  <a:ea typeface="Public Sans"/>
                  <a:cs typeface="Public Sans"/>
                  <a:sym typeface="Public Sans"/>
                </a:rPr>
                <a:t>understanding forces in your body shouldn’t require a PhD—whether you’re a student, athlete, or just curious about how you move.</a:t>
              </a:r>
            </a:p>
            <a:p>
              <a:pPr algn="ctr">
                <a:lnSpc>
                  <a:spcPts val="3125"/>
                </a:lnSpc>
              </a:pPr>
            </a:p>
            <a:p>
              <a:pPr algn="ctr" marL="0" indent="0" lvl="0">
                <a:lnSpc>
                  <a:spcPts val="3125"/>
                </a:lnSpc>
                <a:spcBef>
                  <a:spcPct val="0"/>
                </a:spcBef>
              </a:pPr>
            </a:p>
          </p:txBody>
        </p:sp>
      </p:grpSp>
      <p:sp>
        <p:nvSpPr>
          <p:cNvPr name="TextBox 11" id="11"/>
          <p:cNvSpPr txBox="true"/>
          <p:nvPr/>
        </p:nvSpPr>
        <p:spPr>
          <a:xfrm rot="0">
            <a:off x="5662283" y="462022"/>
            <a:ext cx="6963433" cy="2540000"/>
          </a:xfrm>
          <a:prstGeom prst="rect">
            <a:avLst/>
          </a:prstGeom>
        </p:spPr>
        <p:txBody>
          <a:bodyPr anchor="t" rtlCol="false" tIns="0" lIns="0" bIns="0" rIns="0">
            <a:spAutoFit/>
          </a:bodyPr>
          <a:lstStyle/>
          <a:p>
            <a:pPr algn="ctr" marL="0" indent="0" lvl="0">
              <a:lnSpc>
                <a:spcPts val="10000"/>
              </a:lnSpc>
              <a:spcBef>
                <a:spcPct val="0"/>
              </a:spcBef>
            </a:pPr>
            <a:r>
              <a:rPr lang="en-US" sz="8000" strike="noStrike" u="none">
                <a:solidFill>
                  <a:srgbClr val="000000"/>
                </a:solidFill>
                <a:latin typeface="Archivo Black"/>
                <a:ea typeface="Archivo Black"/>
                <a:cs typeface="Archivo Black"/>
                <a:sym typeface="Archivo Black"/>
              </a:rPr>
              <a:t>WHY BIOPLAY</a:t>
            </a:r>
          </a:p>
        </p:txBody>
      </p:sp>
      <p:sp>
        <p:nvSpPr>
          <p:cNvPr name="TextBox 12" id="12"/>
          <p:cNvSpPr txBox="true"/>
          <p:nvPr/>
        </p:nvSpPr>
        <p:spPr>
          <a:xfrm rot="0">
            <a:off x="763796" y="4148025"/>
            <a:ext cx="5477375" cy="459740"/>
          </a:xfrm>
          <a:prstGeom prst="rect">
            <a:avLst/>
          </a:prstGeom>
        </p:spPr>
        <p:txBody>
          <a:bodyPr anchor="t" rtlCol="false" tIns="0" lIns="0" bIns="0" rIns="0">
            <a:spAutoFit/>
          </a:bodyPr>
          <a:lstStyle/>
          <a:p>
            <a:pPr algn="ctr" marL="0" indent="0" lvl="0">
              <a:lnSpc>
                <a:spcPts val="3640"/>
              </a:lnSpc>
              <a:spcBef>
                <a:spcPct val="0"/>
              </a:spcBef>
            </a:pPr>
            <a:r>
              <a:rPr lang="en-US" b="true" sz="2800" strike="noStrike" u="none">
                <a:solidFill>
                  <a:srgbClr val="000000"/>
                </a:solidFill>
                <a:latin typeface="Public Sans Bold"/>
                <a:ea typeface="Public Sans Bold"/>
                <a:cs typeface="Public Sans Bold"/>
                <a:sym typeface="Public Sans Bold"/>
              </a:rPr>
              <a:t>PURPOSE OF THIS WE</a:t>
            </a:r>
            <a:r>
              <a:rPr lang="en-US" b="true" sz="2800" strike="noStrike" u="none">
                <a:solidFill>
                  <a:srgbClr val="000000"/>
                </a:solidFill>
                <a:latin typeface="Public Sans Bold"/>
                <a:ea typeface="Public Sans Bold"/>
                <a:cs typeface="Public Sans Bold"/>
                <a:sym typeface="Public Sans Bold"/>
              </a:rPr>
              <a:t>BSITE</a:t>
            </a:r>
          </a:p>
        </p:txBody>
      </p:sp>
      <p:sp>
        <p:nvSpPr>
          <p:cNvPr name="TextBox 13" id="13"/>
          <p:cNvSpPr txBox="true"/>
          <p:nvPr/>
        </p:nvSpPr>
        <p:spPr>
          <a:xfrm rot="0">
            <a:off x="7605593" y="6106834"/>
            <a:ext cx="3076813" cy="459740"/>
          </a:xfrm>
          <a:prstGeom prst="rect">
            <a:avLst/>
          </a:prstGeom>
        </p:spPr>
        <p:txBody>
          <a:bodyPr anchor="t" rtlCol="false" tIns="0" lIns="0" bIns="0" rIns="0">
            <a:spAutoFit/>
          </a:bodyPr>
          <a:lstStyle/>
          <a:p>
            <a:pPr algn="ctr" marL="0" indent="0" lvl="0">
              <a:lnSpc>
                <a:spcPts val="3640"/>
              </a:lnSpc>
              <a:spcBef>
                <a:spcPct val="0"/>
              </a:spcBef>
            </a:pPr>
            <a:r>
              <a:rPr lang="en-US" b="true" sz="2800" strike="noStrike" u="none">
                <a:solidFill>
                  <a:srgbClr val="000000"/>
                </a:solidFill>
                <a:latin typeface="Public Sans Bold"/>
                <a:ea typeface="Public Sans Bold"/>
                <a:cs typeface="Public Sans Bold"/>
                <a:sym typeface="Public Sans Bold"/>
              </a:rPr>
              <a:t>WHY IT MATTERS</a:t>
            </a:r>
          </a:p>
        </p:txBody>
      </p:sp>
      <p:sp>
        <p:nvSpPr>
          <p:cNvPr name="TextBox 14" id="14"/>
          <p:cNvSpPr txBox="true"/>
          <p:nvPr/>
        </p:nvSpPr>
        <p:spPr>
          <a:xfrm rot="0">
            <a:off x="13769270" y="4027375"/>
            <a:ext cx="1496735" cy="490855"/>
          </a:xfrm>
          <a:prstGeom prst="rect">
            <a:avLst/>
          </a:prstGeom>
        </p:spPr>
        <p:txBody>
          <a:bodyPr anchor="t" rtlCol="false" tIns="0" lIns="0" bIns="0" rIns="0">
            <a:spAutoFit/>
          </a:bodyPr>
          <a:lstStyle/>
          <a:p>
            <a:pPr algn="ctr">
              <a:lnSpc>
                <a:spcPts val="3919"/>
              </a:lnSpc>
            </a:pPr>
            <a:r>
              <a:rPr lang="en-US" sz="2799" b="true">
                <a:solidFill>
                  <a:srgbClr val="000000"/>
                </a:solidFill>
                <a:latin typeface="Public Sans Bold"/>
                <a:ea typeface="Public Sans Bold"/>
                <a:cs typeface="Public Sans Bold"/>
                <a:sym typeface="Public Sans Bold"/>
              </a:rPr>
              <a:t>The</a:t>
            </a:r>
            <a:r>
              <a:rPr lang="en-US" sz="2799" b="true">
                <a:solidFill>
                  <a:srgbClr val="000000"/>
                </a:solidFill>
                <a:latin typeface="Public Sans Bold"/>
                <a:ea typeface="Public Sans Bold"/>
                <a:cs typeface="Public Sans Bold"/>
                <a:sym typeface="Public Sans Bold"/>
              </a:rPr>
              <a:t> Goal</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9F2"/>
        </a:solidFill>
      </p:bgPr>
    </p:bg>
    <p:spTree>
      <p:nvGrpSpPr>
        <p:cNvPr id="1" name=""/>
        <p:cNvGrpSpPr/>
        <p:nvPr/>
      </p:nvGrpSpPr>
      <p:grpSpPr>
        <a:xfrm>
          <a:off x="0" y="0"/>
          <a:ext cx="0" cy="0"/>
          <a:chOff x="0" y="0"/>
          <a:chExt cx="0" cy="0"/>
        </a:xfrm>
      </p:grpSpPr>
      <p:grpSp>
        <p:nvGrpSpPr>
          <p:cNvPr name="Group 2" id="2"/>
          <p:cNvGrpSpPr/>
          <p:nvPr/>
        </p:nvGrpSpPr>
        <p:grpSpPr>
          <a:xfrm rot="0">
            <a:off x="1389895" y="3439806"/>
            <a:ext cx="15508209" cy="6085194"/>
            <a:chOff x="0" y="0"/>
            <a:chExt cx="4084467" cy="1602685"/>
          </a:xfrm>
        </p:grpSpPr>
        <p:sp>
          <p:nvSpPr>
            <p:cNvPr name="Freeform 3" id="3"/>
            <p:cNvSpPr/>
            <p:nvPr/>
          </p:nvSpPr>
          <p:spPr>
            <a:xfrm flipH="false" flipV="false" rot="0">
              <a:off x="0" y="0"/>
              <a:ext cx="4084467" cy="1602685"/>
            </a:xfrm>
            <a:custGeom>
              <a:avLst/>
              <a:gdLst/>
              <a:ahLst/>
              <a:cxnLst/>
              <a:rect r="r" b="b" t="t" l="l"/>
              <a:pathLst>
                <a:path h="1602685" w="4084467">
                  <a:moveTo>
                    <a:pt x="24961" y="0"/>
                  </a:moveTo>
                  <a:lnTo>
                    <a:pt x="4059506" y="0"/>
                  </a:lnTo>
                  <a:cubicBezTo>
                    <a:pt x="4066126" y="0"/>
                    <a:pt x="4072475" y="2630"/>
                    <a:pt x="4077156" y="7311"/>
                  </a:cubicBezTo>
                  <a:cubicBezTo>
                    <a:pt x="4081837" y="11992"/>
                    <a:pt x="4084467" y="18341"/>
                    <a:pt x="4084467" y="24961"/>
                  </a:cubicBezTo>
                  <a:lnTo>
                    <a:pt x="4084467" y="1577724"/>
                  </a:lnTo>
                  <a:cubicBezTo>
                    <a:pt x="4084467" y="1591510"/>
                    <a:pt x="4073291" y="1602685"/>
                    <a:pt x="4059506" y="1602685"/>
                  </a:cubicBezTo>
                  <a:lnTo>
                    <a:pt x="24961" y="1602685"/>
                  </a:lnTo>
                  <a:cubicBezTo>
                    <a:pt x="18341" y="1602685"/>
                    <a:pt x="11992" y="1600055"/>
                    <a:pt x="7311" y="1595374"/>
                  </a:cubicBezTo>
                  <a:cubicBezTo>
                    <a:pt x="2630" y="1590693"/>
                    <a:pt x="0" y="1584344"/>
                    <a:pt x="0" y="1577724"/>
                  </a:cubicBezTo>
                  <a:lnTo>
                    <a:pt x="0" y="24961"/>
                  </a:lnTo>
                  <a:cubicBezTo>
                    <a:pt x="0" y="18341"/>
                    <a:pt x="2630" y="11992"/>
                    <a:pt x="7311" y="7311"/>
                  </a:cubicBezTo>
                  <a:cubicBezTo>
                    <a:pt x="11992" y="2630"/>
                    <a:pt x="18341" y="0"/>
                    <a:pt x="24961" y="0"/>
                  </a:cubicBezTo>
                  <a:close/>
                </a:path>
              </a:pathLst>
            </a:custGeom>
            <a:solidFill>
              <a:srgbClr val="BDD4D4"/>
            </a:solidFill>
            <a:ln cap="rnd">
              <a:noFill/>
              <a:prstDash val="solid"/>
              <a:round/>
            </a:ln>
          </p:spPr>
        </p:sp>
        <p:sp>
          <p:nvSpPr>
            <p:cNvPr name="TextBox 4" id="4"/>
            <p:cNvSpPr txBox="true"/>
            <p:nvPr/>
          </p:nvSpPr>
          <p:spPr>
            <a:xfrm>
              <a:off x="0" y="0"/>
              <a:ext cx="4084467" cy="1602685"/>
            </a:xfrm>
            <a:prstGeom prst="rect">
              <a:avLst/>
            </a:prstGeom>
          </p:spPr>
          <p:txBody>
            <a:bodyPr anchor="b" rtlCol="false" tIns="50800" lIns="50800" bIns="50800" rIns="50800"/>
            <a:lstStyle/>
            <a:p>
              <a:pPr algn="ctr">
                <a:lnSpc>
                  <a:spcPts val="2999"/>
                </a:lnSpc>
              </a:pPr>
            </a:p>
          </p:txBody>
        </p:sp>
      </p:grpSp>
      <p:grpSp>
        <p:nvGrpSpPr>
          <p:cNvPr name="Group 5" id="5"/>
          <p:cNvGrpSpPr/>
          <p:nvPr/>
        </p:nvGrpSpPr>
        <p:grpSpPr>
          <a:xfrm rot="0">
            <a:off x="2038507" y="3828130"/>
            <a:ext cx="2871815" cy="1389091"/>
            <a:chOff x="0" y="0"/>
            <a:chExt cx="756363" cy="365851"/>
          </a:xfrm>
        </p:grpSpPr>
        <p:sp>
          <p:nvSpPr>
            <p:cNvPr name="Freeform 6" id="6"/>
            <p:cNvSpPr/>
            <p:nvPr/>
          </p:nvSpPr>
          <p:spPr>
            <a:xfrm flipH="false" flipV="false" rot="0">
              <a:off x="0" y="0"/>
              <a:ext cx="756363" cy="365851"/>
            </a:xfrm>
            <a:custGeom>
              <a:avLst/>
              <a:gdLst/>
              <a:ahLst/>
              <a:cxnLst/>
              <a:rect r="r" b="b" t="t" l="l"/>
              <a:pathLst>
                <a:path h="365851" w="756363">
                  <a:moveTo>
                    <a:pt x="134791" y="0"/>
                  </a:moveTo>
                  <a:lnTo>
                    <a:pt x="621571" y="0"/>
                  </a:lnTo>
                  <a:cubicBezTo>
                    <a:pt x="657320" y="0"/>
                    <a:pt x="691605" y="14201"/>
                    <a:pt x="716883" y="39479"/>
                  </a:cubicBezTo>
                  <a:cubicBezTo>
                    <a:pt x="742162" y="64758"/>
                    <a:pt x="756363" y="99043"/>
                    <a:pt x="756363" y="134791"/>
                  </a:cubicBezTo>
                  <a:lnTo>
                    <a:pt x="756363" y="231060"/>
                  </a:lnTo>
                  <a:cubicBezTo>
                    <a:pt x="756363" y="305503"/>
                    <a:pt x="696015" y="365851"/>
                    <a:pt x="621571" y="365851"/>
                  </a:cubicBezTo>
                  <a:lnTo>
                    <a:pt x="134791" y="365851"/>
                  </a:lnTo>
                  <a:cubicBezTo>
                    <a:pt x="60348" y="365851"/>
                    <a:pt x="0" y="305503"/>
                    <a:pt x="0" y="231060"/>
                  </a:cubicBezTo>
                  <a:lnTo>
                    <a:pt x="0" y="134791"/>
                  </a:lnTo>
                  <a:cubicBezTo>
                    <a:pt x="0" y="60348"/>
                    <a:pt x="60348" y="0"/>
                    <a:pt x="134791" y="0"/>
                  </a:cubicBezTo>
                  <a:close/>
                </a:path>
              </a:pathLst>
            </a:custGeom>
            <a:solidFill>
              <a:srgbClr val="FFF9F2"/>
            </a:solidFill>
            <a:ln cap="rnd">
              <a:noFill/>
              <a:prstDash val="solid"/>
              <a:round/>
            </a:ln>
          </p:spPr>
        </p:sp>
        <p:sp>
          <p:nvSpPr>
            <p:cNvPr name="TextBox 7" id="7"/>
            <p:cNvSpPr txBox="true"/>
            <p:nvPr/>
          </p:nvSpPr>
          <p:spPr>
            <a:xfrm>
              <a:off x="0" y="-38100"/>
              <a:ext cx="756363" cy="403951"/>
            </a:xfrm>
            <a:prstGeom prst="rect">
              <a:avLst/>
            </a:prstGeom>
          </p:spPr>
          <p:txBody>
            <a:bodyPr anchor="ctr" rtlCol="false" tIns="254000" lIns="254000" bIns="254000" rIns="254000"/>
            <a:lstStyle/>
            <a:p>
              <a:pPr algn="ctr" marL="0" indent="0" lvl="0">
                <a:lnSpc>
                  <a:spcPts val="3640"/>
                </a:lnSpc>
                <a:spcBef>
                  <a:spcPct val="0"/>
                </a:spcBef>
              </a:pPr>
              <a:r>
                <a:rPr lang="en-US" b="true" sz="2800" strike="noStrike" u="none">
                  <a:solidFill>
                    <a:srgbClr val="000000"/>
                  </a:solidFill>
                  <a:latin typeface="Public Sans Bold"/>
                  <a:ea typeface="Public Sans Bold"/>
                  <a:cs typeface="Public Sans Bold"/>
                  <a:sym typeface="Public Sans Bold"/>
                </a:rPr>
                <a:t>DIAGNOSIS</a:t>
              </a:r>
            </a:p>
          </p:txBody>
        </p:sp>
      </p:grpSp>
      <p:grpSp>
        <p:nvGrpSpPr>
          <p:cNvPr name="Group 8" id="8"/>
          <p:cNvGrpSpPr/>
          <p:nvPr/>
        </p:nvGrpSpPr>
        <p:grpSpPr>
          <a:xfrm rot="0">
            <a:off x="10049151" y="3828475"/>
            <a:ext cx="2871787" cy="1388745"/>
            <a:chOff x="0" y="0"/>
            <a:chExt cx="756356" cy="365760"/>
          </a:xfrm>
        </p:grpSpPr>
        <p:sp>
          <p:nvSpPr>
            <p:cNvPr name="Freeform 9" id="9"/>
            <p:cNvSpPr/>
            <p:nvPr/>
          </p:nvSpPr>
          <p:spPr>
            <a:xfrm flipH="false" flipV="false" rot="0">
              <a:off x="0" y="0"/>
              <a:ext cx="756356" cy="365760"/>
            </a:xfrm>
            <a:custGeom>
              <a:avLst/>
              <a:gdLst/>
              <a:ahLst/>
              <a:cxnLst/>
              <a:rect r="r" b="b" t="t" l="l"/>
              <a:pathLst>
                <a:path h="365760" w="756356">
                  <a:moveTo>
                    <a:pt x="134793" y="0"/>
                  </a:moveTo>
                  <a:lnTo>
                    <a:pt x="621563" y="0"/>
                  </a:lnTo>
                  <a:cubicBezTo>
                    <a:pt x="657312" y="0"/>
                    <a:pt x="691597" y="14201"/>
                    <a:pt x="716876" y="39480"/>
                  </a:cubicBezTo>
                  <a:cubicBezTo>
                    <a:pt x="742154" y="64758"/>
                    <a:pt x="756356" y="99043"/>
                    <a:pt x="756356" y="134793"/>
                  </a:cubicBezTo>
                  <a:lnTo>
                    <a:pt x="756356" y="230967"/>
                  </a:lnTo>
                  <a:cubicBezTo>
                    <a:pt x="756356" y="266717"/>
                    <a:pt x="742154" y="301002"/>
                    <a:pt x="716876" y="326280"/>
                  </a:cubicBezTo>
                  <a:cubicBezTo>
                    <a:pt x="691597" y="351559"/>
                    <a:pt x="657312" y="365760"/>
                    <a:pt x="621563" y="365760"/>
                  </a:cubicBezTo>
                  <a:lnTo>
                    <a:pt x="134793" y="365760"/>
                  </a:lnTo>
                  <a:cubicBezTo>
                    <a:pt x="99043" y="365760"/>
                    <a:pt x="64758" y="351559"/>
                    <a:pt x="39480" y="326280"/>
                  </a:cubicBezTo>
                  <a:cubicBezTo>
                    <a:pt x="14201" y="301002"/>
                    <a:pt x="0" y="266717"/>
                    <a:pt x="0" y="230967"/>
                  </a:cubicBezTo>
                  <a:lnTo>
                    <a:pt x="0" y="134793"/>
                  </a:lnTo>
                  <a:cubicBezTo>
                    <a:pt x="0" y="99043"/>
                    <a:pt x="14201" y="64758"/>
                    <a:pt x="39480" y="39480"/>
                  </a:cubicBezTo>
                  <a:cubicBezTo>
                    <a:pt x="64758" y="14201"/>
                    <a:pt x="99043" y="0"/>
                    <a:pt x="134793" y="0"/>
                  </a:cubicBezTo>
                  <a:close/>
                </a:path>
              </a:pathLst>
            </a:custGeom>
            <a:solidFill>
              <a:srgbClr val="FFF9F2"/>
            </a:solidFill>
            <a:ln cap="rnd">
              <a:noFill/>
              <a:prstDash val="solid"/>
              <a:round/>
            </a:ln>
          </p:spPr>
        </p:sp>
        <p:sp>
          <p:nvSpPr>
            <p:cNvPr name="TextBox 10" id="10"/>
            <p:cNvSpPr txBox="true"/>
            <p:nvPr/>
          </p:nvSpPr>
          <p:spPr>
            <a:xfrm>
              <a:off x="0" y="-38100"/>
              <a:ext cx="756356" cy="403860"/>
            </a:xfrm>
            <a:prstGeom prst="rect">
              <a:avLst/>
            </a:prstGeom>
          </p:spPr>
          <p:txBody>
            <a:bodyPr anchor="ctr" rtlCol="false" tIns="254000" lIns="254000" bIns="254000" rIns="254000"/>
            <a:lstStyle/>
            <a:p>
              <a:pPr algn="ctr" marL="0" indent="0" lvl="0">
                <a:lnSpc>
                  <a:spcPts val="3640"/>
                </a:lnSpc>
                <a:spcBef>
                  <a:spcPct val="0"/>
                </a:spcBef>
              </a:pPr>
              <a:r>
                <a:rPr lang="en-US" b="true" sz="2800" strike="noStrike" u="none">
                  <a:solidFill>
                    <a:srgbClr val="000000"/>
                  </a:solidFill>
                  <a:latin typeface="Public Sans Bold"/>
                  <a:ea typeface="Public Sans Bold"/>
                  <a:cs typeface="Public Sans Bold"/>
                  <a:sym typeface="Public Sans Bold"/>
                </a:rPr>
                <a:t>TREATMENT</a:t>
              </a:r>
            </a:p>
          </p:txBody>
        </p:sp>
      </p:grpSp>
      <p:grpSp>
        <p:nvGrpSpPr>
          <p:cNvPr name="Group 11" id="11"/>
          <p:cNvGrpSpPr/>
          <p:nvPr/>
        </p:nvGrpSpPr>
        <p:grpSpPr>
          <a:xfrm rot="0">
            <a:off x="2038507" y="6837511"/>
            <a:ext cx="2871815" cy="1388745"/>
            <a:chOff x="0" y="0"/>
            <a:chExt cx="756363" cy="365760"/>
          </a:xfrm>
        </p:grpSpPr>
        <p:sp>
          <p:nvSpPr>
            <p:cNvPr name="Freeform 12" id="12"/>
            <p:cNvSpPr/>
            <p:nvPr/>
          </p:nvSpPr>
          <p:spPr>
            <a:xfrm flipH="false" flipV="false" rot="0">
              <a:off x="0" y="0"/>
              <a:ext cx="756363" cy="365760"/>
            </a:xfrm>
            <a:custGeom>
              <a:avLst/>
              <a:gdLst/>
              <a:ahLst/>
              <a:cxnLst/>
              <a:rect r="r" b="b" t="t" l="l"/>
              <a:pathLst>
                <a:path h="365760" w="756363">
                  <a:moveTo>
                    <a:pt x="134791" y="0"/>
                  </a:moveTo>
                  <a:lnTo>
                    <a:pt x="621571" y="0"/>
                  </a:lnTo>
                  <a:cubicBezTo>
                    <a:pt x="657320" y="0"/>
                    <a:pt x="691605" y="14201"/>
                    <a:pt x="716883" y="39479"/>
                  </a:cubicBezTo>
                  <a:cubicBezTo>
                    <a:pt x="742162" y="64758"/>
                    <a:pt x="756363" y="99043"/>
                    <a:pt x="756363" y="134791"/>
                  </a:cubicBezTo>
                  <a:lnTo>
                    <a:pt x="756363" y="230969"/>
                  </a:lnTo>
                  <a:cubicBezTo>
                    <a:pt x="756363" y="305412"/>
                    <a:pt x="696015" y="365760"/>
                    <a:pt x="621571" y="365760"/>
                  </a:cubicBezTo>
                  <a:lnTo>
                    <a:pt x="134791" y="365760"/>
                  </a:lnTo>
                  <a:cubicBezTo>
                    <a:pt x="60348" y="365760"/>
                    <a:pt x="0" y="305412"/>
                    <a:pt x="0" y="230969"/>
                  </a:cubicBezTo>
                  <a:lnTo>
                    <a:pt x="0" y="134791"/>
                  </a:lnTo>
                  <a:cubicBezTo>
                    <a:pt x="0" y="60348"/>
                    <a:pt x="60348" y="0"/>
                    <a:pt x="134791" y="0"/>
                  </a:cubicBezTo>
                  <a:close/>
                </a:path>
              </a:pathLst>
            </a:custGeom>
            <a:solidFill>
              <a:srgbClr val="FFF9F2"/>
            </a:solidFill>
            <a:ln cap="rnd">
              <a:noFill/>
              <a:prstDash val="solid"/>
              <a:round/>
            </a:ln>
          </p:spPr>
        </p:sp>
        <p:sp>
          <p:nvSpPr>
            <p:cNvPr name="TextBox 13" id="13"/>
            <p:cNvSpPr txBox="true"/>
            <p:nvPr/>
          </p:nvSpPr>
          <p:spPr>
            <a:xfrm>
              <a:off x="0" y="-38100"/>
              <a:ext cx="756363" cy="403860"/>
            </a:xfrm>
            <a:prstGeom prst="rect">
              <a:avLst/>
            </a:prstGeom>
          </p:spPr>
          <p:txBody>
            <a:bodyPr anchor="ctr" rtlCol="false" tIns="254000" lIns="254000" bIns="254000" rIns="254000"/>
            <a:lstStyle/>
            <a:p>
              <a:pPr algn="ctr" marL="0" indent="0" lvl="0">
                <a:lnSpc>
                  <a:spcPts val="3640"/>
                </a:lnSpc>
                <a:spcBef>
                  <a:spcPct val="0"/>
                </a:spcBef>
              </a:pPr>
              <a:r>
                <a:rPr lang="en-US" b="true" sz="2800" strike="noStrike" u="none">
                  <a:solidFill>
                    <a:srgbClr val="000000"/>
                  </a:solidFill>
                  <a:latin typeface="Public Sans Bold"/>
                  <a:ea typeface="Public Sans Bold"/>
                  <a:cs typeface="Public Sans Bold"/>
                  <a:sym typeface="Public Sans Bold"/>
                </a:rPr>
                <a:t>SPORTS</a:t>
              </a:r>
            </a:p>
          </p:txBody>
        </p:sp>
      </p:grpSp>
      <p:grpSp>
        <p:nvGrpSpPr>
          <p:cNvPr name="Group 14" id="14"/>
          <p:cNvGrpSpPr/>
          <p:nvPr/>
        </p:nvGrpSpPr>
        <p:grpSpPr>
          <a:xfrm rot="0">
            <a:off x="10049151" y="6837511"/>
            <a:ext cx="2871787" cy="1388745"/>
            <a:chOff x="0" y="0"/>
            <a:chExt cx="756356" cy="365760"/>
          </a:xfrm>
        </p:grpSpPr>
        <p:sp>
          <p:nvSpPr>
            <p:cNvPr name="Freeform 15" id="15"/>
            <p:cNvSpPr/>
            <p:nvPr/>
          </p:nvSpPr>
          <p:spPr>
            <a:xfrm flipH="false" flipV="false" rot="0">
              <a:off x="0" y="0"/>
              <a:ext cx="756356" cy="365760"/>
            </a:xfrm>
            <a:custGeom>
              <a:avLst/>
              <a:gdLst/>
              <a:ahLst/>
              <a:cxnLst/>
              <a:rect r="r" b="b" t="t" l="l"/>
              <a:pathLst>
                <a:path h="365760" w="756356">
                  <a:moveTo>
                    <a:pt x="134793" y="0"/>
                  </a:moveTo>
                  <a:lnTo>
                    <a:pt x="621563" y="0"/>
                  </a:lnTo>
                  <a:cubicBezTo>
                    <a:pt x="657312" y="0"/>
                    <a:pt x="691597" y="14201"/>
                    <a:pt x="716876" y="39480"/>
                  </a:cubicBezTo>
                  <a:cubicBezTo>
                    <a:pt x="742154" y="64758"/>
                    <a:pt x="756356" y="99043"/>
                    <a:pt x="756356" y="134793"/>
                  </a:cubicBezTo>
                  <a:lnTo>
                    <a:pt x="756356" y="230967"/>
                  </a:lnTo>
                  <a:cubicBezTo>
                    <a:pt x="756356" y="266717"/>
                    <a:pt x="742154" y="301002"/>
                    <a:pt x="716876" y="326280"/>
                  </a:cubicBezTo>
                  <a:cubicBezTo>
                    <a:pt x="691597" y="351559"/>
                    <a:pt x="657312" y="365760"/>
                    <a:pt x="621563" y="365760"/>
                  </a:cubicBezTo>
                  <a:lnTo>
                    <a:pt x="134793" y="365760"/>
                  </a:lnTo>
                  <a:cubicBezTo>
                    <a:pt x="99043" y="365760"/>
                    <a:pt x="64758" y="351559"/>
                    <a:pt x="39480" y="326280"/>
                  </a:cubicBezTo>
                  <a:cubicBezTo>
                    <a:pt x="14201" y="301002"/>
                    <a:pt x="0" y="266717"/>
                    <a:pt x="0" y="230967"/>
                  </a:cubicBezTo>
                  <a:lnTo>
                    <a:pt x="0" y="134793"/>
                  </a:lnTo>
                  <a:cubicBezTo>
                    <a:pt x="0" y="99043"/>
                    <a:pt x="14201" y="64758"/>
                    <a:pt x="39480" y="39480"/>
                  </a:cubicBezTo>
                  <a:cubicBezTo>
                    <a:pt x="64758" y="14201"/>
                    <a:pt x="99043" y="0"/>
                    <a:pt x="134793" y="0"/>
                  </a:cubicBezTo>
                  <a:close/>
                </a:path>
              </a:pathLst>
            </a:custGeom>
            <a:solidFill>
              <a:srgbClr val="FFF9F2"/>
            </a:solidFill>
            <a:ln cap="rnd">
              <a:noFill/>
              <a:prstDash val="solid"/>
              <a:round/>
            </a:ln>
          </p:spPr>
        </p:sp>
        <p:sp>
          <p:nvSpPr>
            <p:cNvPr name="TextBox 16" id="16"/>
            <p:cNvSpPr txBox="true"/>
            <p:nvPr/>
          </p:nvSpPr>
          <p:spPr>
            <a:xfrm>
              <a:off x="0" y="-38100"/>
              <a:ext cx="756356" cy="403860"/>
            </a:xfrm>
            <a:prstGeom prst="rect">
              <a:avLst/>
            </a:prstGeom>
          </p:spPr>
          <p:txBody>
            <a:bodyPr anchor="ctr" rtlCol="false" tIns="254000" lIns="254000" bIns="254000" rIns="254000"/>
            <a:lstStyle/>
            <a:p>
              <a:pPr algn="ctr" marL="0" indent="0" lvl="0">
                <a:lnSpc>
                  <a:spcPts val="3640"/>
                </a:lnSpc>
                <a:spcBef>
                  <a:spcPct val="0"/>
                </a:spcBef>
              </a:pPr>
              <a:r>
                <a:rPr lang="en-US" b="true" sz="2800" strike="noStrike" u="none">
                  <a:solidFill>
                    <a:srgbClr val="000000"/>
                  </a:solidFill>
                  <a:latin typeface="Public Sans Bold"/>
                  <a:ea typeface="Public Sans Bold"/>
                  <a:cs typeface="Public Sans Bold"/>
                  <a:sym typeface="Public Sans Bold"/>
                </a:rPr>
                <a:t> FORENSIC</a:t>
              </a:r>
            </a:p>
          </p:txBody>
        </p:sp>
      </p:grpSp>
      <p:sp>
        <p:nvSpPr>
          <p:cNvPr name="TextBox 17" id="17"/>
          <p:cNvSpPr txBox="true"/>
          <p:nvPr/>
        </p:nvSpPr>
        <p:spPr>
          <a:xfrm rot="0">
            <a:off x="4255573" y="388515"/>
            <a:ext cx="9776854" cy="2540000"/>
          </a:xfrm>
          <a:prstGeom prst="rect">
            <a:avLst/>
          </a:prstGeom>
        </p:spPr>
        <p:txBody>
          <a:bodyPr anchor="t" rtlCol="false" tIns="0" lIns="0" bIns="0" rIns="0">
            <a:spAutoFit/>
          </a:bodyPr>
          <a:lstStyle/>
          <a:p>
            <a:pPr algn="ctr" marL="0" indent="0" lvl="0">
              <a:lnSpc>
                <a:spcPts val="10000"/>
              </a:lnSpc>
              <a:spcBef>
                <a:spcPct val="0"/>
              </a:spcBef>
            </a:pPr>
            <a:r>
              <a:rPr lang="en-US" sz="8000" strike="noStrike" u="none">
                <a:solidFill>
                  <a:srgbClr val="000000"/>
                </a:solidFill>
                <a:latin typeface="Archivo Black"/>
                <a:ea typeface="Archivo Black"/>
                <a:cs typeface="Archivo Black"/>
                <a:sym typeface="Archivo Black"/>
              </a:rPr>
              <a:t>WHY BIOMECHANICS</a:t>
            </a:r>
          </a:p>
        </p:txBody>
      </p:sp>
      <p:sp>
        <p:nvSpPr>
          <p:cNvPr name="Freeform 18" id="18"/>
          <p:cNvSpPr/>
          <p:nvPr/>
        </p:nvSpPr>
        <p:spPr>
          <a:xfrm flipH="false" flipV="false" rot="2352054">
            <a:off x="13462384" y="-2431540"/>
            <a:ext cx="9068554" cy="5754410"/>
          </a:xfrm>
          <a:custGeom>
            <a:avLst/>
            <a:gdLst/>
            <a:ahLst/>
            <a:cxnLst/>
            <a:rect r="r" b="b" t="t" l="l"/>
            <a:pathLst>
              <a:path h="5754410" w="9068554">
                <a:moveTo>
                  <a:pt x="0" y="0"/>
                </a:moveTo>
                <a:lnTo>
                  <a:pt x="9068554" y="0"/>
                </a:lnTo>
                <a:lnTo>
                  <a:pt x="9068554" y="5754410"/>
                </a:lnTo>
                <a:lnTo>
                  <a:pt x="0" y="5754410"/>
                </a:lnTo>
                <a:lnTo>
                  <a:pt x="0" y="0"/>
                </a:lnTo>
                <a:close/>
              </a:path>
            </a:pathLst>
          </a:custGeom>
          <a:blipFill>
            <a:blip r:embed="rId2">
              <a:alphaModFix amt="76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9" id="19"/>
          <p:cNvSpPr/>
          <p:nvPr/>
        </p:nvSpPr>
        <p:spPr>
          <a:xfrm flipH="false" flipV="false" rot="1073436">
            <a:off x="-2308884" y="6726520"/>
            <a:ext cx="4707602" cy="4690484"/>
          </a:xfrm>
          <a:custGeom>
            <a:avLst/>
            <a:gdLst/>
            <a:ahLst/>
            <a:cxnLst/>
            <a:rect r="r" b="b" t="t" l="l"/>
            <a:pathLst>
              <a:path h="4690484" w="4707602">
                <a:moveTo>
                  <a:pt x="0" y="0"/>
                </a:moveTo>
                <a:lnTo>
                  <a:pt x="4707603" y="0"/>
                </a:lnTo>
                <a:lnTo>
                  <a:pt x="4707603" y="4690484"/>
                </a:lnTo>
                <a:lnTo>
                  <a:pt x="0" y="4690484"/>
                </a:lnTo>
                <a:lnTo>
                  <a:pt x="0" y="0"/>
                </a:lnTo>
                <a:close/>
              </a:path>
            </a:pathLst>
          </a:custGeom>
          <a:blipFill>
            <a:blip r:embed="rId4">
              <a:alphaModFix amt="76000"/>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20" id="20"/>
          <p:cNvGrpSpPr/>
          <p:nvPr/>
        </p:nvGrpSpPr>
        <p:grpSpPr>
          <a:xfrm rot="0">
            <a:off x="5860051" y="3652538"/>
            <a:ext cx="1740273" cy="174027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102320" y="0"/>
                  </a:moveTo>
                  <a:lnTo>
                    <a:pt x="710480" y="0"/>
                  </a:lnTo>
                  <a:cubicBezTo>
                    <a:pt x="766990" y="0"/>
                    <a:pt x="812800" y="45810"/>
                    <a:pt x="812800" y="102320"/>
                  </a:cubicBezTo>
                  <a:lnTo>
                    <a:pt x="812800" y="710480"/>
                  </a:lnTo>
                  <a:cubicBezTo>
                    <a:pt x="812800" y="766990"/>
                    <a:pt x="766990" y="812800"/>
                    <a:pt x="710480" y="812800"/>
                  </a:cubicBezTo>
                  <a:lnTo>
                    <a:pt x="102320" y="812800"/>
                  </a:lnTo>
                  <a:cubicBezTo>
                    <a:pt x="45810" y="812800"/>
                    <a:pt x="0" y="766990"/>
                    <a:pt x="0" y="710480"/>
                  </a:cubicBezTo>
                  <a:lnTo>
                    <a:pt x="0" y="102320"/>
                  </a:lnTo>
                  <a:cubicBezTo>
                    <a:pt x="0" y="45810"/>
                    <a:pt x="45810" y="0"/>
                    <a:pt x="102320" y="0"/>
                  </a:cubicBezTo>
                  <a:close/>
                </a:path>
              </a:pathLst>
            </a:custGeom>
            <a:blipFill>
              <a:blip r:embed="rId6"/>
              <a:stretch>
                <a:fillRect l="0" t="-17602" r="0" b="-17602"/>
              </a:stretch>
            </a:blipFill>
          </p:spPr>
        </p:sp>
      </p:grpSp>
      <p:grpSp>
        <p:nvGrpSpPr>
          <p:cNvPr name="Group 22" id="22"/>
          <p:cNvGrpSpPr/>
          <p:nvPr/>
        </p:nvGrpSpPr>
        <p:grpSpPr>
          <a:xfrm rot="0">
            <a:off x="13873438" y="3652538"/>
            <a:ext cx="1740273" cy="1740273"/>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102320" y="0"/>
                  </a:moveTo>
                  <a:lnTo>
                    <a:pt x="710480" y="0"/>
                  </a:lnTo>
                  <a:cubicBezTo>
                    <a:pt x="766990" y="0"/>
                    <a:pt x="812800" y="45810"/>
                    <a:pt x="812800" y="102320"/>
                  </a:cubicBezTo>
                  <a:lnTo>
                    <a:pt x="812800" y="710480"/>
                  </a:lnTo>
                  <a:cubicBezTo>
                    <a:pt x="812800" y="766990"/>
                    <a:pt x="766990" y="812800"/>
                    <a:pt x="710480" y="812800"/>
                  </a:cubicBezTo>
                  <a:lnTo>
                    <a:pt x="102320" y="812800"/>
                  </a:lnTo>
                  <a:cubicBezTo>
                    <a:pt x="45810" y="812800"/>
                    <a:pt x="0" y="766990"/>
                    <a:pt x="0" y="710480"/>
                  </a:cubicBezTo>
                  <a:lnTo>
                    <a:pt x="0" y="102320"/>
                  </a:lnTo>
                  <a:cubicBezTo>
                    <a:pt x="0" y="45810"/>
                    <a:pt x="45810" y="0"/>
                    <a:pt x="102320" y="0"/>
                  </a:cubicBezTo>
                  <a:close/>
                </a:path>
              </a:pathLst>
            </a:custGeom>
            <a:blipFill>
              <a:blip r:embed="rId7"/>
              <a:stretch>
                <a:fillRect l="0" t="-7225" r="0" b="-7225"/>
              </a:stretch>
            </a:blipFill>
          </p:spPr>
        </p:sp>
      </p:grpSp>
      <p:grpSp>
        <p:nvGrpSpPr>
          <p:cNvPr name="Group 24" id="24"/>
          <p:cNvGrpSpPr/>
          <p:nvPr/>
        </p:nvGrpSpPr>
        <p:grpSpPr>
          <a:xfrm rot="0">
            <a:off x="5860051" y="6837511"/>
            <a:ext cx="1740273" cy="1740273"/>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102320" y="0"/>
                  </a:moveTo>
                  <a:lnTo>
                    <a:pt x="710480" y="0"/>
                  </a:lnTo>
                  <a:cubicBezTo>
                    <a:pt x="766990" y="0"/>
                    <a:pt x="812800" y="45810"/>
                    <a:pt x="812800" y="102320"/>
                  </a:cubicBezTo>
                  <a:lnTo>
                    <a:pt x="812800" y="710480"/>
                  </a:lnTo>
                  <a:cubicBezTo>
                    <a:pt x="812800" y="766990"/>
                    <a:pt x="766990" y="812800"/>
                    <a:pt x="710480" y="812800"/>
                  </a:cubicBezTo>
                  <a:lnTo>
                    <a:pt x="102320" y="812800"/>
                  </a:lnTo>
                  <a:cubicBezTo>
                    <a:pt x="45810" y="812800"/>
                    <a:pt x="0" y="766990"/>
                    <a:pt x="0" y="710480"/>
                  </a:cubicBezTo>
                  <a:lnTo>
                    <a:pt x="0" y="102320"/>
                  </a:lnTo>
                  <a:cubicBezTo>
                    <a:pt x="0" y="45810"/>
                    <a:pt x="45810" y="0"/>
                    <a:pt x="102320" y="0"/>
                  </a:cubicBezTo>
                  <a:close/>
                </a:path>
              </a:pathLst>
            </a:custGeom>
            <a:blipFill>
              <a:blip r:embed="rId8"/>
              <a:stretch>
                <a:fillRect l="0" t="-4308" r="0" b="-4308"/>
              </a:stretch>
            </a:blipFill>
          </p:spPr>
        </p:sp>
      </p:grpSp>
      <p:grpSp>
        <p:nvGrpSpPr>
          <p:cNvPr name="Group 26" id="26"/>
          <p:cNvGrpSpPr/>
          <p:nvPr/>
        </p:nvGrpSpPr>
        <p:grpSpPr>
          <a:xfrm rot="0">
            <a:off x="13873438" y="6837511"/>
            <a:ext cx="1740273" cy="1740273"/>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102320" y="0"/>
                  </a:moveTo>
                  <a:lnTo>
                    <a:pt x="710480" y="0"/>
                  </a:lnTo>
                  <a:cubicBezTo>
                    <a:pt x="766990" y="0"/>
                    <a:pt x="812800" y="45810"/>
                    <a:pt x="812800" y="102320"/>
                  </a:cubicBezTo>
                  <a:lnTo>
                    <a:pt x="812800" y="710480"/>
                  </a:lnTo>
                  <a:cubicBezTo>
                    <a:pt x="812800" y="766990"/>
                    <a:pt x="766990" y="812800"/>
                    <a:pt x="710480" y="812800"/>
                  </a:cubicBezTo>
                  <a:lnTo>
                    <a:pt x="102320" y="812800"/>
                  </a:lnTo>
                  <a:cubicBezTo>
                    <a:pt x="45810" y="812800"/>
                    <a:pt x="0" y="766990"/>
                    <a:pt x="0" y="710480"/>
                  </a:cubicBezTo>
                  <a:lnTo>
                    <a:pt x="0" y="102320"/>
                  </a:lnTo>
                  <a:cubicBezTo>
                    <a:pt x="0" y="45810"/>
                    <a:pt x="45810" y="0"/>
                    <a:pt x="102320" y="0"/>
                  </a:cubicBezTo>
                  <a:close/>
                </a:path>
              </a:pathLst>
            </a:custGeom>
            <a:blipFill>
              <a:blip r:embed="rId9"/>
              <a:stretch>
                <a:fillRect l="0" t="-21321" r="0" b="-21321"/>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9F2"/>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7987469" y="254268"/>
            <a:ext cx="19350091" cy="13963161"/>
          </a:xfrm>
          <a:custGeom>
            <a:avLst/>
            <a:gdLst/>
            <a:ahLst/>
            <a:cxnLst/>
            <a:rect r="r" b="b" t="t" l="l"/>
            <a:pathLst>
              <a:path h="13963161" w="19350091">
                <a:moveTo>
                  <a:pt x="0" y="0"/>
                </a:moveTo>
                <a:lnTo>
                  <a:pt x="19350090" y="0"/>
                </a:lnTo>
                <a:lnTo>
                  <a:pt x="19350090" y="13963161"/>
                </a:lnTo>
                <a:lnTo>
                  <a:pt x="0" y="13963161"/>
                </a:lnTo>
                <a:lnTo>
                  <a:pt x="0" y="0"/>
                </a:lnTo>
                <a:close/>
              </a:path>
            </a:pathLst>
          </a:custGeom>
          <a:blipFill>
            <a:blip r:embed="rId2">
              <a:extLst>
                <a:ext uri="{96DAC541-7B7A-43D3-8B79-37D633B846F1}">
                  <asvg:svgBlip xmlns:asvg="http://schemas.microsoft.com/office/drawing/2016/SVG/main" r:embed="rId3"/>
                </a:ext>
              </a:extLst>
            </a:blip>
            <a:stretch>
              <a:fillRect l="0" t="-12701" r="0" b="-20082"/>
            </a:stretch>
          </a:blipFill>
          <a:ln cap="sq">
            <a:noFill/>
            <a:prstDash val="solid"/>
            <a:miter/>
          </a:ln>
        </p:spPr>
      </p:sp>
      <p:sp>
        <p:nvSpPr>
          <p:cNvPr name="Freeform 3" id="3"/>
          <p:cNvSpPr/>
          <p:nvPr/>
        </p:nvSpPr>
        <p:spPr>
          <a:xfrm flipH="false" flipV="false" rot="6441539">
            <a:off x="-1921268" y="3438797"/>
            <a:ext cx="6131374" cy="6109078"/>
          </a:xfrm>
          <a:custGeom>
            <a:avLst/>
            <a:gdLst/>
            <a:ahLst/>
            <a:cxnLst/>
            <a:rect r="r" b="b" t="t" l="l"/>
            <a:pathLst>
              <a:path h="6109078" w="6131374">
                <a:moveTo>
                  <a:pt x="0" y="0"/>
                </a:moveTo>
                <a:lnTo>
                  <a:pt x="6131374" y="0"/>
                </a:lnTo>
                <a:lnTo>
                  <a:pt x="6131374" y="6109077"/>
                </a:lnTo>
                <a:lnTo>
                  <a:pt x="0" y="6109077"/>
                </a:lnTo>
                <a:lnTo>
                  <a:pt x="0" y="0"/>
                </a:lnTo>
                <a:close/>
              </a:path>
            </a:pathLst>
          </a:custGeom>
          <a:blipFill>
            <a:blip r:embed="rId4">
              <a:alphaModFix amt="76000"/>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4508084" y="4074242"/>
            <a:ext cx="7466820" cy="1390331"/>
          </a:xfrm>
          <a:prstGeom prst="rect">
            <a:avLst/>
          </a:prstGeom>
        </p:spPr>
        <p:txBody>
          <a:bodyPr anchor="t" rtlCol="false" tIns="0" lIns="0" bIns="0" rIns="0">
            <a:spAutoFit/>
          </a:bodyPr>
          <a:lstStyle/>
          <a:p>
            <a:pPr algn="ctr" marL="0" indent="0" lvl="0">
              <a:lnSpc>
                <a:spcPts val="10372"/>
              </a:lnSpc>
              <a:spcBef>
                <a:spcPct val="0"/>
              </a:spcBef>
            </a:pPr>
            <a:r>
              <a:rPr lang="en-US" sz="10372" strike="noStrike" u="none">
                <a:solidFill>
                  <a:srgbClr val="000000"/>
                </a:solidFill>
                <a:latin typeface="Archivo Black"/>
                <a:ea typeface="Archivo Black"/>
                <a:cs typeface="Archivo Black"/>
                <a:sym typeface="Archivo Black"/>
              </a:rPr>
              <a:t>Thank you</a:t>
            </a:r>
          </a:p>
        </p:txBody>
      </p:sp>
      <p:sp>
        <p:nvSpPr>
          <p:cNvPr name="Freeform 5" id="5"/>
          <p:cNvSpPr/>
          <p:nvPr/>
        </p:nvSpPr>
        <p:spPr>
          <a:xfrm flipH="false" flipV="false" rot="0">
            <a:off x="12269873" y="543044"/>
            <a:ext cx="6018127" cy="3621818"/>
          </a:xfrm>
          <a:custGeom>
            <a:avLst/>
            <a:gdLst/>
            <a:ahLst/>
            <a:cxnLst/>
            <a:rect r="r" b="b" t="t" l="l"/>
            <a:pathLst>
              <a:path h="3621818" w="6018127">
                <a:moveTo>
                  <a:pt x="0" y="0"/>
                </a:moveTo>
                <a:lnTo>
                  <a:pt x="6018127" y="0"/>
                </a:lnTo>
                <a:lnTo>
                  <a:pt x="6018127" y="3621818"/>
                </a:lnTo>
                <a:lnTo>
                  <a:pt x="0" y="362181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028700" y="6493336"/>
            <a:ext cx="6958769" cy="3061858"/>
          </a:xfrm>
          <a:custGeom>
            <a:avLst/>
            <a:gdLst/>
            <a:ahLst/>
            <a:cxnLst/>
            <a:rect r="r" b="b" t="t" l="l"/>
            <a:pathLst>
              <a:path h="3061858" w="6958769">
                <a:moveTo>
                  <a:pt x="6958769" y="0"/>
                </a:moveTo>
                <a:lnTo>
                  <a:pt x="0" y="0"/>
                </a:lnTo>
                <a:lnTo>
                  <a:pt x="0" y="3061858"/>
                </a:lnTo>
                <a:lnTo>
                  <a:pt x="6958769" y="3061858"/>
                </a:lnTo>
                <a:lnTo>
                  <a:pt x="695876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transition spd="fast">
    <p:fade/>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9F2"/>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5833560" y="-187238"/>
            <a:ext cx="19350091" cy="13963161"/>
          </a:xfrm>
          <a:custGeom>
            <a:avLst/>
            <a:gdLst/>
            <a:ahLst/>
            <a:cxnLst/>
            <a:rect r="r" b="b" t="t" l="l"/>
            <a:pathLst>
              <a:path h="13963161" w="19350091">
                <a:moveTo>
                  <a:pt x="0" y="0"/>
                </a:moveTo>
                <a:lnTo>
                  <a:pt x="19350090" y="0"/>
                </a:lnTo>
                <a:lnTo>
                  <a:pt x="19350090" y="13963162"/>
                </a:lnTo>
                <a:lnTo>
                  <a:pt x="0" y="13963162"/>
                </a:lnTo>
                <a:lnTo>
                  <a:pt x="0" y="0"/>
                </a:lnTo>
                <a:close/>
              </a:path>
            </a:pathLst>
          </a:custGeom>
          <a:blipFill>
            <a:blip r:embed="rId2">
              <a:extLst>
                <a:ext uri="{96DAC541-7B7A-43D3-8B79-37D633B846F1}">
                  <asvg:svgBlip xmlns:asvg="http://schemas.microsoft.com/office/drawing/2016/SVG/main" r:embed="rId3"/>
                </a:ext>
              </a:extLst>
            </a:blip>
            <a:stretch>
              <a:fillRect l="0" t="-12701" r="0" b="-20082"/>
            </a:stretch>
          </a:blipFill>
          <a:ln cap="sq">
            <a:noFill/>
            <a:prstDash val="solid"/>
            <a:miter/>
          </a:ln>
        </p:spPr>
      </p:sp>
      <p:sp>
        <p:nvSpPr>
          <p:cNvPr name="Freeform 3" id="3"/>
          <p:cNvSpPr/>
          <p:nvPr/>
        </p:nvSpPr>
        <p:spPr>
          <a:xfrm flipH="false" flipV="false" rot="6441539">
            <a:off x="-1921268" y="3438797"/>
            <a:ext cx="6131374" cy="6109078"/>
          </a:xfrm>
          <a:custGeom>
            <a:avLst/>
            <a:gdLst/>
            <a:ahLst/>
            <a:cxnLst/>
            <a:rect r="r" b="b" t="t" l="l"/>
            <a:pathLst>
              <a:path h="6109078" w="6131374">
                <a:moveTo>
                  <a:pt x="0" y="0"/>
                </a:moveTo>
                <a:lnTo>
                  <a:pt x="6131374" y="0"/>
                </a:lnTo>
                <a:lnTo>
                  <a:pt x="6131374" y="6109077"/>
                </a:lnTo>
                <a:lnTo>
                  <a:pt x="0" y="6109077"/>
                </a:lnTo>
                <a:lnTo>
                  <a:pt x="0" y="0"/>
                </a:lnTo>
                <a:close/>
              </a:path>
            </a:pathLst>
          </a:custGeom>
          <a:blipFill>
            <a:blip r:embed="rId4">
              <a:alphaModFix amt="76000"/>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5414129" y="737798"/>
            <a:ext cx="6697742" cy="1129623"/>
          </a:xfrm>
          <a:prstGeom prst="rect">
            <a:avLst/>
          </a:prstGeom>
        </p:spPr>
        <p:txBody>
          <a:bodyPr anchor="t" rtlCol="false" tIns="0" lIns="0" bIns="0" rIns="0">
            <a:spAutoFit/>
          </a:bodyPr>
          <a:lstStyle/>
          <a:p>
            <a:pPr algn="ctr" marL="0" indent="0" lvl="0">
              <a:lnSpc>
                <a:spcPts val="8473"/>
              </a:lnSpc>
              <a:spcBef>
                <a:spcPct val="0"/>
              </a:spcBef>
            </a:pPr>
            <a:r>
              <a:rPr lang="en-US" sz="8473" strike="noStrike" u="none">
                <a:solidFill>
                  <a:srgbClr val="000000"/>
                </a:solidFill>
                <a:latin typeface="Archivo Black"/>
                <a:ea typeface="Archivo Black"/>
                <a:cs typeface="Archivo Black"/>
                <a:sym typeface="Archivo Black"/>
              </a:rPr>
              <a:t>References</a:t>
            </a:r>
          </a:p>
        </p:txBody>
      </p:sp>
      <p:sp>
        <p:nvSpPr>
          <p:cNvPr name="TextBox 5" id="5"/>
          <p:cNvSpPr txBox="true"/>
          <p:nvPr/>
        </p:nvSpPr>
        <p:spPr>
          <a:xfrm rot="0">
            <a:off x="2840415" y="2749983"/>
            <a:ext cx="11845171" cy="118046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Miller, T. (2022).</a:t>
            </a:r>
            <a:r>
              <a:rPr lang="en-US" sz="3399">
                <a:solidFill>
                  <a:srgbClr val="000000"/>
                </a:solidFill>
                <a:latin typeface="Canva Sans"/>
                <a:ea typeface="Canva Sans"/>
                <a:cs typeface="Canva Sans"/>
                <a:sym typeface="Canva Sans"/>
              </a:rPr>
              <a:t> "Efficacy of Interactive Biomechanics Tools." J. Biomech. Educ. 15(2), 112-120</a:t>
            </a:r>
          </a:p>
        </p:txBody>
      </p:sp>
      <p:sp>
        <p:nvSpPr>
          <p:cNvPr name="TextBox 6" id="6"/>
          <p:cNvSpPr txBox="true"/>
          <p:nvPr/>
        </p:nvSpPr>
        <p:spPr>
          <a:xfrm rot="0">
            <a:off x="1912229" y="4792278"/>
            <a:ext cx="13701541" cy="2980690"/>
          </a:xfrm>
          <a:prstGeom prst="rect">
            <a:avLst/>
          </a:prstGeom>
        </p:spPr>
        <p:txBody>
          <a:bodyPr anchor="t" rtlCol="false" tIns="0" lIns="0" bIns="0" rIns="0">
            <a:spAutoFit/>
          </a:bodyPr>
          <a:lstStyle/>
          <a:p>
            <a:pPr algn="ctr" marL="0" indent="0" lvl="0">
              <a:lnSpc>
                <a:spcPts val="4759"/>
              </a:lnSpc>
              <a:spcBef>
                <a:spcPct val="0"/>
              </a:spcBef>
            </a:pPr>
            <a:r>
              <a:rPr lang="en-US" sz="3399" strike="noStrike" u="none">
                <a:solidFill>
                  <a:srgbClr val="000000"/>
                </a:solidFill>
                <a:latin typeface="Canva Sans"/>
                <a:ea typeface="Canva Sans"/>
                <a:cs typeface="Canva Sans"/>
                <a:sym typeface="Canva Sans"/>
              </a:rPr>
              <a:t>Three.js Documentation. (2024). "3D Web Animation Library." https://threejs.org/</a:t>
            </a:r>
          </a:p>
          <a:p>
            <a:pPr algn="ctr" marL="0" indent="0" lvl="0">
              <a:lnSpc>
                <a:spcPts val="4759"/>
              </a:lnSpc>
              <a:spcBef>
                <a:spcPct val="0"/>
              </a:spcBef>
            </a:pPr>
            <a:r>
              <a:rPr lang="en-US" sz="3399" strike="noStrike" u="none">
                <a:solidFill>
                  <a:srgbClr val="000000"/>
                </a:solidFill>
                <a:latin typeface="Canva Sans"/>
                <a:ea typeface="Canva Sans"/>
                <a:cs typeface="Canva Sans"/>
                <a:sym typeface="Canva Sans"/>
              </a:rPr>
              <a:t> Smith, L. (2021). "Newton’s Laws in Human Motion." Biomechanics Today, 8(3), 45-50.</a:t>
            </a:r>
          </a:p>
          <a:p>
            <a:pPr algn="ctr" marL="0" indent="0" lvl="0">
              <a:lnSpc>
                <a:spcPts val="4759"/>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9F2"/>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7555429" y="-3282993"/>
            <a:ext cx="13361863" cy="13778122"/>
          </a:xfrm>
          <a:custGeom>
            <a:avLst/>
            <a:gdLst/>
            <a:ahLst/>
            <a:cxnLst/>
            <a:rect r="r" b="b" t="t" l="l"/>
            <a:pathLst>
              <a:path h="13778122" w="13361863">
                <a:moveTo>
                  <a:pt x="0" y="0"/>
                </a:moveTo>
                <a:lnTo>
                  <a:pt x="13361863" y="0"/>
                </a:lnTo>
                <a:lnTo>
                  <a:pt x="13361863" y="13778122"/>
                </a:lnTo>
                <a:lnTo>
                  <a:pt x="0" y="13778122"/>
                </a:lnTo>
                <a:lnTo>
                  <a:pt x="0" y="0"/>
                </a:lnTo>
                <a:close/>
              </a:path>
            </a:pathLst>
          </a:custGeom>
          <a:blipFill>
            <a:blip r:embed="rId2">
              <a:extLst>
                <a:ext uri="{96DAC541-7B7A-43D3-8B79-37D633B846F1}">
                  <asvg:svgBlip xmlns:asvg="http://schemas.microsoft.com/office/drawing/2016/SVG/main" r:embed="rId3"/>
                </a:ext>
              </a:extLst>
            </a:blip>
            <a:stretch>
              <a:fillRect l="-2763" t="-1659" r="-6638" b="0"/>
            </a:stretch>
          </a:blipFill>
          <a:ln cap="sq">
            <a:noFill/>
            <a:prstDash val="solid"/>
            <a:miter/>
          </a:ln>
        </p:spPr>
      </p:sp>
      <p:sp>
        <p:nvSpPr>
          <p:cNvPr name="Freeform 3" id="3"/>
          <p:cNvSpPr/>
          <p:nvPr/>
        </p:nvSpPr>
        <p:spPr>
          <a:xfrm flipH="false" flipV="false" rot="-6241869">
            <a:off x="-745874" y="6299902"/>
            <a:ext cx="8712477" cy="8983895"/>
          </a:xfrm>
          <a:custGeom>
            <a:avLst/>
            <a:gdLst/>
            <a:ahLst/>
            <a:cxnLst/>
            <a:rect r="r" b="b" t="t" l="l"/>
            <a:pathLst>
              <a:path h="8983895" w="8712477">
                <a:moveTo>
                  <a:pt x="0" y="0"/>
                </a:moveTo>
                <a:lnTo>
                  <a:pt x="8712478" y="0"/>
                </a:lnTo>
                <a:lnTo>
                  <a:pt x="8712478" y="8983895"/>
                </a:lnTo>
                <a:lnTo>
                  <a:pt x="0" y="8983895"/>
                </a:lnTo>
                <a:lnTo>
                  <a:pt x="0" y="0"/>
                </a:lnTo>
                <a:close/>
              </a:path>
            </a:pathLst>
          </a:custGeom>
          <a:blipFill>
            <a:blip r:embed="rId2">
              <a:alphaModFix amt="76000"/>
              <a:extLst>
                <a:ext uri="{96DAC541-7B7A-43D3-8B79-37D633B846F1}">
                  <asvg:svgBlip xmlns:asvg="http://schemas.microsoft.com/office/drawing/2016/SVG/main" r:embed="rId3"/>
                </a:ext>
              </a:extLst>
            </a:blip>
            <a:stretch>
              <a:fillRect l="-2763" t="-1659" r="-6638" b="0"/>
            </a:stretch>
          </a:blipFill>
          <a:ln cap="sq">
            <a:noFill/>
            <a:prstDash val="solid"/>
            <a:miter/>
          </a:ln>
        </p:spPr>
      </p:sp>
      <p:sp>
        <p:nvSpPr>
          <p:cNvPr name="Freeform 4" id="4"/>
          <p:cNvSpPr/>
          <p:nvPr/>
        </p:nvSpPr>
        <p:spPr>
          <a:xfrm flipH="false" flipV="false" rot="5400000">
            <a:off x="7616750" y="-3811422"/>
            <a:ext cx="13690969" cy="13326375"/>
          </a:xfrm>
          <a:custGeom>
            <a:avLst/>
            <a:gdLst/>
            <a:ahLst/>
            <a:cxnLst/>
            <a:rect r="r" b="b" t="t" l="l"/>
            <a:pathLst>
              <a:path h="13326375" w="13690969">
                <a:moveTo>
                  <a:pt x="0" y="0"/>
                </a:moveTo>
                <a:lnTo>
                  <a:pt x="13690969" y="0"/>
                </a:lnTo>
                <a:lnTo>
                  <a:pt x="13690969" y="13326375"/>
                </a:lnTo>
                <a:lnTo>
                  <a:pt x="0" y="13326375"/>
                </a:lnTo>
                <a:lnTo>
                  <a:pt x="0" y="0"/>
                </a:lnTo>
                <a:close/>
              </a:path>
            </a:pathLst>
          </a:custGeom>
          <a:blipFill>
            <a:blip r:embed="rId4">
              <a:extLst>
                <a:ext uri="{96DAC541-7B7A-43D3-8B79-37D633B846F1}">
                  <asvg:svgBlip xmlns:asvg="http://schemas.microsoft.com/office/drawing/2016/SVG/main" r:embed="rId5"/>
                </a:ext>
              </a:extLst>
            </a:blip>
            <a:stretch>
              <a:fillRect l="-2591" t="-990" r="0" b="0"/>
            </a:stretch>
          </a:blipFill>
          <a:ln cap="sq">
            <a:noFill/>
            <a:prstDash val="solid"/>
            <a:miter/>
          </a:ln>
        </p:spPr>
      </p:sp>
      <p:sp>
        <p:nvSpPr>
          <p:cNvPr name="TextBox 5" id="5"/>
          <p:cNvSpPr txBox="true"/>
          <p:nvPr/>
        </p:nvSpPr>
        <p:spPr>
          <a:xfrm rot="0">
            <a:off x="734572" y="1204649"/>
            <a:ext cx="10808603" cy="7251532"/>
          </a:xfrm>
          <a:prstGeom prst="rect">
            <a:avLst/>
          </a:prstGeom>
        </p:spPr>
        <p:txBody>
          <a:bodyPr anchor="t" rtlCol="false" tIns="0" lIns="0" bIns="0" rIns="0">
            <a:spAutoFit/>
          </a:bodyPr>
          <a:lstStyle/>
          <a:p>
            <a:pPr algn="l">
              <a:lnSpc>
                <a:spcPts val="6424"/>
              </a:lnSpc>
            </a:pPr>
          </a:p>
          <a:p>
            <a:pPr algn="l">
              <a:lnSpc>
                <a:spcPts val="6424"/>
              </a:lnSpc>
            </a:pPr>
            <a:r>
              <a:rPr lang="en-US" sz="4589" b="true">
                <a:solidFill>
                  <a:srgbClr val="000000"/>
                </a:solidFill>
                <a:latin typeface="Canva Sans Bold"/>
                <a:ea typeface="Canva Sans Bold"/>
                <a:cs typeface="Canva Sans Bold"/>
                <a:sym typeface="Canva Sans Bold"/>
              </a:rPr>
              <a:t> It studies</a:t>
            </a:r>
            <a:r>
              <a:rPr lang="en-US" sz="4589" b="true">
                <a:solidFill>
                  <a:srgbClr val="000000"/>
                </a:solidFill>
                <a:latin typeface="Canva Sans Bold"/>
                <a:ea typeface="Canva Sans Bold"/>
                <a:cs typeface="Canva Sans Bold"/>
                <a:sym typeface="Canva Sans Bold"/>
              </a:rPr>
              <a:t> how living things move, using physics and engineering principles. It applies to sports, medicine (prosthetics, injury prevention), and animal movement. Combining biology and mechanics to improve health, performance, and technology.</a:t>
            </a:r>
          </a:p>
        </p:txBody>
      </p:sp>
      <p:sp>
        <p:nvSpPr>
          <p:cNvPr name="Freeform 6" id="6"/>
          <p:cNvSpPr/>
          <p:nvPr/>
        </p:nvSpPr>
        <p:spPr>
          <a:xfrm flipH="false" flipV="false" rot="0">
            <a:off x="11543175" y="2851765"/>
            <a:ext cx="6147788" cy="5088541"/>
          </a:xfrm>
          <a:custGeom>
            <a:avLst/>
            <a:gdLst/>
            <a:ahLst/>
            <a:cxnLst/>
            <a:rect r="r" b="b" t="t" l="l"/>
            <a:pathLst>
              <a:path h="5088541" w="6147788">
                <a:moveTo>
                  <a:pt x="0" y="0"/>
                </a:moveTo>
                <a:lnTo>
                  <a:pt x="6147788" y="0"/>
                </a:lnTo>
                <a:lnTo>
                  <a:pt x="6147788" y="5088541"/>
                </a:lnTo>
                <a:lnTo>
                  <a:pt x="0" y="5088541"/>
                </a:lnTo>
                <a:lnTo>
                  <a:pt x="0" y="0"/>
                </a:lnTo>
                <a:close/>
              </a:path>
            </a:pathLst>
          </a:custGeom>
          <a:blipFill>
            <a:blip r:embed="rId6"/>
            <a:stretch>
              <a:fillRect l="0" t="0" r="0" b="0"/>
            </a:stretch>
          </a:blipFill>
        </p:spPr>
      </p:sp>
      <p:sp>
        <p:nvSpPr>
          <p:cNvPr name="TextBox 7" id="7"/>
          <p:cNvSpPr txBox="true"/>
          <p:nvPr/>
        </p:nvSpPr>
        <p:spPr>
          <a:xfrm rot="0">
            <a:off x="469669" y="780152"/>
            <a:ext cx="5089327" cy="906145"/>
          </a:xfrm>
          <a:prstGeom prst="rect">
            <a:avLst/>
          </a:prstGeom>
        </p:spPr>
        <p:txBody>
          <a:bodyPr anchor="t" rtlCol="false" tIns="0" lIns="0" bIns="0" rIns="0">
            <a:spAutoFit/>
          </a:bodyPr>
          <a:lstStyle/>
          <a:p>
            <a:pPr algn="ctr">
              <a:lnSpc>
                <a:spcPts val="7279"/>
              </a:lnSpc>
            </a:pPr>
            <a:r>
              <a:rPr lang="en-US" sz="5199">
                <a:solidFill>
                  <a:srgbClr val="000000"/>
                </a:solidFill>
                <a:latin typeface="Archivo Black"/>
                <a:ea typeface="Archivo Black"/>
                <a:cs typeface="Archivo Black"/>
                <a:sym typeface="Archivo Black"/>
              </a:rPr>
              <a:t>Biomechanics</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9F2"/>
        </a:solidFill>
      </p:bgPr>
    </p:bg>
    <p:spTree>
      <p:nvGrpSpPr>
        <p:cNvPr id="1" name=""/>
        <p:cNvGrpSpPr/>
        <p:nvPr/>
      </p:nvGrpSpPr>
      <p:grpSpPr>
        <a:xfrm>
          <a:off x="0" y="0"/>
          <a:ext cx="0" cy="0"/>
          <a:chOff x="0" y="0"/>
          <a:chExt cx="0" cy="0"/>
        </a:xfrm>
      </p:grpSpPr>
      <p:grpSp>
        <p:nvGrpSpPr>
          <p:cNvPr name="Group 2" id="2"/>
          <p:cNvGrpSpPr/>
          <p:nvPr/>
        </p:nvGrpSpPr>
        <p:grpSpPr>
          <a:xfrm rot="0">
            <a:off x="1143000" y="1897246"/>
            <a:ext cx="8714020" cy="5389245"/>
            <a:chOff x="0" y="0"/>
            <a:chExt cx="2295051" cy="1419390"/>
          </a:xfrm>
        </p:grpSpPr>
        <p:sp>
          <p:nvSpPr>
            <p:cNvPr name="Freeform 3" id="3"/>
            <p:cNvSpPr/>
            <p:nvPr/>
          </p:nvSpPr>
          <p:spPr>
            <a:xfrm flipH="false" flipV="false" rot="0">
              <a:off x="0" y="0"/>
              <a:ext cx="2295050" cy="1419390"/>
            </a:xfrm>
            <a:custGeom>
              <a:avLst/>
              <a:gdLst/>
              <a:ahLst/>
              <a:cxnLst/>
              <a:rect r="r" b="b" t="t" l="l"/>
              <a:pathLst>
                <a:path h="1419390" w="2295050">
                  <a:moveTo>
                    <a:pt x="22211" y="0"/>
                  </a:moveTo>
                  <a:lnTo>
                    <a:pt x="2272839" y="0"/>
                  </a:lnTo>
                  <a:cubicBezTo>
                    <a:pt x="2278730" y="0"/>
                    <a:pt x="2284380" y="2340"/>
                    <a:pt x="2288545" y="6505"/>
                  </a:cubicBezTo>
                  <a:cubicBezTo>
                    <a:pt x="2292710" y="10671"/>
                    <a:pt x="2295050" y="16320"/>
                    <a:pt x="2295050" y="22211"/>
                  </a:cubicBezTo>
                  <a:lnTo>
                    <a:pt x="2295050" y="1397178"/>
                  </a:lnTo>
                  <a:cubicBezTo>
                    <a:pt x="2295050" y="1403069"/>
                    <a:pt x="2292710" y="1408719"/>
                    <a:pt x="2288545" y="1412884"/>
                  </a:cubicBezTo>
                  <a:cubicBezTo>
                    <a:pt x="2284380" y="1417050"/>
                    <a:pt x="2278730" y="1419390"/>
                    <a:pt x="2272839" y="1419390"/>
                  </a:cubicBezTo>
                  <a:lnTo>
                    <a:pt x="22211" y="1419390"/>
                  </a:lnTo>
                  <a:cubicBezTo>
                    <a:pt x="16320" y="1419390"/>
                    <a:pt x="10671" y="1417050"/>
                    <a:pt x="6505" y="1412884"/>
                  </a:cubicBezTo>
                  <a:cubicBezTo>
                    <a:pt x="2340" y="1408719"/>
                    <a:pt x="0" y="1403069"/>
                    <a:pt x="0" y="1397178"/>
                  </a:cubicBezTo>
                  <a:lnTo>
                    <a:pt x="0" y="22211"/>
                  </a:lnTo>
                  <a:cubicBezTo>
                    <a:pt x="0" y="16320"/>
                    <a:pt x="2340" y="10671"/>
                    <a:pt x="6505" y="6505"/>
                  </a:cubicBezTo>
                  <a:cubicBezTo>
                    <a:pt x="10671" y="2340"/>
                    <a:pt x="16320" y="0"/>
                    <a:pt x="22211" y="0"/>
                  </a:cubicBezTo>
                  <a:close/>
                </a:path>
              </a:pathLst>
            </a:custGeom>
            <a:solidFill>
              <a:srgbClr val="000000">
                <a:alpha val="0"/>
              </a:srgbClr>
            </a:solidFill>
            <a:ln cap="rnd">
              <a:noFill/>
              <a:prstDash val="solid"/>
              <a:round/>
            </a:ln>
          </p:spPr>
        </p:sp>
        <p:sp>
          <p:nvSpPr>
            <p:cNvPr name="TextBox 4" id="4"/>
            <p:cNvSpPr txBox="true"/>
            <p:nvPr/>
          </p:nvSpPr>
          <p:spPr>
            <a:xfrm>
              <a:off x="0" y="-142875"/>
              <a:ext cx="2295051" cy="1562265"/>
            </a:xfrm>
            <a:prstGeom prst="rect">
              <a:avLst/>
            </a:prstGeom>
          </p:spPr>
          <p:txBody>
            <a:bodyPr anchor="ctr" rtlCol="false" tIns="254000" lIns="254000" bIns="254000" rIns="254000"/>
            <a:lstStyle/>
            <a:p>
              <a:pPr algn="l" marL="647706" indent="-323853" lvl="1">
                <a:lnSpc>
                  <a:spcPts val="4980"/>
                </a:lnSpc>
                <a:buFont typeface="Arial"/>
                <a:buChar char="•"/>
              </a:pPr>
              <a:r>
                <a:rPr lang="en-US" sz="3000" spc="-15">
                  <a:solidFill>
                    <a:srgbClr val="000000"/>
                  </a:solidFill>
                  <a:latin typeface="Public Sans"/>
                  <a:ea typeface="Public Sans"/>
                  <a:cs typeface="Public Sans"/>
                  <a:sym typeface="Public Sans"/>
                </a:rPr>
                <a:t>Study of motion without considering forces</a:t>
              </a:r>
            </a:p>
            <a:p>
              <a:pPr algn="l" marL="647706" indent="-323853" lvl="1">
                <a:lnSpc>
                  <a:spcPts val="4980"/>
                </a:lnSpc>
                <a:buFont typeface="Arial"/>
                <a:buChar char="•"/>
              </a:pPr>
              <a:r>
                <a:rPr lang="en-US" sz="3000" spc="-15">
                  <a:solidFill>
                    <a:srgbClr val="000000"/>
                  </a:solidFill>
                  <a:latin typeface="Public Sans"/>
                  <a:ea typeface="Public Sans"/>
                  <a:cs typeface="Public Sans"/>
                  <a:sym typeface="Public Sans"/>
                </a:rPr>
                <a:t>Focuses on position, displacement, velocity, and acceleration</a:t>
              </a:r>
            </a:p>
            <a:p>
              <a:pPr algn="l" marL="647706" indent="-323853" lvl="1">
                <a:lnSpc>
                  <a:spcPts val="4980"/>
                </a:lnSpc>
                <a:buFont typeface="Arial"/>
                <a:buChar char="•"/>
              </a:pPr>
              <a:r>
                <a:rPr lang="en-US" sz="3000" spc="-15">
                  <a:solidFill>
                    <a:srgbClr val="000000"/>
                  </a:solidFill>
                  <a:latin typeface="Public Sans"/>
                  <a:ea typeface="Public Sans"/>
                  <a:cs typeface="Public Sans"/>
                  <a:sym typeface="Public Sans"/>
                </a:rPr>
                <a:t>Analyzes patterns like walking, running, and throwing</a:t>
              </a:r>
            </a:p>
            <a:p>
              <a:pPr algn="l" marL="647706" indent="-323853" lvl="1">
                <a:lnSpc>
                  <a:spcPts val="4980"/>
                </a:lnSpc>
                <a:buFont typeface="Arial"/>
                <a:buChar char="•"/>
              </a:pPr>
              <a:r>
                <a:rPr lang="en-US" sz="3000" spc="-15">
                  <a:solidFill>
                    <a:srgbClr val="000000"/>
                  </a:solidFill>
                  <a:latin typeface="Public Sans"/>
                  <a:ea typeface="Public Sans"/>
                  <a:cs typeface="Public Sans"/>
                  <a:sym typeface="Public Sans"/>
                </a:rPr>
                <a:t>Measures stride length, joint angles, and movement speed</a:t>
              </a:r>
            </a:p>
            <a:p>
              <a:pPr algn="just">
                <a:lnSpc>
                  <a:spcPts val="4980"/>
                </a:lnSpc>
              </a:pPr>
            </a:p>
          </p:txBody>
        </p:sp>
      </p:grpSp>
      <p:grpSp>
        <p:nvGrpSpPr>
          <p:cNvPr name="Group 5" id="5"/>
          <p:cNvGrpSpPr/>
          <p:nvPr/>
        </p:nvGrpSpPr>
        <p:grpSpPr>
          <a:xfrm rot="0">
            <a:off x="1028700" y="894452"/>
            <a:ext cx="4357650" cy="1135246"/>
            <a:chOff x="0" y="0"/>
            <a:chExt cx="1147694" cy="298995"/>
          </a:xfrm>
        </p:grpSpPr>
        <p:sp>
          <p:nvSpPr>
            <p:cNvPr name="Freeform 6" id="6"/>
            <p:cNvSpPr/>
            <p:nvPr/>
          </p:nvSpPr>
          <p:spPr>
            <a:xfrm flipH="false" flipV="false" rot="0">
              <a:off x="0" y="0"/>
              <a:ext cx="1147694" cy="298995"/>
            </a:xfrm>
            <a:custGeom>
              <a:avLst/>
              <a:gdLst/>
              <a:ahLst/>
              <a:cxnLst/>
              <a:rect r="r" b="b" t="t" l="l"/>
              <a:pathLst>
                <a:path h="298995" w="1147694">
                  <a:moveTo>
                    <a:pt x="44416" y="0"/>
                  </a:moveTo>
                  <a:lnTo>
                    <a:pt x="1103278" y="0"/>
                  </a:lnTo>
                  <a:cubicBezTo>
                    <a:pt x="1115058" y="0"/>
                    <a:pt x="1126355" y="4679"/>
                    <a:pt x="1134685" y="13009"/>
                  </a:cubicBezTo>
                  <a:cubicBezTo>
                    <a:pt x="1143015" y="21339"/>
                    <a:pt x="1147694" y="32636"/>
                    <a:pt x="1147694" y="44416"/>
                  </a:cubicBezTo>
                  <a:lnTo>
                    <a:pt x="1147694" y="254579"/>
                  </a:lnTo>
                  <a:cubicBezTo>
                    <a:pt x="1147694" y="266359"/>
                    <a:pt x="1143015" y="277656"/>
                    <a:pt x="1134685" y="285986"/>
                  </a:cubicBezTo>
                  <a:cubicBezTo>
                    <a:pt x="1126355" y="294315"/>
                    <a:pt x="1115058" y="298995"/>
                    <a:pt x="1103278" y="298995"/>
                  </a:cubicBezTo>
                  <a:lnTo>
                    <a:pt x="44416" y="298995"/>
                  </a:lnTo>
                  <a:cubicBezTo>
                    <a:pt x="32636" y="298995"/>
                    <a:pt x="21339" y="294315"/>
                    <a:pt x="13009" y="285986"/>
                  </a:cubicBezTo>
                  <a:cubicBezTo>
                    <a:pt x="4679" y="277656"/>
                    <a:pt x="0" y="266359"/>
                    <a:pt x="0" y="254579"/>
                  </a:cubicBezTo>
                  <a:lnTo>
                    <a:pt x="0" y="44416"/>
                  </a:lnTo>
                  <a:cubicBezTo>
                    <a:pt x="0" y="32636"/>
                    <a:pt x="4679" y="21339"/>
                    <a:pt x="13009" y="13009"/>
                  </a:cubicBezTo>
                  <a:cubicBezTo>
                    <a:pt x="21339" y="4679"/>
                    <a:pt x="32636" y="0"/>
                    <a:pt x="44416" y="0"/>
                  </a:cubicBezTo>
                  <a:close/>
                </a:path>
              </a:pathLst>
            </a:custGeom>
            <a:solidFill>
              <a:srgbClr val="000000">
                <a:alpha val="0"/>
              </a:srgbClr>
            </a:solidFill>
            <a:ln cap="rnd">
              <a:noFill/>
              <a:prstDash val="solid"/>
              <a:round/>
            </a:ln>
          </p:spPr>
        </p:sp>
        <p:sp>
          <p:nvSpPr>
            <p:cNvPr name="TextBox 7" id="7"/>
            <p:cNvSpPr txBox="true"/>
            <p:nvPr/>
          </p:nvSpPr>
          <p:spPr>
            <a:xfrm>
              <a:off x="0" y="-19050"/>
              <a:ext cx="1147694" cy="318045"/>
            </a:xfrm>
            <a:prstGeom prst="rect">
              <a:avLst/>
            </a:prstGeom>
          </p:spPr>
          <p:txBody>
            <a:bodyPr anchor="ctr" rtlCol="false" tIns="177800" lIns="177800" bIns="177800" rIns="177800"/>
            <a:lstStyle/>
            <a:p>
              <a:pPr algn="ctr" marL="0" indent="0" lvl="0">
                <a:lnSpc>
                  <a:spcPts val="4999"/>
                </a:lnSpc>
              </a:pPr>
              <a:r>
                <a:rPr lang="en-US" sz="3999">
                  <a:solidFill>
                    <a:srgbClr val="000000"/>
                  </a:solidFill>
                  <a:latin typeface="Archivo Black"/>
                  <a:ea typeface="Archivo Black"/>
                  <a:cs typeface="Archivo Black"/>
                  <a:sym typeface="Archivo Black"/>
                </a:rPr>
                <a:t>KINEMATICS</a:t>
              </a:r>
            </a:p>
          </p:txBody>
        </p:sp>
      </p:grpSp>
      <p:grpSp>
        <p:nvGrpSpPr>
          <p:cNvPr name="Group 8" id="8"/>
          <p:cNvGrpSpPr/>
          <p:nvPr/>
        </p:nvGrpSpPr>
        <p:grpSpPr>
          <a:xfrm rot="0">
            <a:off x="-311445" y="8523197"/>
            <a:ext cx="19320607" cy="3086100"/>
            <a:chOff x="0" y="0"/>
            <a:chExt cx="5088555" cy="812800"/>
          </a:xfrm>
        </p:grpSpPr>
        <p:sp>
          <p:nvSpPr>
            <p:cNvPr name="Freeform 9" id="9"/>
            <p:cNvSpPr/>
            <p:nvPr/>
          </p:nvSpPr>
          <p:spPr>
            <a:xfrm flipH="false" flipV="false" rot="0">
              <a:off x="0" y="0"/>
              <a:ext cx="5088555" cy="812800"/>
            </a:xfrm>
            <a:custGeom>
              <a:avLst/>
              <a:gdLst/>
              <a:ahLst/>
              <a:cxnLst/>
              <a:rect r="r" b="b" t="t" l="l"/>
              <a:pathLst>
                <a:path h="812800" w="5088555">
                  <a:moveTo>
                    <a:pt x="0" y="0"/>
                  </a:moveTo>
                  <a:lnTo>
                    <a:pt x="5088555" y="0"/>
                  </a:lnTo>
                  <a:lnTo>
                    <a:pt x="5088555" y="812800"/>
                  </a:lnTo>
                  <a:lnTo>
                    <a:pt x="0" y="812800"/>
                  </a:lnTo>
                  <a:close/>
                </a:path>
              </a:pathLst>
            </a:custGeom>
            <a:solidFill>
              <a:srgbClr val="5F8E99">
                <a:alpha val="89804"/>
              </a:srgbClr>
            </a:solidFill>
            <a:ln cap="sq">
              <a:noFill/>
              <a:prstDash val="solid"/>
              <a:miter/>
            </a:ln>
          </p:spPr>
        </p:sp>
        <p:sp>
          <p:nvSpPr>
            <p:cNvPr name="TextBox 10" id="10"/>
            <p:cNvSpPr txBox="true"/>
            <p:nvPr/>
          </p:nvSpPr>
          <p:spPr>
            <a:xfrm>
              <a:off x="0" y="0"/>
              <a:ext cx="5088555" cy="812800"/>
            </a:xfrm>
            <a:prstGeom prst="rect">
              <a:avLst/>
            </a:prstGeom>
          </p:spPr>
          <p:txBody>
            <a:bodyPr anchor="ctr" rtlCol="false" tIns="50800" lIns="50800" bIns="50800" rIns="50800"/>
            <a:lstStyle/>
            <a:p>
              <a:pPr algn="ctr">
                <a:lnSpc>
                  <a:spcPts val="2999"/>
                </a:lnSpc>
              </a:pPr>
            </a:p>
          </p:txBody>
        </p:sp>
      </p:grpSp>
      <p:sp>
        <p:nvSpPr>
          <p:cNvPr name="Freeform 11" id="11"/>
          <p:cNvSpPr/>
          <p:nvPr/>
        </p:nvSpPr>
        <p:spPr>
          <a:xfrm flipH="false" flipV="false" rot="0">
            <a:off x="11332473" y="1897246"/>
            <a:ext cx="5674908" cy="4524927"/>
          </a:xfrm>
          <a:custGeom>
            <a:avLst/>
            <a:gdLst/>
            <a:ahLst/>
            <a:cxnLst/>
            <a:rect r="r" b="b" t="t" l="l"/>
            <a:pathLst>
              <a:path h="4524927" w="5674908">
                <a:moveTo>
                  <a:pt x="0" y="0"/>
                </a:moveTo>
                <a:lnTo>
                  <a:pt x="5674908" y="0"/>
                </a:lnTo>
                <a:lnTo>
                  <a:pt x="5674908" y="4524927"/>
                </a:lnTo>
                <a:lnTo>
                  <a:pt x="0" y="4524927"/>
                </a:lnTo>
                <a:lnTo>
                  <a:pt x="0" y="0"/>
                </a:lnTo>
                <a:close/>
              </a:path>
            </a:pathLst>
          </a:custGeom>
          <a:blipFill>
            <a:blip r:embed="rId2"/>
            <a:stretch>
              <a:fillRect l="0" t="0" r="0" b="0"/>
            </a:stretch>
          </a:blipFill>
        </p:spPr>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9F2"/>
        </a:solidFill>
      </p:bgPr>
    </p:bg>
    <p:spTree>
      <p:nvGrpSpPr>
        <p:cNvPr id="1" name=""/>
        <p:cNvGrpSpPr/>
        <p:nvPr/>
      </p:nvGrpSpPr>
      <p:grpSpPr>
        <a:xfrm>
          <a:off x="0" y="0"/>
          <a:ext cx="0" cy="0"/>
          <a:chOff x="0" y="0"/>
          <a:chExt cx="0" cy="0"/>
        </a:xfrm>
      </p:grpSpPr>
      <p:grpSp>
        <p:nvGrpSpPr>
          <p:cNvPr name="Group 2" id="2"/>
          <p:cNvGrpSpPr/>
          <p:nvPr/>
        </p:nvGrpSpPr>
        <p:grpSpPr>
          <a:xfrm rot="0">
            <a:off x="-311445" y="8523197"/>
            <a:ext cx="19320607" cy="3086100"/>
            <a:chOff x="0" y="0"/>
            <a:chExt cx="5088555" cy="812800"/>
          </a:xfrm>
        </p:grpSpPr>
        <p:sp>
          <p:nvSpPr>
            <p:cNvPr name="Freeform 3" id="3"/>
            <p:cNvSpPr/>
            <p:nvPr/>
          </p:nvSpPr>
          <p:spPr>
            <a:xfrm flipH="false" flipV="false" rot="0">
              <a:off x="0" y="0"/>
              <a:ext cx="5088555" cy="812800"/>
            </a:xfrm>
            <a:custGeom>
              <a:avLst/>
              <a:gdLst/>
              <a:ahLst/>
              <a:cxnLst/>
              <a:rect r="r" b="b" t="t" l="l"/>
              <a:pathLst>
                <a:path h="812800" w="5088555">
                  <a:moveTo>
                    <a:pt x="0" y="0"/>
                  </a:moveTo>
                  <a:lnTo>
                    <a:pt x="5088555" y="0"/>
                  </a:lnTo>
                  <a:lnTo>
                    <a:pt x="5088555" y="812800"/>
                  </a:lnTo>
                  <a:lnTo>
                    <a:pt x="0" y="812800"/>
                  </a:lnTo>
                  <a:close/>
                </a:path>
              </a:pathLst>
            </a:custGeom>
            <a:solidFill>
              <a:srgbClr val="5F8E99">
                <a:alpha val="89804"/>
              </a:srgbClr>
            </a:solidFill>
            <a:ln cap="sq">
              <a:noFill/>
              <a:prstDash val="solid"/>
              <a:miter/>
            </a:ln>
          </p:spPr>
        </p:sp>
        <p:sp>
          <p:nvSpPr>
            <p:cNvPr name="TextBox 4" id="4"/>
            <p:cNvSpPr txBox="true"/>
            <p:nvPr/>
          </p:nvSpPr>
          <p:spPr>
            <a:xfrm>
              <a:off x="0" y="0"/>
              <a:ext cx="5088555" cy="812800"/>
            </a:xfrm>
            <a:prstGeom prst="rect">
              <a:avLst/>
            </a:prstGeom>
          </p:spPr>
          <p:txBody>
            <a:bodyPr anchor="ctr" rtlCol="false" tIns="50800" lIns="50800" bIns="50800" rIns="50800"/>
            <a:lstStyle/>
            <a:p>
              <a:pPr algn="ctr">
                <a:lnSpc>
                  <a:spcPts val="2999"/>
                </a:lnSpc>
              </a:pPr>
            </a:p>
          </p:txBody>
        </p:sp>
      </p:grpSp>
      <p:grpSp>
        <p:nvGrpSpPr>
          <p:cNvPr name="Group 5" id="5"/>
          <p:cNvGrpSpPr/>
          <p:nvPr/>
        </p:nvGrpSpPr>
        <p:grpSpPr>
          <a:xfrm rot="0">
            <a:off x="1316011" y="1626053"/>
            <a:ext cx="9574249" cy="6650356"/>
            <a:chOff x="0" y="0"/>
            <a:chExt cx="2521613" cy="1751534"/>
          </a:xfrm>
        </p:grpSpPr>
        <p:sp>
          <p:nvSpPr>
            <p:cNvPr name="Freeform 6" id="6"/>
            <p:cNvSpPr/>
            <p:nvPr/>
          </p:nvSpPr>
          <p:spPr>
            <a:xfrm flipH="false" flipV="false" rot="0">
              <a:off x="0" y="0"/>
              <a:ext cx="2521613" cy="1751534"/>
            </a:xfrm>
            <a:custGeom>
              <a:avLst/>
              <a:gdLst/>
              <a:ahLst/>
              <a:cxnLst/>
              <a:rect r="r" b="b" t="t" l="l"/>
              <a:pathLst>
                <a:path h="1751534" w="2521613">
                  <a:moveTo>
                    <a:pt x="20215" y="0"/>
                  </a:moveTo>
                  <a:lnTo>
                    <a:pt x="2501398" y="0"/>
                  </a:lnTo>
                  <a:cubicBezTo>
                    <a:pt x="2506759" y="0"/>
                    <a:pt x="2511901" y="2130"/>
                    <a:pt x="2515692" y="5921"/>
                  </a:cubicBezTo>
                  <a:cubicBezTo>
                    <a:pt x="2519483" y="9712"/>
                    <a:pt x="2521613" y="14854"/>
                    <a:pt x="2521613" y="20215"/>
                  </a:cubicBezTo>
                  <a:lnTo>
                    <a:pt x="2521613" y="1731319"/>
                  </a:lnTo>
                  <a:cubicBezTo>
                    <a:pt x="2521613" y="1742483"/>
                    <a:pt x="2512562" y="1751534"/>
                    <a:pt x="2501398" y="1751534"/>
                  </a:cubicBezTo>
                  <a:lnTo>
                    <a:pt x="20215" y="1751534"/>
                  </a:lnTo>
                  <a:cubicBezTo>
                    <a:pt x="14854" y="1751534"/>
                    <a:pt x="9712" y="1749404"/>
                    <a:pt x="5921" y="1745613"/>
                  </a:cubicBezTo>
                  <a:cubicBezTo>
                    <a:pt x="2130" y="1741822"/>
                    <a:pt x="0" y="1736680"/>
                    <a:pt x="0" y="1731319"/>
                  </a:cubicBezTo>
                  <a:lnTo>
                    <a:pt x="0" y="20215"/>
                  </a:lnTo>
                  <a:cubicBezTo>
                    <a:pt x="0" y="14854"/>
                    <a:pt x="2130" y="9712"/>
                    <a:pt x="5921" y="5921"/>
                  </a:cubicBezTo>
                  <a:cubicBezTo>
                    <a:pt x="9712" y="2130"/>
                    <a:pt x="14854" y="0"/>
                    <a:pt x="20215" y="0"/>
                  </a:cubicBezTo>
                  <a:close/>
                </a:path>
              </a:pathLst>
            </a:custGeom>
            <a:solidFill>
              <a:srgbClr val="000000">
                <a:alpha val="0"/>
              </a:srgbClr>
            </a:solidFill>
            <a:ln cap="rnd">
              <a:noFill/>
              <a:prstDash val="solid"/>
              <a:round/>
            </a:ln>
          </p:spPr>
        </p:sp>
        <p:sp>
          <p:nvSpPr>
            <p:cNvPr name="TextBox 7" id="7"/>
            <p:cNvSpPr txBox="true"/>
            <p:nvPr/>
          </p:nvSpPr>
          <p:spPr>
            <a:xfrm>
              <a:off x="0" y="-57150"/>
              <a:ext cx="2521613" cy="1808684"/>
            </a:xfrm>
            <a:prstGeom prst="rect">
              <a:avLst/>
            </a:prstGeom>
          </p:spPr>
          <p:txBody>
            <a:bodyPr anchor="ctr" rtlCol="false" tIns="254000" lIns="254000" bIns="254000" rIns="254000"/>
            <a:lstStyle/>
            <a:p>
              <a:pPr algn="l" marL="647706" indent="-323853" lvl="1">
                <a:lnSpc>
                  <a:spcPts val="4050"/>
                </a:lnSpc>
                <a:buFont typeface="Arial"/>
                <a:buChar char="•"/>
              </a:pPr>
              <a:r>
                <a:rPr lang="en-US" sz="3000" spc="-15">
                  <a:solidFill>
                    <a:srgbClr val="000000"/>
                  </a:solidFill>
                  <a:latin typeface="Public Sans"/>
                  <a:ea typeface="Public Sans"/>
                  <a:cs typeface="Public Sans"/>
                  <a:sym typeface="Public Sans"/>
                </a:rPr>
                <a:t>Study of forces that cause or change motion</a:t>
              </a:r>
            </a:p>
            <a:p>
              <a:pPr algn="l" marL="647706" indent="-323853" lvl="1">
                <a:lnSpc>
                  <a:spcPts val="4050"/>
                </a:lnSpc>
                <a:buFont typeface="Arial"/>
                <a:buChar char="•"/>
              </a:pPr>
              <a:r>
                <a:rPr lang="en-US" sz="3000" spc="-15">
                  <a:solidFill>
                    <a:srgbClr val="000000"/>
                  </a:solidFill>
                  <a:latin typeface="Public Sans"/>
                  <a:ea typeface="Public Sans"/>
                  <a:cs typeface="Public Sans"/>
                  <a:sym typeface="Public Sans"/>
                </a:rPr>
                <a:t>Focuses on muscle forces, joint loads, and ground reaction forces</a:t>
              </a:r>
            </a:p>
            <a:p>
              <a:pPr algn="l" marL="647706" indent="-323853" lvl="1">
                <a:lnSpc>
                  <a:spcPts val="4050"/>
                </a:lnSpc>
                <a:buFont typeface="Arial"/>
                <a:buChar char="•"/>
              </a:pPr>
              <a:r>
                <a:rPr lang="en-US" sz="3000" spc="-15">
                  <a:solidFill>
                    <a:srgbClr val="000000"/>
                  </a:solidFill>
                  <a:latin typeface="Public Sans"/>
                  <a:ea typeface="Public Sans"/>
                  <a:cs typeface="Public Sans"/>
                  <a:sym typeface="Public Sans"/>
                </a:rPr>
                <a:t>Measures torque, energy transfer,and momentum</a:t>
              </a:r>
            </a:p>
            <a:p>
              <a:pPr algn="l" marL="647706" indent="-323853" lvl="1">
                <a:lnSpc>
                  <a:spcPts val="4050"/>
                </a:lnSpc>
                <a:buFont typeface="Arial"/>
                <a:buChar char="•"/>
              </a:pPr>
              <a:r>
                <a:rPr lang="en-US" sz="3000" spc="-15">
                  <a:solidFill>
                    <a:srgbClr val="000000"/>
                  </a:solidFill>
                  <a:latin typeface="Public Sans"/>
                  <a:ea typeface="Public Sans"/>
                  <a:cs typeface="Public Sans"/>
                  <a:sym typeface="Public Sans"/>
                </a:rPr>
                <a:t>Analyzes stresses on bones/tendons during movement</a:t>
              </a:r>
            </a:p>
            <a:p>
              <a:pPr algn="just" marL="647706" indent="-323853" lvl="1">
                <a:lnSpc>
                  <a:spcPts val="4050"/>
                </a:lnSpc>
                <a:buFont typeface="Arial"/>
                <a:buChar char="•"/>
              </a:pPr>
              <a:r>
                <a:rPr lang="en-US" sz="3000" spc="-15">
                  <a:solidFill>
                    <a:srgbClr val="000000"/>
                  </a:solidFill>
                  <a:latin typeface="Public Sans"/>
                  <a:ea typeface="Public Sans"/>
                  <a:cs typeface="Public Sans"/>
                  <a:sym typeface="Public Sans"/>
                </a:rPr>
                <a:t>Directly applies Newton's Second Law (F=ma):</a:t>
              </a:r>
            </a:p>
            <a:p>
              <a:pPr algn="just">
                <a:lnSpc>
                  <a:spcPts val="4050"/>
                </a:lnSpc>
              </a:pPr>
              <a:r>
                <a:rPr lang="en-US" sz="3000" spc="-15">
                  <a:solidFill>
                    <a:srgbClr val="000000"/>
                  </a:solidFill>
                  <a:latin typeface="Public Sans"/>
                  <a:ea typeface="Public Sans"/>
                  <a:cs typeface="Public Sans"/>
                  <a:sym typeface="Public Sans"/>
                </a:rPr>
                <a:t>         -Muscle force (F) accelerates body segments </a:t>
              </a:r>
            </a:p>
            <a:p>
              <a:pPr algn="ctr">
                <a:lnSpc>
                  <a:spcPts val="4050"/>
                </a:lnSpc>
              </a:pPr>
              <a:r>
                <a:rPr lang="en-US" sz="3000" spc="-15">
                  <a:solidFill>
                    <a:srgbClr val="000000"/>
                  </a:solidFill>
                  <a:latin typeface="Public Sans"/>
                  <a:ea typeface="Public Sans"/>
                  <a:cs typeface="Public Sans"/>
                  <a:sym typeface="Public Sans"/>
                </a:rPr>
                <a:t>         -A greater</a:t>
              </a:r>
              <a:r>
                <a:rPr lang="en-US" sz="3000" spc="-15">
                  <a:solidFill>
                    <a:srgbClr val="000000"/>
                  </a:solidFill>
                  <a:latin typeface="Public Sans"/>
                  <a:ea typeface="Public Sans"/>
                  <a:cs typeface="Public Sans"/>
                  <a:sym typeface="Public Sans"/>
                </a:rPr>
                <a:t> mass (m) requires more force for  the same acceleration</a:t>
              </a:r>
            </a:p>
            <a:p>
              <a:pPr algn="l">
                <a:lnSpc>
                  <a:spcPts val="4050"/>
                </a:lnSpc>
              </a:pPr>
            </a:p>
          </p:txBody>
        </p:sp>
      </p:grpSp>
      <p:grpSp>
        <p:nvGrpSpPr>
          <p:cNvPr name="Group 8" id="8"/>
          <p:cNvGrpSpPr/>
          <p:nvPr/>
        </p:nvGrpSpPr>
        <p:grpSpPr>
          <a:xfrm rot="0">
            <a:off x="830022" y="762000"/>
            <a:ext cx="4357650" cy="1135246"/>
            <a:chOff x="0" y="0"/>
            <a:chExt cx="1147694" cy="298995"/>
          </a:xfrm>
        </p:grpSpPr>
        <p:sp>
          <p:nvSpPr>
            <p:cNvPr name="Freeform 9" id="9"/>
            <p:cNvSpPr/>
            <p:nvPr/>
          </p:nvSpPr>
          <p:spPr>
            <a:xfrm flipH="false" flipV="false" rot="0">
              <a:off x="0" y="0"/>
              <a:ext cx="1147694" cy="298995"/>
            </a:xfrm>
            <a:custGeom>
              <a:avLst/>
              <a:gdLst/>
              <a:ahLst/>
              <a:cxnLst/>
              <a:rect r="r" b="b" t="t" l="l"/>
              <a:pathLst>
                <a:path h="298995" w="1147694">
                  <a:moveTo>
                    <a:pt x="44416" y="0"/>
                  </a:moveTo>
                  <a:lnTo>
                    <a:pt x="1103278" y="0"/>
                  </a:lnTo>
                  <a:cubicBezTo>
                    <a:pt x="1115058" y="0"/>
                    <a:pt x="1126355" y="4679"/>
                    <a:pt x="1134685" y="13009"/>
                  </a:cubicBezTo>
                  <a:cubicBezTo>
                    <a:pt x="1143015" y="21339"/>
                    <a:pt x="1147694" y="32636"/>
                    <a:pt x="1147694" y="44416"/>
                  </a:cubicBezTo>
                  <a:lnTo>
                    <a:pt x="1147694" y="254579"/>
                  </a:lnTo>
                  <a:cubicBezTo>
                    <a:pt x="1147694" y="266359"/>
                    <a:pt x="1143015" y="277656"/>
                    <a:pt x="1134685" y="285986"/>
                  </a:cubicBezTo>
                  <a:cubicBezTo>
                    <a:pt x="1126355" y="294315"/>
                    <a:pt x="1115058" y="298995"/>
                    <a:pt x="1103278" y="298995"/>
                  </a:cubicBezTo>
                  <a:lnTo>
                    <a:pt x="44416" y="298995"/>
                  </a:lnTo>
                  <a:cubicBezTo>
                    <a:pt x="32636" y="298995"/>
                    <a:pt x="21339" y="294315"/>
                    <a:pt x="13009" y="285986"/>
                  </a:cubicBezTo>
                  <a:cubicBezTo>
                    <a:pt x="4679" y="277656"/>
                    <a:pt x="0" y="266359"/>
                    <a:pt x="0" y="254579"/>
                  </a:cubicBezTo>
                  <a:lnTo>
                    <a:pt x="0" y="44416"/>
                  </a:lnTo>
                  <a:cubicBezTo>
                    <a:pt x="0" y="32636"/>
                    <a:pt x="4679" y="21339"/>
                    <a:pt x="13009" y="13009"/>
                  </a:cubicBezTo>
                  <a:cubicBezTo>
                    <a:pt x="21339" y="4679"/>
                    <a:pt x="32636" y="0"/>
                    <a:pt x="44416" y="0"/>
                  </a:cubicBezTo>
                  <a:close/>
                </a:path>
              </a:pathLst>
            </a:custGeom>
            <a:solidFill>
              <a:srgbClr val="000000">
                <a:alpha val="0"/>
              </a:srgbClr>
            </a:solidFill>
            <a:ln cap="rnd">
              <a:noFill/>
              <a:prstDash val="solid"/>
              <a:round/>
            </a:ln>
          </p:spPr>
        </p:sp>
        <p:sp>
          <p:nvSpPr>
            <p:cNvPr name="TextBox 10" id="10"/>
            <p:cNvSpPr txBox="true"/>
            <p:nvPr/>
          </p:nvSpPr>
          <p:spPr>
            <a:xfrm>
              <a:off x="0" y="-19050"/>
              <a:ext cx="1147694" cy="318045"/>
            </a:xfrm>
            <a:prstGeom prst="rect">
              <a:avLst/>
            </a:prstGeom>
          </p:spPr>
          <p:txBody>
            <a:bodyPr anchor="ctr" rtlCol="false" tIns="177800" lIns="177800" bIns="177800" rIns="177800"/>
            <a:lstStyle/>
            <a:p>
              <a:pPr algn="ctr" marL="0" indent="0" lvl="0">
                <a:lnSpc>
                  <a:spcPts val="4999"/>
                </a:lnSpc>
              </a:pPr>
              <a:r>
                <a:rPr lang="en-US" sz="3999">
                  <a:solidFill>
                    <a:srgbClr val="000000"/>
                  </a:solidFill>
                  <a:latin typeface="Archivo Black"/>
                  <a:ea typeface="Archivo Black"/>
                  <a:cs typeface="Archivo Black"/>
                  <a:sym typeface="Archivo Black"/>
                </a:rPr>
                <a:t>KINETICS</a:t>
              </a:r>
            </a:p>
          </p:txBody>
        </p:sp>
      </p:grpSp>
      <p:sp>
        <p:nvSpPr>
          <p:cNvPr name="Freeform 11" id="11"/>
          <p:cNvSpPr/>
          <p:nvPr/>
        </p:nvSpPr>
        <p:spPr>
          <a:xfrm flipH="false" flipV="false" rot="0">
            <a:off x="12084073" y="2295496"/>
            <a:ext cx="5175227" cy="4660414"/>
          </a:xfrm>
          <a:custGeom>
            <a:avLst/>
            <a:gdLst/>
            <a:ahLst/>
            <a:cxnLst/>
            <a:rect r="r" b="b" t="t" l="l"/>
            <a:pathLst>
              <a:path h="4660414" w="5175227">
                <a:moveTo>
                  <a:pt x="0" y="0"/>
                </a:moveTo>
                <a:lnTo>
                  <a:pt x="5175227" y="0"/>
                </a:lnTo>
                <a:lnTo>
                  <a:pt x="5175227" y="4660414"/>
                </a:lnTo>
                <a:lnTo>
                  <a:pt x="0" y="4660414"/>
                </a:lnTo>
                <a:lnTo>
                  <a:pt x="0" y="0"/>
                </a:lnTo>
                <a:close/>
              </a:path>
            </a:pathLst>
          </a:custGeom>
          <a:blipFill>
            <a:blip r:embed="rId2"/>
            <a:stretch>
              <a:fillRect l="0" t="0" r="0" b="0"/>
            </a:stretch>
          </a:blipFill>
        </p:spPr>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9F2"/>
        </a:solidFill>
      </p:bgPr>
    </p:bg>
    <p:spTree>
      <p:nvGrpSpPr>
        <p:cNvPr id="1" name=""/>
        <p:cNvGrpSpPr/>
        <p:nvPr/>
      </p:nvGrpSpPr>
      <p:grpSpPr>
        <a:xfrm>
          <a:off x="0" y="0"/>
          <a:ext cx="0" cy="0"/>
          <a:chOff x="0" y="0"/>
          <a:chExt cx="0" cy="0"/>
        </a:xfrm>
      </p:grpSpPr>
      <p:sp>
        <p:nvSpPr>
          <p:cNvPr name="Freeform 2" id="2"/>
          <p:cNvSpPr/>
          <p:nvPr/>
        </p:nvSpPr>
        <p:spPr>
          <a:xfrm flipH="false" flipV="false" rot="-10492334">
            <a:off x="8308197" y="418383"/>
            <a:ext cx="21562757" cy="15742699"/>
          </a:xfrm>
          <a:custGeom>
            <a:avLst/>
            <a:gdLst/>
            <a:ahLst/>
            <a:cxnLst/>
            <a:rect r="r" b="b" t="t" l="l"/>
            <a:pathLst>
              <a:path h="15742699" w="21562757">
                <a:moveTo>
                  <a:pt x="0" y="0"/>
                </a:moveTo>
                <a:lnTo>
                  <a:pt x="21562757" y="0"/>
                </a:lnTo>
                <a:lnTo>
                  <a:pt x="21562757" y="15742700"/>
                </a:lnTo>
                <a:lnTo>
                  <a:pt x="0" y="15742700"/>
                </a:lnTo>
                <a:lnTo>
                  <a:pt x="0" y="0"/>
                </a:lnTo>
                <a:close/>
              </a:path>
            </a:pathLst>
          </a:custGeom>
          <a:blipFill>
            <a:blip r:embed="rId2">
              <a:extLst>
                <a:ext uri="{96DAC541-7B7A-43D3-8B79-37D633B846F1}">
                  <asvg:svgBlip xmlns:asvg="http://schemas.microsoft.com/office/drawing/2016/SVG/main" r:embed="rId3"/>
                </a:ext>
              </a:extLst>
            </a:blip>
            <a:stretch>
              <a:fillRect l="0" t="0" r="-5823" b="-38884"/>
            </a:stretch>
          </a:blipFill>
        </p:spPr>
      </p:sp>
      <p:sp>
        <p:nvSpPr>
          <p:cNvPr name="Freeform 3" id="3"/>
          <p:cNvSpPr/>
          <p:nvPr/>
        </p:nvSpPr>
        <p:spPr>
          <a:xfrm flipH="false" flipV="false" rot="-10800000">
            <a:off x="8612955" y="192688"/>
            <a:ext cx="19350091" cy="13963161"/>
          </a:xfrm>
          <a:custGeom>
            <a:avLst/>
            <a:gdLst/>
            <a:ahLst/>
            <a:cxnLst/>
            <a:rect r="r" b="b" t="t" l="l"/>
            <a:pathLst>
              <a:path h="13963161" w="19350091">
                <a:moveTo>
                  <a:pt x="0" y="0"/>
                </a:moveTo>
                <a:lnTo>
                  <a:pt x="19350090" y="0"/>
                </a:lnTo>
                <a:lnTo>
                  <a:pt x="19350090" y="13963161"/>
                </a:lnTo>
                <a:lnTo>
                  <a:pt x="0" y="13963161"/>
                </a:lnTo>
                <a:lnTo>
                  <a:pt x="0" y="0"/>
                </a:lnTo>
                <a:close/>
              </a:path>
            </a:pathLst>
          </a:custGeom>
          <a:blipFill>
            <a:blip r:embed="rId4">
              <a:extLst>
                <a:ext uri="{96DAC541-7B7A-43D3-8B79-37D633B846F1}">
                  <asvg:svgBlip xmlns:asvg="http://schemas.microsoft.com/office/drawing/2016/SVG/main" r:embed="rId5"/>
                </a:ext>
              </a:extLst>
            </a:blip>
            <a:stretch>
              <a:fillRect l="0" t="-12701" r="0" b="-20082"/>
            </a:stretch>
          </a:blipFill>
          <a:ln cap="sq">
            <a:noFill/>
            <a:prstDash val="solid"/>
            <a:miter/>
          </a:ln>
        </p:spPr>
      </p:sp>
      <p:sp>
        <p:nvSpPr>
          <p:cNvPr name="TextBox 4" id="4"/>
          <p:cNvSpPr txBox="true"/>
          <p:nvPr/>
        </p:nvSpPr>
        <p:spPr>
          <a:xfrm rot="0">
            <a:off x="5411991" y="742950"/>
            <a:ext cx="6461165" cy="622300"/>
          </a:xfrm>
          <a:prstGeom prst="rect">
            <a:avLst/>
          </a:prstGeom>
        </p:spPr>
        <p:txBody>
          <a:bodyPr anchor="t" rtlCol="false" tIns="0" lIns="0" bIns="0" rIns="0">
            <a:spAutoFit/>
          </a:bodyPr>
          <a:lstStyle/>
          <a:p>
            <a:pPr algn="ctr" marL="0" indent="0" lvl="0">
              <a:lnSpc>
                <a:spcPts val="4999"/>
              </a:lnSpc>
              <a:spcBef>
                <a:spcPct val="0"/>
              </a:spcBef>
            </a:pPr>
            <a:r>
              <a:rPr lang="en-US" sz="3999" strike="noStrike" u="none">
                <a:solidFill>
                  <a:srgbClr val="000000"/>
                </a:solidFill>
                <a:latin typeface="Archivo Black"/>
                <a:ea typeface="Archivo Black"/>
                <a:cs typeface="Archivo Black"/>
                <a:sym typeface="Archivo Black"/>
              </a:rPr>
              <a:t>NEWTON SECOND LAW</a:t>
            </a:r>
          </a:p>
        </p:txBody>
      </p:sp>
      <p:sp>
        <p:nvSpPr>
          <p:cNvPr name="TextBox 5" id="5"/>
          <p:cNvSpPr txBox="true"/>
          <p:nvPr/>
        </p:nvSpPr>
        <p:spPr>
          <a:xfrm rot="0">
            <a:off x="7420516" y="1702475"/>
            <a:ext cx="2444115" cy="984250"/>
          </a:xfrm>
          <a:prstGeom prst="rect">
            <a:avLst/>
          </a:prstGeom>
        </p:spPr>
        <p:txBody>
          <a:bodyPr anchor="t" rtlCol="false" tIns="0" lIns="0" bIns="0" rIns="0">
            <a:spAutoFit/>
          </a:bodyPr>
          <a:lstStyle/>
          <a:p>
            <a:pPr algn="just">
              <a:lnSpc>
                <a:spcPts val="8300"/>
              </a:lnSpc>
              <a:spcBef>
                <a:spcPct val="0"/>
              </a:spcBef>
            </a:pPr>
            <a:r>
              <a:rPr lang="en-US" sz="5000" spc="-25" strike="noStrike" u="none">
                <a:solidFill>
                  <a:srgbClr val="000000"/>
                </a:solidFill>
                <a:latin typeface="Public Sans"/>
                <a:ea typeface="Public Sans"/>
                <a:cs typeface="Public Sans"/>
                <a:sym typeface="Public Sans"/>
              </a:rPr>
              <a:t>F = m * a</a:t>
            </a:r>
          </a:p>
        </p:txBody>
      </p:sp>
      <p:sp>
        <p:nvSpPr>
          <p:cNvPr name="Freeform 6" id="6"/>
          <p:cNvSpPr/>
          <p:nvPr/>
        </p:nvSpPr>
        <p:spPr>
          <a:xfrm flipH="false" flipV="false" rot="0">
            <a:off x="1028700" y="4370702"/>
            <a:ext cx="5256309" cy="3402265"/>
          </a:xfrm>
          <a:custGeom>
            <a:avLst/>
            <a:gdLst/>
            <a:ahLst/>
            <a:cxnLst/>
            <a:rect r="r" b="b" t="t" l="l"/>
            <a:pathLst>
              <a:path h="3402265" w="5256309">
                <a:moveTo>
                  <a:pt x="0" y="0"/>
                </a:moveTo>
                <a:lnTo>
                  <a:pt x="5256309" y="0"/>
                </a:lnTo>
                <a:lnTo>
                  <a:pt x="5256309" y="3402266"/>
                </a:lnTo>
                <a:lnTo>
                  <a:pt x="0" y="34022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7467889" y="3320486"/>
            <a:ext cx="4793485" cy="4248150"/>
          </a:xfrm>
          <a:prstGeom prst="rect">
            <a:avLst/>
          </a:prstGeom>
        </p:spPr>
        <p:txBody>
          <a:bodyPr anchor="t" rtlCol="false" tIns="0" lIns="0" bIns="0" rIns="0">
            <a:spAutoFit/>
          </a:bodyPr>
          <a:lstStyle/>
          <a:p>
            <a:pPr algn="just">
              <a:lnSpc>
                <a:spcPts val="4200"/>
              </a:lnSpc>
            </a:pPr>
            <a:r>
              <a:rPr lang="en-US" sz="3000" b="true">
                <a:solidFill>
                  <a:srgbClr val="000000"/>
                </a:solidFill>
                <a:latin typeface="Canva Sans Bold"/>
                <a:ea typeface="Canva Sans Bold"/>
                <a:cs typeface="Canva Sans Bold"/>
                <a:sym typeface="Canva Sans Bold"/>
              </a:rPr>
              <a:t>•Inertia</a:t>
            </a:r>
          </a:p>
          <a:p>
            <a:pPr algn="just">
              <a:lnSpc>
                <a:spcPts val="4200"/>
              </a:lnSpc>
            </a:pPr>
            <a:r>
              <a:rPr lang="en-US" sz="3000" b="true">
                <a:solidFill>
                  <a:srgbClr val="000000"/>
                </a:solidFill>
                <a:latin typeface="Canva Sans Bold"/>
                <a:ea typeface="Canva Sans Bold"/>
                <a:cs typeface="Canva Sans Bold"/>
                <a:sym typeface="Canva Sans Bold"/>
              </a:rPr>
              <a:t>•</a:t>
            </a:r>
            <a:r>
              <a:rPr lang="en-US" b="true" sz="3000">
                <a:solidFill>
                  <a:srgbClr val="000000"/>
                </a:solidFill>
                <a:latin typeface="Canva Sans Bold"/>
                <a:ea typeface="Canva Sans Bold"/>
                <a:cs typeface="Canva Sans Bold"/>
                <a:sym typeface="Canva Sans Bold"/>
              </a:rPr>
              <a:t> Mass moment of inertia</a:t>
            </a:r>
          </a:p>
          <a:p>
            <a:pPr algn="just">
              <a:lnSpc>
                <a:spcPts val="4200"/>
              </a:lnSpc>
            </a:pPr>
            <a:r>
              <a:rPr lang="en-US" b="true" sz="3000">
                <a:solidFill>
                  <a:srgbClr val="000000"/>
                </a:solidFill>
                <a:latin typeface="Canva Sans Bold"/>
                <a:ea typeface="Canva Sans Bold"/>
                <a:cs typeface="Canva Sans Bold"/>
                <a:sym typeface="Canva Sans Bold"/>
              </a:rPr>
              <a:t>• Acceleration</a:t>
            </a:r>
          </a:p>
          <a:p>
            <a:pPr algn="just">
              <a:lnSpc>
                <a:spcPts val="4200"/>
              </a:lnSpc>
            </a:pPr>
            <a:r>
              <a:rPr lang="en-US" b="true" sz="3000">
                <a:solidFill>
                  <a:srgbClr val="000000"/>
                </a:solidFill>
                <a:latin typeface="Canva Sans Bold"/>
                <a:ea typeface="Canva Sans Bold"/>
                <a:cs typeface="Canva Sans Bold"/>
                <a:sym typeface="Canva Sans Bold"/>
              </a:rPr>
              <a:t>• Impulse</a:t>
            </a:r>
          </a:p>
          <a:p>
            <a:pPr algn="just">
              <a:lnSpc>
                <a:spcPts val="4200"/>
              </a:lnSpc>
            </a:pPr>
            <a:r>
              <a:rPr lang="en-US" b="true" sz="3000">
                <a:solidFill>
                  <a:srgbClr val="000000"/>
                </a:solidFill>
                <a:latin typeface="Canva Sans Bold"/>
                <a:ea typeface="Canva Sans Bold"/>
                <a:cs typeface="Canva Sans Bold"/>
                <a:sym typeface="Canva Sans Bold"/>
              </a:rPr>
              <a:t>• Momentum</a:t>
            </a:r>
          </a:p>
          <a:p>
            <a:pPr algn="just">
              <a:lnSpc>
                <a:spcPts val="4200"/>
              </a:lnSpc>
            </a:pPr>
            <a:r>
              <a:rPr lang="en-US" b="true" sz="3000">
                <a:solidFill>
                  <a:srgbClr val="000000"/>
                </a:solidFill>
                <a:latin typeface="Canva Sans Bold"/>
                <a:ea typeface="Canva Sans Bold"/>
                <a:cs typeface="Canva Sans Bold"/>
                <a:sym typeface="Canva Sans Bold"/>
              </a:rPr>
              <a:t>• Work</a:t>
            </a:r>
          </a:p>
          <a:p>
            <a:pPr algn="just">
              <a:lnSpc>
                <a:spcPts val="4200"/>
              </a:lnSpc>
            </a:pPr>
            <a:r>
              <a:rPr lang="en-US" b="true" sz="3000">
                <a:solidFill>
                  <a:srgbClr val="000000"/>
                </a:solidFill>
                <a:latin typeface="Canva Sans Bold"/>
                <a:ea typeface="Canva Sans Bold"/>
                <a:cs typeface="Canva Sans Bold"/>
                <a:sym typeface="Canva Sans Bold"/>
              </a:rPr>
              <a:t>• Energy</a:t>
            </a:r>
          </a:p>
          <a:p>
            <a:pPr algn="just">
              <a:lnSpc>
                <a:spcPts val="4200"/>
              </a:lnSpc>
            </a:pPr>
            <a:r>
              <a:rPr lang="en-US" b="true" sz="3000">
                <a:solidFill>
                  <a:srgbClr val="000000"/>
                </a:solidFill>
                <a:latin typeface="Canva Sans Bold"/>
                <a:ea typeface="Canva Sans Bold"/>
                <a:cs typeface="Canva Sans Bold"/>
                <a:sym typeface="Canva Sans Bold"/>
              </a:rPr>
              <a:t>• Power</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9F2"/>
        </a:solidFill>
      </p:bgPr>
    </p:bg>
    <p:spTree>
      <p:nvGrpSpPr>
        <p:cNvPr id="1" name=""/>
        <p:cNvGrpSpPr/>
        <p:nvPr/>
      </p:nvGrpSpPr>
      <p:grpSpPr>
        <a:xfrm>
          <a:off x="0" y="0"/>
          <a:ext cx="0" cy="0"/>
          <a:chOff x="0" y="0"/>
          <a:chExt cx="0" cy="0"/>
        </a:xfrm>
      </p:grpSpPr>
      <p:grpSp>
        <p:nvGrpSpPr>
          <p:cNvPr name="Group 2" id="2"/>
          <p:cNvGrpSpPr/>
          <p:nvPr/>
        </p:nvGrpSpPr>
        <p:grpSpPr>
          <a:xfrm rot="0">
            <a:off x="-653036" y="7715250"/>
            <a:ext cx="19320607" cy="3086100"/>
            <a:chOff x="0" y="0"/>
            <a:chExt cx="5088555" cy="812800"/>
          </a:xfrm>
        </p:grpSpPr>
        <p:sp>
          <p:nvSpPr>
            <p:cNvPr name="Freeform 3" id="3"/>
            <p:cNvSpPr/>
            <p:nvPr/>
          </p:nvSpPr>
          <p:spPr>
            <a:xfrm flipH="false" flipV="false" rot="0">
              <a:off x="0" y="0"/>
              <a:ext cx="5088555" cy="812800"/>
            </a:xfrm>
            <a:custGeom>
              <a:avLst/>
              <a:gdLst/>
              <a:ahLst/>
              <a:cxnLst/>
              <a:rect r="r" b="b" t="t" l="l"/>
              <a:pathLst>
                <a:path h="812800" w="5088555">
                  <a:moveTo>
                    <a:pt x="0" y="0"/>
                  </a:moveTo>
                  <a:lnTo>
                    <a:pt x="5088555" y="0"/>
                  </a:lnTo>
                  <a:lnTo>
                    <a:pt x="5088555" y="812800"/>
                  </a:lnTo>
                  <a:lnTo>
                    <a:pt x="0" y="812800"/>
                  </a:lnTo>
                  <a:close/>
                </a:path>
              </a:pathLst>
            </a:custGeom>
            <a:solidFill>
              <a:srgbClr val="5F8E99"/>
            </a:solidFill>
            <a:ln cap="sq">
              <a:noFill/>
              <a:prstDash val="solid"/>
              <a:miter/>
            </a:ln>
          </p:spPr>
        </p:sp>
        <p:sp>
          <p:nvSpPr>
            <p:cNvPr name="TextBox 4" id="4"/>
            <p:cNvSpPr txBox="true"/>
            <p:nvPr/>
          </p:nvSpPr>
          <p:spPr>
            <a:xfrm>
              <a:off x="0" y="0"/>
              <a:ext cx="5088555" cy="812800"/>
            </a:xfrm>
            <a:prstGeom prst="rect">
              <a:avLst/>
            </a:prstGeom>
          </p:spPr>
          <p:txBody>
            <a:bodyPr anchor="ctr" rtlCol="false" tIns="50800" lIns="50800" bIns="50800" rIns="50800"/>
            <a:lstStyle/>
            <a:p>
              <a:pPr algn="ctr">
                <a:lnSpc>
                  <a:spcPts val="2999"/>
                </a:lnSpc>
              </a:pPr>
            </a:p>
          </p:txBody>
        </p:sp>
      </p:grpSp>
      <p:grpSp>
        <p:nvGrpSpPr>
          <p:cNvPr name="Group 5" id="5"/>
          <p:cNvGrpSpPr/>
          <p:nvPr/>
        </p:nvGrpSpPr>
        <p:grpSpPr>
          <a:xfrm rot="0">
            <a:off x="6477000" y="3806559"/>
            <a:ext cx="5143500" cy="4956441"/>
            <a:chOff x="0" y="0"/>
            <a:chExt cx="1322398" cy="1274304"/>
          </a:xfrm>
        </p:grpSpPr>
        <p:sp>
          <p:nvSpPr>
            <p:cNvPr name="Freeform 6" id="6"/>
            <p:cNvSpPr/>
            <p:nvPr/>
          </p:nvSpPr>
          <p:spPr>
            <a:xfrm flipH="false" flipV="false" rot="0">
              <a:off x="0" y="0"/>
              <a:ext cx="1322397" cy="1274304"/>
            </a:xfrm>
            <a:custGeom>
              <a:avLst/>
              <a:gdLst/>
              <a:ahLst/>
              <a:cxnLst/>
              <a:rect r="r" b="b" t="t" l="l"/>
              <a:pathLst>
                <a:path h="1274304" w="1322397">
                  <a:moveTo>
                    <a:pt x="60207" y="0"/>
                  </a:moveTo>
                  <a:lnTo>
                    <a:pt x="1262190" y="0"/>
                  </a:lnTo>
                  <a:cubicBezTo>
                    <a:pt x="1278158" y="0"/>
                    <a:pt x="1293472" y="6343"/>
                    <a:pt x="1304763" y="17634"/>
                  </a:cubicBezTo>
                  <a:cubicBezTo>
                    <a:pt x="1316054" y="28925"/>
                    <a:pt x="1322397" y="44239"/>
                    <a:pt x="1322397" y="60207"/>
                  </a:cubicBezTo>
                  <a:lnTo>
                    <a:pt x="1322397" y="1214097"/>
                  </a:lnTo>
                  <a:cubicBezTo>
                    <a:pt x="1322397" y="1247349"/>
                    <a:pt x="1295442" y="1274304"/>
                    <a:pt x="1262190" y="1274304"/>
                  </a:cubicBezTo>
                  <a:lnTo>
                    <a:pt x="60207" y="1274304"/>
                  </a:lnTo>
                  <a:cubicBezTo>
                    <a:pt x="44239" y="1274304"/>
                    <a:pt x="28925" y="1267961"/>
                    <a:pt x="17634" y="1256670"/>
                  </a:cubicBezTo>
                  <a:cubicBezTo>
                    <a:pt x="6343" y="1245379"/>
                    <a:pt x="0" y="1230065"/>
                    <a:pt x="0" y="1214097"/>
                  </a:cubicBezTo>
                  <a:lnTo>
                    <a:pt x="0" y="60207"/>
                  </a:lnTo>
                  <a:cubicBezTo>
                    <a:pt x="0" y="44239"/>
                    <a:pt x="6343" y="28925"/>
                    <a:pt x="17634" y="17634"/>
                  </a:cubicBezTo>
                  <a:cubicBezTo>
                    <a:pt x="28925" y="6343"/>
                    <a:pt x="44239" y="0"/>
                    <a:pt x="60207" y="0"/>
                  </a:cubicBezTo>
                  <a:close/>
                </a:path>
              </a:pathLst>
            </a:custGeom>
            <a:solidFill>
              <a:srgbClr val="BDD4D4"/>
            </a:solidFill>
            <a:ln cap="rnd">
              <a:noFill/>
              <a:prstDash val="solid"/>
              <a:round/>
            </a:ln>
          </p:spPr>
        </p:sp>
        <p:sp>
          <p:nvSpPr>
            <p:cNvPr name="TextBox 7" id="7"/>
            <p:cNvSpPr txBox="true"/>
            <p:nvPr/>
          </p:nvSpPr>
          <p:spPr>
            <a:xfrm>
              <a:off x="0" y="-28575"/>
              <a:ext cx="1322398" cy="1302879"/>
            </a:xfrm>
            <a:prstGeom prst="rect">
              <a:avLst/>
            </a:prstGeom>
          </p:spPr>
          <p:txBody>
            <a:bodyPr anchor="ctr" rtlCol="false" tIns="254000" lIns="254000" bIns="254000" rIns="254000"/>
            <a:lstStyle/>
            <a:p>
              <a:pPr algn="ctr">
                <a:lnSpc>
                  <a:spcPts val="3750"/>
                </a:lnSpc>
              </a:pPr>
            </a:p>
            <a:p>
              <a:pPr algn="ctr">
                <a:lnSpc>
                  <a:spcPts val="3750"/>
                </a:lnSpc>
              </a:pPr>
              <a:r>
                <a:rPr lang="en-US" sz="3000" spc="-15">
                  <a:solidFill>
                    <a:srgbClr val="4A201C"/>
                  </a:solidFill>
                  <a:latin typeface="Public Sans"/>
                  <a:ea typeface="Public Sans"/>
                  <a:cs typeface="Public Sans"/>
                  <a:sym typeface="Public Sans"/>
                </a:rPr>
                <a:t>Keep</a:t>
              </a:r>
              <a:r>
                <a:rPr lang="en-US" sz="3000" spc="-15" strike="noStrike" u="none">
                  <a:solidFill>
                    <a:srgbClr val="4A201C"/>
                  </a:solidFill>
                  <a:latin typeface="Public Sans"/>
                  <a:ea typeface="Public Sans"/>
                  <a:cs typeface="Public Sans"/>
                  <a:sym typeface="Public Sans"/>
                </a:rPr>
                <a:t>s you stable when standing/moving; wrong alignment causes falls or inefficiency.</a:t>
              </a:r>
            </a:p>
          </p:txBody>
        </p:sp>
      </p:grpSp>
      <p:grpSp>
        <p:nvGrpSpPr>
          <p:cNvPr name="Group 8" id="8"/>
          <p:cNvGrpSpPr/>
          <p:nvPr/>
        </p:nvGrpSpPr>
        <p:grpSpPr>
          <a:xfrm rot="0">
            <a:off x="12001500" y="3806559"/>
            <a:ext cx="5143500" cy="4956441"/>
            <a:chOff x="0" y="0"/>
            <a:chExt cx="1324458" cy="1276290"/>
          </a:xfrm>
        </p:grpSpPr>
        <p:sp>
          <p:nvSpPr>
            <p:cNvPr name="Freeform 9" id="9"/>
            <p:cNvSpPr/>
            <p:nvPr/>
          </p:nvSpPr>
          <p:spPr>
            <a:xfrm flipH="false" flipV="false" rot="0">
              <a:off x="0" y="0"/>
              <a:ext cx="1324458" cy="1276290"/>
            </a:xfrm>
            <a:custGeom>
              <a:avLst/>
              <a:gdLst/>
              <a:ahLst/>
              <a:cxnLst/>
              <a:rect r="r" b="b" t="t" l="l"/>
              <a:pathLst>
                <a:path h="1276290" w="1324458">
                  <a:moveTo>
                    <a:pt x="60207" y="0"/>
                  </a:moveTo>
                  <a:lnTo>
                    <a:pt x="1264251" y="0"/>
                  </a:lnTo>
                  <a:cubicBezTo>
                    <a:pt x="1280219" y="0"/>
                    <a:pt x="1295533" y="6343"/>
                    <a:pt x="1306824" y="17634"/>
                  </a:cubicBezTo>
                  <a:cubicBezTo>
                    <a:pt x="1318115" y="28925"/>
                    <a:pt x="1324458" y="44239"/>
                    <a:pt x="1324458" y="60207"/>
                  </a:cubicBezTo>
                  <a:lnTo>
                    <a:pt x="1324458" y="1216083"/>
                  </a:lnTo>
                  <a:cubicBezTo>
                    <a:pt x="1324458" y="1249334"/>
                    <a:pt x="1297503" y="1276290"/>
                    <a:pt x="1264251" y="1276290"/>
                  </a:cubicBezTo>
                  <a:lnTo>
                    <a:pt x="60207" y="1276290"/>
                  </a:lnTo>
                  <a:cubicBezTo>
                    <a:pt x="44239" y="1276290"/>
                    <a:pt x="28925" y="1269947"/>
                    <a:pt x="17634" y="1258656"/>
                  </a:cubicBezTo>
                  <a:cubicBezTo>
                    <a:pt x="6343" y="1247365"/>
                    <a:pt x="0" y="1232051"/>
                    <a:pt x="0" y="1216083"/>
                  </a:cubicBezTo>
                  <a:lnTo>
                    <a:pt x="0" y="60207"/>
                  </a:lnTo>
                  <a:cubicBezTo>
                    <a:pt x="0" y="44239"/>
                    <a:pt x="6343" y="28925"/>
                    <a:pt x="17634" y="17634"/>
                  </a:cubicBezTo>
                  <a:cubicBezTo>
                    <a:pt x="28925" y="6343"/>
                    <a:pt x="44239" y="0"/>
                    <a:pt x="60207" y="0"/>
                  </a:cubicBezTo>
                  <a:close/>
                </a:path>
              </a:pathLst>
            </a:custGeom>
            <a:solidFill>
              <a:srgbClr val="BDD4D4"/>
            </a:solidFill>
            <a:ln cap="rnd">
              <a:noFill/>
              <a:prstDash val="solid"/>
              <a:round/>
            </a:ln>
          </p:spPr>
        </p:sp>
        <p:sp>
          <p:nvSpPr>
            <p:cNvPr name="TextBox 10" id="10"/>
            <p:cNvSpPr txBox="true"/>
            <p:nvPr/>
          </p:nvSpPr>
          <p:spPr>
            <a:xfrm>
              <a:off x="0" y="-28575"/>
              <a:ext cx="1324458" cy="1304865"/>
            </a:xfrm>
            <a:prstGeom prst="rect">
              <a:avLst/>
            </a:prstGeom>
          </p:spPr>
          <p:txBody>
            <a:bodyPr anchor="ctr" rtlCol="false" tIns="254000" lIns="254000" bIns="254000" rIns="254000"/>
            <a:lstStyle/>
            <a:p>
              <a:pPr algn="ctr">
                <a:lnSpc>
                  <a:spcPts val="3750"/>
                </a:lnSpc>
              </a:pPr>
            </a:p>
            <a:p>
              <a:pPr algn="ctr">
                <a:lnSpc>
                  <a:spcPts val="3750"/>
                </a:lnSpc>
              </a:pPr>
            </a:p>
            <a:p>
              <a:pPr algn="ctr" marL="0" indent="0" lvl="1">
                <a:lnSpc>
                  <a:spcPts val="3750"/>
                </a:lnSpc>
                <a:spcBef>
                  <a:spcPct val="0"/>
                </a:spcBef>
              </a:pPr>
              <a:r>
                <a:rPr lang="en-US" sz="3000" spc="-15">
                  <a:solidFill>
                    <a:srgbClr val="4A201C"/>
                  </a:solidFill>
                  <a:latin typeface="Public Sans"/>
                  <a:ea typeface="Public Sans"/>
                  <a:cs typeface="Public Sans"/>
                  <a:sym typeface="Public Sans"/>
                </a:rPr>
                <a:t>LoG fall</a:t>
              </a:r>
              <a:r>
                <a:rPr lang="en-US" sz="3000" spc="-15" strike="noStrike" u="none">
                  <a:solidFill>
                    <a:srgbClr val="4A201C"/>
                  </a:solidFill>
                  <a:latin typeface="Public Sans"/>
                  <a:ea typeface="Public Sans"/>
                  <a:cs typeface="Public Sans"/>
                  <a:sym typeface="Public Sans"/>
                </a:rPr>
                <a:t>s outside your base (e.g., leaning too far) → You lose balance or strain muscles..</a:t>
              </a:r>
            </a:p>
          </p:txBody>
        </p:sp>
      </p:grpSp>
      <p:grpSp>
        <p:nvGrpSpPr>
          <p:cNvPr name="Group 11" id="11"/>
          <p:cNvGrpSpPr/>
          <p:nvPr/>
        </p:nvGrpSpPr>
        <p:grpSpPr>
          <a:xfrm rot="0">
            <a:off x="7650364" y="4207721"/>
            <a:ext cx="2796772" cy="762000"/>
            <a:chOff x="0" y="0"/>
            <a:chExt cx="736598" cy="200691"/>
          </a:xfrm>
        </p:grpSpPr>
        <p:sp>
          <p:nvSpPr>
            <p:cNvPr name="Freeform 12" id="12"/>
            <p:cNvSpPr/>
            <p:nvPr/>
          </p:nvSpPr>
          <p:spPr>
            <a:xfrm flipH="false" flipV="false" rot="0">
              <a:off x="0" y="0"/>
              <a:ext cx="736598" cy="200691"/>
            </a:xfrm>
            <a:custGeom>
              <a:avLst/>
              <a:gdLst/>
              <a:ahLst/>
              <a:cxnLst/>
              <a:rect r="r" b="b" t="t" l="l"/>
              <a:pathLst>
                <a:path h="200691" w="736598">
                  <a:moveTo>
                    <a:pt x="100346" y="0"/>
                  </a:moveTo>
                  <a:lnTo>
                    <a:pt x="636253" y="0"/>
                  </a:lnTo>
                  <a:cubicBezTo>
                    <a:pt x="691672" y="0"/>
                    <a:pt x="736598" y="44926"/>
                    <a:pt x="736598" y="100346"/>
                  </a:cubicBezTo>
                  <a:lnTo>
                    <a:pt x="736598" y="100346"/>
                  </a:lnTo>
                  <a:cubicBezTo>
                    <a:pt x="736598" y="155765"/>
                    <a:pt x="691672" y="200691"/>
                    <a:pt x="636253" y="200691"/>
                  </a:cubicBezTo>
                  <a:lnTo>
                    <a:pt x="100346" y="200691"/>
                  </a:lnTo>
                  <a:cubicBezTo>
                    <a:pt x="44926" y="200691"/>
                    <a:pt x="0" y="155765"/>
                    <a:pt x="0" y="100346"/>
                  </a:cubicBezTo>
                  <a:lnTo>
                    <a:pt x="0" y="100346"/>
                  </a:lnTo>
                  <a:cubicBezTo>
                    <a:pt x="0" y="44926"/>
                    <a:pt x="44926" y="0"/>
                    <a:pt x="100346" y="0"/>
                  </a:cubicBezTo>
                  <a:close/>
                </a:path>
              </a:pathLst>
            </a:custGeom>
            <a:solidFill>
              <a:srgbClr val="000000"/>
            </a:solidFill>
            <a:ln cap="rnd">
              <a:noFill/>
              <a:prstDash val="solid"/>
              <a:round/>
            </a:ln>
          </p:spPr>
        </p:sp>
        <p:sp>
          <p:nvSpPr>
            <p:cNvPr name="TextBox 13" id="13"/>
            <p:cNvSpPr txBox="true"/>
            <p:nvPr/>
          </p:nvSpPr>
          <p:spPr>
            <a:xfrm>
              <a:off x="0" y="-38100"/>
              <a:ext cx="736598" cy="238791"/>
            </a:xfrm>
            <a:prstGeom prst="rect">
              <a:avLst/>
            </a:prstGeom>
          </p:spPr>
          <p:txBody>
            <a:bodyPr anchor="ctr" rtlCol="false" tIns="127000" lIns="127000" bIns="127000" rIns="127000"/>
            <a:lstStyle/>
            <a:p>
              <a:pPr algn="ctr" marL="0" indent="0" lvl="0">
                <a:lnSpc>
                  <a:spcPts val="3640"/>
                </a:lnSpc>
              </a:pPr>
              <a:r>
                <a:rPr lang="en-US" b="true" sz="2800">
                  <a:solidFill>
                    <a:srgbClr val="F4F1EC"/>
                  </a:solidFill>
                  <a:latin typeface="Public Sans Bold"/>
                  <a:ea typeface="Public Sans Bold"/>
                  <a:cs typeface="Public Sans Bold"/>
                  <a:sym typeface="Public Sans Bold"/>
                </a:rPr>
                <a:t>IMPORTANCE</a:t>
              </a:r>
            </a:p>
          </p:txBody>
        </p:sp>
      </p:grpSp>
      <p:grpSp>
        <p:nvGrpSpPr>
          <p:cNvPr name="Group 14" id="14"/>
          <p:cNvGrpSpPr/>
          <p:nvPr/>
        </p:nvGrpSpPr>
        <p:grpSpPr>
          <a:xfrm rot="0">
            <a:off x="13031375" y="4207721"/>
            <a:ext cx="3083751" cy="762000"/>
            <a:chOff x="0" y="0"/>
            <a:chExt cx="812181" cy="200691"/>
          </a:xfrm>
        </p:grpSpPr>
        <p:sp>
          <p:nvSpPr>
            <p:cNvPr name="Freeform 15" id="15"/>
            <p:cNvSpPr/>
            <p:nvPr/>
          </p:nvSpPr>
          <p:spPr>
            <a:xfrm flipH="false" flipV="false" rot="0">
              <a:off x="0" y="0"/>
              <a:ext cx="812181" cy="200691"/>
            </a:xfrm>
            <a:custGeom>
              <a:avLst/>
              <a:gdLst/>
              <a:ahLst/>
              <a:cxnLst/>
              <a:rect r="r" b="b" t="t" l="l"/>
              <a:pathLst>
                <a:path h="200691" w="812181">
                  <a:moveTo>
                    <a:pt x="100346" y="0"/>
                  </a:moveTo>
                  <a:lnTo>
                    <a:pt x="711836" y="0"/>
                  </a:lnTo>
                  <a:cubicBezTo>
                    <a:pt x="767255" y="0"/>
                    <a:pt x="812181" y="44926"/>
                    <a:pt x="812181" y="100346"/>
                  </a:cubicBezTo>
                  <a:lnTo>
                    <a:pt x="812181" y="100346"/>
                  </a:lnTo>
                  <a:cubicBezTo>
                    <a:pt x="812181" y="155765"/>
                    <a:pt x="767255" y="200691"/>
                    <a:pt x="711836" y="200691"/>
                  </a:cubicBezTo>
                  <a:lnTo>
                    <a:pt x="100346" y="200691"/>
                  </a:lnTo>
                  <a:cubicBezTo>
                    <a:pt x="44926" y="200691"/>
                    <a:pt x="0" y="155765"/>
                    <a:pt x="0" y="100346"/>
                  </a:cubicBezTo>
                  <a:lnTo>
                    <a:pt x="0" y="100346"/>
                  </a:lnTo>
                  <a:cubicBezTo>
                    <a:pt x="0" y="44926"/>
                    <a:pt x="44926" y="0"/>
                    <a:pt x="100346" y="0"/>
                  </a:cubicBezTo>
                  <a:close/>
                </a:path>
              </a:pathLst>
            </a:custGeom>
            <a:solidFill>
              <a:srgbClr val="000000"/>
            </a:solidFill>
            <a:ln cap="rnd">
              <a:noFill/>
              <a:prstDash val="solid"/>
              <a:round/>
            </a:ln>
          </p:spPr>
        </p:sp>
        <p:sp>
          <p:nvSpPr>
            <p:cNvPr name="TextBox 16" id="16"/>
            <p:cNvSpPr txBox="true"/>
            <p:nvPr/>
          </p:nvSpPr>
          <p:spPr>
            <a:xfrm>
              <a:off x="0" y="-38100"/>
              <a:ext cx="812181" cy="238791"/>
            </a:xfrm>
            <a:prstGeom prst="rect">
              <a:avLst/>
            </a:prstGeom>
          </p:spPr>
          <p:txBody>
            <a:bodyPr anchor="ctr" rtlCol="false" tIns="127000" lIns="127000" bIns="127000" rIns="127000"/>
            <a:lstStyle/>
            <a:p>
              <a:pPr algn="ctr" marL="0" indent="0" lvl="0">
                <a:lnSpc>
                  <a:spcPts val="3640"/>
                </a:lnSpc>
              </a:pPr>
              <a:r>
                <a:rPr lang="en-US" b="true" sz="2800">
                  <a:solidFill>
                    <a:srgbClr val="F4F1EC"/>
                  </a:solidFill>
                  <a:latin typeface="Public Sans Bold"/>
                  <a:ea typeface="Public Sans Bold"/>
                  <a:cs typeface="Public Sans Bold"/>
                  <a:sym typeface="Public Sans Bold"/>
                </a:rPr>
                <a:t>WHEN WRONG</a:t>
              </a:r>
            </a:p>
          </p:txBody>
        </p:sp>
      </p:grpSp>
      <p:grpSp>
        <p:nvGrpSpPr>
          <p:cNvPr name="Group 17" id="17"/>
          <p:cNvGrpSpPr/>
          <p:nvPr/>
        </p:nvGrpSpPr>
        <p:grpSpPr>
          <a:xfrm rot="0">
            <a:off x="715712" y="1485900"/>
            <a:ext cx="4694488" cy="7026592"/>
            <a:chOff x="0" y="0"/>
            <a:chExt cx="727299" cy="1088603"/>
          </a:xfrm>
        </p:grpSpPr>
        <p:sp>
          <p:nvSpPr>
            <p:cNvPr name="Freeform 18" id="18"/>
            <p:cNvSpPr/>
            <p:nvPr/>
          </p:nvSpPr>
          <p:spPr>
            <a:xfrm flipH="false" flipV="false" rot="0">
              <a:off x="0" y="0"/>
              <a:ext cx="727299" cy="1088603"/>
            </a:xfrm>
            <a:custGeom>
              <a:avLst/>
              <a:gdLst/>
              <a:ahLst/>
              <a:cxnLst/>
              <a:rect r="r" b="b" t="t" l="l"/>
              <a:pathLst>
                <a:path h="1088603" w="727299">
                  <a:moveTo>
                    <a:pt x="37930" y="0"/>
                  </a:moveTo>
                  <a:lnTo>
                    <a:pt x="689368" y="0"/>
                  </a:lnTo>
                  <a:cubicBezTo>
                    <a:pt x="699428" y="0"/>
                    <a:pt x="709076" y="3996"/>
                    <a:pt x="716189" y="11110"/>
                  </a:cubicBezTo>
                  <a:cubicBezTo>
                    <a:pt x="723303" y="18223"/>
                    <a:pt x="727299" y="27871"/>
                    <a:pt x="727299" y="37930"/>
                  </a:cubicBezTo>
                  <a:lnTo>
                    <a:pt x="727299" y="1050673"/>
                  </a:lnTo>
                  <a:cubicBezTo>
                    <a:pt x="727299" y="1071621"/>
                    <a:pt x="710317" y="1088603"/>
                    <a:pt x="689368" y="1088603"/>
                  </a:cubicBezTo>
                  <a:lnTo>
                    <a:pt x="37930" y="1088603"/>
                  </a:lnTo>
                  <a:cubicBezTo>
                    <a:pt x="16982" y="1088603"/>
                    <a:pt x="0" y="1071621"/>
                    <a:pt x="0" y="1050673"/>
                  </a:cubicBezTo>
                  <a:lnTo>
                    <a:pt x="0" y="37930"/>
                  </a:lnTo>
                  <a:cubicBezTo>
                    <a:pt x="0" y="16982"/>
                    <a:pt x="16982" y="0"/>
                    <a:pt x="37930" y="0"/>
                  </a:cubicBezTo>
                  <a:close/>
                </a:path>
              </a:pathLst>
            </a:custGeom>
            <a:blipFill>
              <a:blip r:embed="rId2"/>
              <a:stretch>
                <a:fillRect l="-271" t="0" r="-271" b="0"/>
              </a:stretch>
            </a:blipFill>
          </p:spPr>
        </p:sp>
      </p:grpSp>
      <p:sp>
        <p:nvSpPr>
          <p:cNvPr name="TextBox 19" id="19"/>
          <p:cNvSpPr txBox="true"/>
          <p:nvPr/>
        </p:nvSpPr>
        <p:spPr>
          <a:xfrm rot="0">
            <a:off x="9525000" y="523875"/>
            <a:ext cx="5414080" cy="962025"/>
          </a:xfrm>
          <a:prstGeom prst="rect">
            <a:avLst/>
          </a:prstGeom>
        </p:spPr>
        <p:txBody>
          <a:bodyPr anchor="t" rtlCol="false" tIns="0" lIns="0" bIns="0" rIns="0">
            <a:spAutoFit/>
          </a:bodyPr>
          <a:lstStyle/>
          <a:p>
            <a:pPr algn="ctr" marL="0" indent="0" lvl="0">
              <a:lnSpc>
                <a:spcPts val="7500"/>
              </a:lnSpc>
              <a:spcBef>
                <a:spcPct val="0"/>
              </a:spcBef>
            </a:pPr>
            <a:r>
              <a:rPr lang="en-US" sz="6000" strike="noStrike" u="none">
                <a:solidFill>
                  <a:srgbClr val="000000"/>
                </a:solidFill>
                <a:latin typeface="Archivo Black"/>
                <a:ea typeface="Archivo Black"/>
                <a:cs typeface="Archivo Black"/>
                <a:sym typeface="Archivo Black"/>
              </a:rPr>
              <a:t>COM</a:t>
            </a:r>
            <a:r>
              <a:rPr lang="en-US" sz="6000" strike="noStrike" u="none">
                <a:solidFill>
                  <a:srgbClr val="000000"/>
                </a:solidFill>
                <a:latin typeface="Archivo Black"/>
                <a:ea typeface="Archivo Black"/>
                <a:cs typeface="Archivo Black"/>
                <a:sym typeface="Archivo Black"/>
              </a:rPr>
              <a:t> &amp; COG</a:t>
            </a:r>
          </a:p>
        </p:txBody>
      </p:sp>
      <p:sp>
        <p:nvSpPr>
          <p:cNvPr name="TextBox 20" id="20"/>
          <p:cNvSpPr txBox="true"/>
          <p:nvPr/>
        </p:nvSpPr>
        <p:spPr>
          <a:xfrm rot="0">
            <a:off x="6477000" y="1919347"/>
            <a:ext cx="10668000" cy="1073785"/>
          </a:xfrm>
          <a:prstGeom prst="rect">
            <a:avLst/>
          </a:prstGeom>
        </p:spPr>
        <p:txBody>
          <a:bodyPr anchor="t" rtlCol="false" tIns="0" lIns="0" bIns="0" rIns="0">
            <a:spAutoFit/>
          </a:bodyPr>
          <a:lstStyle/>
          <a:p>
            <a:pPr algn="ctr" marL="0" indent="0" lvl="0">
              <a:lnSpc>
                <a:spcPts val="4249"/>
              </a:lnSpc>
              <a:spcBef>
                <a:spcPct val="0"/>
              </a:spcBef>
            </a:pPr>
            <a:r>
              <a:rPr lang="en-US" sz="3399" spc="-16">
                <a:solidFill>
                  <a:srgbClr val="4A201C"/>
                </a:solidFill>
                <a:latin typeface="Public Sans"/>
                <a:ea typeface="Public Sans"/>
                <a:cs typeface="Public Sans"/>
                <a:sym typeface="Public Sans"/>
              </a:rPr>
              <a:t>CoM is where body mass is balanced; CoG is where gravity acts (same as CoM on Earth).</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p:cSld>
    <p:bg>
      <p:bgPr>
        <a:solidFill>
          <a:srgbClr val="FFF9F2"/>
        </a:solidFill>
      </p:bgPr>
    </p:bg>
    <p:spTree>
      <p:nvGrpSpPr>
        <p:cNvPr id="1" name=""/>
        <p:cNvGrpSpPr/>
        <p:nvPr/>
      </p:nvGrpSpPr>
      <p:grpSpPr>
        <a:xfrm>
          <a:off x="0" y="0"/>
          <a:ext cx="0" cy="0"/>
          <a:chOff x="0" y="0"/>
          <a:chExt cx="0" cy="0"/>
        </a:xfrm>
      </p:grpSpPr>
      <p:grpSp>
        <p:nvGrpSpPr>
          <p:cNvPr name="Group 2" id="2"/>
          <p:cNvGrpSpPr/>
          <p:nvPr/>
        </p:nvGrpSpPr>
        <p:grpSpPr>
          <a:xfrm rot="0">
            <a:off x="-516304" y="-484319"/>
            <a:ext cx="19320607" cy="3679442"/>
            <a:chOff x="0" y="0"/>
            <a:chExt cx="5088555" cy="969071"/>
          </a:xfrm>
        </p:grpSpPr>
        <p:sp>
          <p:nvSpPr>
            <p:cNvPr name="Freeform 3" id="3"/>
            <p:cNvSpPr/>
            <p:nvPr/>
          </p:nvSpPr>
          <p:spPr>
            <a:xfrm flipH="false" flipV="false" rot="0">
              <a:off x="0" y="0"/>
              <a:ext cx="5088555" cy="969071"/>
            </a:xfrm>
            <a:custGeom>
              <a:avLst/>
              <a:gdLst/>
              <a:ahLst/>
              <a:cxnLst/>
              <a:rect r="r" b="b" t="t" l="l"/>
              <a:pathLst>
                <a:path h="969071" w="5088555">
                  <a:moveTo>
                    <a:pt x="0" y="0"/>
                  </a:moveTo>
                  <a:lnTo>
                    <a:pt x="5088555" y="0"/>
                  </a:lnTo>
                  <a:lnTo>
                    <a:pt x="5088555" y="969071"/>
                  </a:lnTo>
                  <a:lnTo>
                    <a:pt x="0" y="969071"/>
                  </a:lnTo>
                  <a:close/>
                </a:path>
              </a:pathLst>
            </a:custGeom>
            <a:solidFill>
              <a:srgbClr val="DBE8E8"/>
            </a:solidFill>
            <a:ln cap="sq">
              <a:noFill/>
              <a:prstDash val="solid"/>
              <a:miter/>
            </a:ln>
          </p:spPr>
        </p:sp>
        <p:sp>
          <p:nvSpPr>
            <p:cNvPr name="TextBox 4" id="4"/>
            <p:cNvSpPr txBox="true"/>
            <p:nvPr/>
          </p:nvSpPr>
          <p:spPr>
            <a:xfrm>
              <a:off x="0" y="0"/>
              <a:ext cx="5088555" cy="969071"/>
            </a:xfrm>
            <a:prstGeom prst="rect">
              <a:avLst/>
            </a:prstGeom>
          </p:spPr>
          <p:txBody>
            <a:bodyPr anchor="ctr" rtlCol="false" tIns="50800" lIns="50800" bIns="50800" rIns="50800"/>
            <a:lstStyle/>
            <a:p>
              <a:pPr algn="ctr">
                <a:lnSpc>
                  <a:spcPts val="2999"/>
                </a:lnSpc>
              </a:pPr>
            </a:p>
          </p:txBody>
        </p:sp>
      </p:grpSp>
      <p:grpSp>
        <p:nvGrpSpPr>
          <p:cNvPr name="Group 5" id="5"/>
          <p:cNvGrpSpPr/>
          <p:nvPr/>
        </p:nvGrpSpPr>
        <p:grpSpPr>
          <a:xfrm rot="0">
            <a:off x="3936181" y="6407941"/>
            <a:ext cx="2476500" cy="762000"/>
            <a:chOff x="0" y="0"/>
            <a:chExt cx="652247" cy="200691"/>
          </a:xfrm>
        </p:grpSpPr>
        <p:sp>
          <p:nvSpPr>
            <p:cNvPr name="Freeform 6" id="6"/>
            <p:cNvSpPr/>
            <p:nvPr/>
          </p:nvSpPr>
          <p:spPr>
            <a:xfrm flipH="false" flipV="false" rot="0">
              <a:off x="0" y="0"/>
              <a:ext cx="652247" cy="200691"/>
            </a:xfrm>
            <a:custGeom>
              <a:avLst/>
              <a:gdLst/>
              <a:ahLst/>
              <a:cxnLst/>
              <a:rect r="r" b="b" t="t" l="l"/>
              <a:pathLst>
                <a:path h="200691" w="652247">
                  <a:moveTo>
                    <a:pt x="100346" y="0"/>
                  </a:moveTo>
                  <a:lnTo>
                    <a:pt x="551901" y="0"/>
                  </a:lnTo>
                  <a:cubicBezTo>
                    <a:pt x="607321" y="0"/>
                    <a:pt x="652247" y="44926"/>
                    <a:pt x="652247" y="100346"/>
                  </a:cubicBezTo>
                  <a:lnTo>
                    <a:pt x="652247" y="100346"/>
                  </a:lnTo>
                  <a:cubicBezTo>
                    <a:pt x="652247" y="155765"/>
                    <a:pt x="607321" y="200691"/>
                    <a:pt x="551901" y="200691"/>
                  </a:cubicBezTo>
                  <a:lnTo>
                    <a:pt x="100346" y="200691"/>
                  </a:lnTo>
                  <a:cubicBezTo>
                    <a:pt x="44926" y="200691"/>
                    <a:pt x="0" y="155765"/>
                    <a:pt x="0" y="100346"/>
                  </a:cubicBezTo>
                  <a:lnTo>
                    <a:pt x="0" y="100346"/>
                  </a:lnTo>
                  <a:cubicBezTo>
                    <a:pt x="0" y="44926"/>
                    <a:pt x="44926" y="0"/>
                    <a:pt x="100346" y="0"/>
                  </a:cubicBezTo>
                  <a:close/>
                </a:path>
              </a:pathLst>
            </a:custGeom>
            <a:solidFill>
              <a:srgbClr val="3D1A16"/>
            </a:solidFill>
            <a:ln cap="rnd">
              <a:noFill/>
              <a:prstDash val="solid"/>
              <a:round/>
            </a:ln>
          </p:spPr>
        </p:sp>
        <p:sp>
          <p:nvSpPr>
            <p:cNvPr name="TextBox 7" id="7"/>
            <p:cNvSpPr txBox="true"/>
            <p:nvPr/>
          </p:nvSpPr>
          <p:spPr>
            <a:xfrm>
              <a:off x="0" y="-38100"/>
              <a:ext cx="652247" cy="238791"/>
            </a:xfrm>
            <a:prstGeom prst="rect">
              <a:avLst/>
            </a:prstGeom>
          </p:spPr>
          <p:txBody>
            <a:bodyPr anchor="ctr" rtlCol="false" tIns="127000" lIns="127000" bIns="127000" rIns="127000"/>
            <a:lstStyle/>
            <a:p>
              <a:pPr algn="ctr" marL="0" indent="0" lvl="0">
                <a:lnSpc>
                  <a:spcPts val="3640"/>
                </a:lnSpc>
                <a:spcBef>
                  <a:spcPct val="0"/>
                </a:spcBef>
              </a:pPr>
              <a:r>
                <a:rPr lang="en-US" b="true" sz="2800">
                  <a:solidFill>
                    <a:srgbClr val="F4F1EC"/>
                  </a:solidFill>
                  <a:latin typeface="Public Sans Bold"/>
                  <a:ea typeface="Public Sans Bold"/>
                  <a:cs typeface="Public Sans Bold"/>
                  <a:sym typeface="Public Sans Bold"/>
                </a:rPr>
                <a:t>3D-MODELS</a:t>
              </a:r>
            </a:p>
          </p:txBody>
        </p:sp>
      </p:grpSp>
      <p:grpSp>
        <p:nvGrpSpPr>
          <p:cNvPr name="Group 8" id="8"/>
          <p:cNvGrpSpPr/>
          <p:nvPr/>
        </p:nvGrpSpPr>
        <p:grpSpPr>
          <a:xfrm rot="-806057">
            <a:off x="2970502" y="647700"/>
            <a:ext cx="2476500" cy="762000"/>
            <a:chOff x="0" y="0"/>
            <a:chExt cx="652247" cy="200691"/>
          </a:xfrm>
        </p:grpSpPr>
        <p:sp>
          <p:nvSpPr>
            <p:cNvPr name="Freeform 9" id="9"/>
            <p:cNvSpPr/>
            <p:nvPr/>
          </p:nvSpPr>
          <p:spPr>
            <a:xfrm flipH="false" flipV="false" rot="0">
              <a:off x="0" y="0"/>
              <a:ext cx="652247" cy="200691"/>
            </a:xfrm>
            <a:custGeom>
              <a:avLst/>
              <a:gdLst/>
              <a:ahLst/>
              <a:cxnLst/>
              <a:rect r="r" b="b" t="t" l="l"/>
              <a:pathLst>
                <a:path h="200691" w="652247">
                  <a:moveTo>
                    <a:pt x="100346" y="0"/>
                  </a:moveTo>
                  <a:lnTo>
                    <a:pt x="551901" y="0"/>
                  </a:lnTo>
                  <a:cubicBezTo>
                    <a:pt x="607321" y="0"/>
                    <a:pt x="652247" y="44926"/>
                    <a:pt x="652247" y="100346"/>
                  </a:cubicBezTo>
                  <a:lnTo>
                    <a:pt x="652247" y="100346"/>
                  </a:lnTo>
                  <a:cubicBezTo>
                    <a:pt x="652247" y="155765"/>
                    <a:pt x="607321" y="200691"/>
                    <a:pt x="551901" y="200691"/>
                  </a:cubicBezTo>
                  <a:lnTo>
                    <a:pt x="100346" y="200691"/>
                  </a:lnTo>
                  <a:cubicBezTo>
                    <a:pt x="44926" y="200691"/>
                    <a:pt x="0" y="155765"/>
                    <a:pt x="0" y="100346"/>
                  </a:cubicBezTo>
                  <a:lnTo>
                    <a:pt x="0" y="100346"/>
                  </a:lnTo>
                  <a:cubicBezTo>
                    <a:pt x="0" y="44926"/>
                    <a:pt x="44926" y="0"/>
                    <a:pt x="100346" y="0"/>
                  </a:cubicBezTo>
                  <a:close/>
                </a:path>
              </a:pathLst>
            </a:custGeom>
            <a:solidFill>
              <a:srgbClr val="BDD4D4"/>
            </a:solidFill>
            <a:ln cap="rnd">
              <a:noFill/>
              <a:prstDash val="solid"/>
              <a:round/>
            </a:ln>
          </p:spPr>
        </p:sp>
        <p:sp>
          <p:nvSpPr>
            <p:cNvPr name="TextBox 10" id="10"/>
            <p:cNvSpPr txBox="true"/>
            <p:nvPr/>
          </p:nvSpPr>
          <p:spPr>
            <a:xfrm>
              <a:off x="0" y="-38100"/>
              <a:ext cx="652247" cy="238791"/>
            </a:xfrm>
            <a:prstGeom prst="rect">
              <a:avLst/>
            </a:prstGeom>
          </p:spPr>
          <p:txBody>
            <a:bodyPr anchor="ctr" rtlCol="false" tIns="127000" lIns="127000" bIns="127000" rIns="127000"/>
            <a:lstStyle/>
            <a:p>
              <a:pPr algn="ctr" marL="0" indent="0" lvl="0">
                <a:lnSpc>
                  <a:spcPts val="3640"/>
                </a:lnSpc>
                <a:spcBef>
                  <a:spcPct val="0"/>
                </a:spcBef>
              </a:pPr>
              <a:r>
                <a:rPr lang="en-US" b="true" sz="2800">
                  <a:solidFill>
                    <a:srgbClr val="000001"/>
                  </a:solidFill>
                  <a:latin typeface="Public Sans Bold"/>
                  <a:ea typeface="Public Sans Bold"/>
                  <a:cs typeface="Public Sans Bold"/>
                  <a:sym typeface="Public Sans Bold"/>
                </a:rPr>
                <a:t>JOIN US</a:t>
              </a:r>
            </a:p>
          </p:txBody>
        </p:sp>
      </p:grpSp>
      <p:sp>
        <p:nvSpPr>
          <p:cNvPr name="TextBox 11" id="11"/>
          <p:cNvSpPr txBox="true"/>
          <p:nvPr/>
        </p:nvSpPr>
        <p:spPr>
          <a:xfrm rot="0">
            <a:off x="1143000" y="2162175"/>
            <a:ext cx="16002000" cy="540385"/>
          </a:xfrm>
          <a:prstGeom prst="rect">
            <a:avLst/>
          </a:prstGeom>
        </p:spPr>
        <p:txBody>
          <a:bodyPr anchor="t" rtlCol="false" tIns="0" lIns="0" bIns="0" rIns="0">
            <a:spAutoFit/>
          </a:bodyPr>
          <a:lstStyle/>
          <a:p>
            <a:pPr algn="ctr" marL="0" indent="0" lvl="0">
              <a:lnSpc>
                <a:spcPts val="4249"/>
              </a:lnSpc>
              <a:spcBef>
                <a:spcPct val="0"/>
              </a:spcBef>
            </a:pPr>
            <a:r>
              <a:rPr lang="en-US" sz="3399" spc="-16">
                <a:solidFill>
                  <a:srgbClr val="000000"/>
                </a:solidFill>
                <a:latin typeface="Public Sans"/>
                <a:ea typeface="Public Sans"/>
                <a:cs typeface="Public Sans"/>
                <a:sym typeface="Public Sans"/>
              </a:rPr>
              <a:t>Your Interactive Guide to Human Motion</a:t>
            </a:r>
          </a:p>
        </p:txBody>
      </p:sp>
      <p:sp>
        <p:nvSpPr>
          <p:cNvPr name="TextBox 12" id="12"/>
          <p:cNvSpPr txBox="true"/>
          <p:nvPr/>
        </p:nvSpPr>
        <p:spPr>
          <a:xfrm rot="0">
            <a:off x="3810000" y="942975"/>
            <a:ext cx="10668000" cy="1209675"/>
          </a:xfrm>
          <a:prstGeom prst="rect">
            <a:avLst/>
          </a:prstGeom>
        </p:spPr>
        <p:txBody>
          <a:bodyPr anchor="t" rtlCol="false" tIns="0" lIns="0" bIns="0" rIns="0">
            <a:spAutoFit/>
          </a:bodyPr>
          <a:lstStyle/>
          <a:p>
            <a:pPr algn="ctr" marL="0" indent="0" lvl="0">
              <a:lnSpc>
                <a:spcPts val="9000"/>
              </a:lnSpc>
            </a:pPr>
            <a:r>
              <a:rPr lang="en-US" sz="9000">
                <a:solidFill>
                  <a:srgbClr val="000000"/>
                </a:solidFill>
                <a:latin typeface="Archivo Black"/>
                <a:ea typeface="Archivo Black"/>
                <a:cs typeface="Archivo Black"/>
                <a:sym typeface="Archivo Black"/>
              </a:rPr>
              <a:t>BIOPLAY</a:t>
            </a:r>
          </a:p>
        </p:txBody>
      </p:sp>
      <p:grpSp>
        <p:nvGrpSpPr>
          <p:cNvPr name="Group 13" id="13"/>
          <p:cNvGrpSpPr/>
          <p:nvPr/>
        </p:nvGrpSpPr>
        <p:grpSpPr>
          <a:xfrm rot="0">
            <a:off x="1143000" y="3861873"/>
            <a:ext cx="7620000" cy="5663443"/>
            <a:chOff x="0" y="0"/>
            <a:chExt cx="2006914" cy="1491606"/>
          </a:xfrm>
        </p:grpSpPr>
        <p:sp>
          <p:nvSpPr>
            <p:cNvPr name="Freeform 14" id="14"/>
            <p:cNvSpPr/>
            <p:nvPr/>
          </p:nvSpPr>
          <p:spPr>
            <a:xfrm flipH="false" flipV="false" rot="0">
              <a:off x="0" y="0"/>
              <a:ext cx="2006914" cy="1491606"/>
            </a:xfrm>
            <a:custGeom>
              <a:avLst/>
              <a:gdLst/>
              <a:ahLst/>
              <a:cxnLst/>
              <a:rect r="r" b="b" t="t" l="l"/>
              <a:pathLst>
                <a:path h="1491606" w="2006914">
                  <a:moveTo>
                    <a:pt x="40640" y="0"/>
                  </a:moveTo>
                  <a:lnTo>
                    <a:pt x="1966274" y="0"/>
                  </a:lnTo>
                  <a:cubicBezTo>
                    <a:pt x="1988718" y="0"/>
                    <a:pt x="2006914" y="18195"/>
                    <a:pt x="2006914" y="40640"/>
                  </a:cubicBezTo>
                  <a:lnTo>
                    <a:pt x="2006914" y="1450966"/>
                  </a:lnTo>
                  <a:cubicBezTo>
                    <a:pt x="2006914" y="1473411"/>
                    <a:pt x="1988718" y="1491606"/>
                    <a:pt x="1966274" y="1491606"/>
                  </a:cubicBezTo>
                  <a:lnTo>
                    <a:pt x="40640" y="1491606"/>
                  </a:lnTo>
                  <a:cubicBezTo>
                    <a:pt x="29862" y="1491606"/>
                    <a:pt x="19525" y="1487325"/>
                    <a:pt x="11903" y="1479703"/>
                  </a:cubicBezTo>
                  <a:cubicBezTo>
                    <a:pt x="4282" y="1472082"/>
                    <a:pt x="0" y="1461745"/>
                    <a:pt x="0" y="1450966"/>
                  </a:cubicBezTo>
                  <a:lnTo>
                    <a:pt x="0" y="40640"/>
                  </a:lnTo>
                  <a:cubicBezTo>
                    <a:pt x="0" y="18195"/>
                    <a:pt x="18195" y="0"/>
                    <a:pt x="40640" y="0"/>
                  </a:cubicBezTo>
                  <a:close/>
                </a:path>
              </a:pathLst>
            </a:custGeom>
            <a:solidFill>
              <a:srgbClr val="BDD4D4"/>
            </a:solidFill>
            <a:ln cap="rnd">
              <a:noFill/>
              <a:prstDash val="solid"/>
              <a:round/>
            </a:ln>
          </p:spPr>
        </p:sp>
        <p:sp>
          <p:nvSpPr>
            <p:cNvPr name="TextBox 15" id="15"/>
            <p:cNvSpPr txBox="true"/>
            <p:nvPr/>
          </p:nvSpPr>
          <p:spPr>
            <a:xfrm>
              <a:off x="0" y="-28575"/>
              <a:ext cx="2006914" cy="1520181"/>
            </a:xfrm>
            <a:prstGeom prst="rect">
              <a:avLst/>
            </a:prstGeom>
          </p:spPr>
          <p:txBody>
            <a:bodyPr anchor="ctr" rtlCol="false" tIns="254000" lIns="254000" bIns="254000" rIns="254000"/>
            <a:lstStyle/>
            <a:p>
              <a:pPr algn="ctr">
                <a:lnSpc>
                  <a:spcPts val="3750"/>
                </a:lnSpc>
              </a:pPr>
              <a:r>
                <a:rPr lang="en-US" sz="3000" spc="-15">
                  <a:solidFill>
                    <a:srgbClr val="4A201C"/>
                  </a:solidFill>
                  <a:latin typeface="Public Sans"/>
                  <a:ea typeface="Public Sans"/>
                  <a:cs typeface="Public Sans"/>
                  <a:sym typeface="Public Sans"/>
                </a:rPr>
                <a:t> We break down Biomechanics concepts with interactive 3D models, real-world examples, and practical explanations. Whether you're studying joint motion (kinematics) or the forces behind movement (kinetics), our content makes it visual and intuitive. No heavy math—just clear insights into how the body works, moves, and sometimes gets injured.</a:t>
              </a:r>
            </a:p>
          </p:txBody>
        </p:sp>
      </p:grpSp>
      <p:grpSp>
        <p:nvGrpSpPr>
          <p:cNvPr name="Group 16" id="16"/>
          <p:cNvGrpSpPr/>
          <p:nvPr/>
        </p:nvGrpSpPr>
        <p:grpSpPr>
          <a:xfrm rot="0">
            <a:off x="3714750" y="3480873"/>
            <a:ext cx="2476500" cy="762000"/>
            <a:chOff x="0" y="0"/>
            <a:chExt cx="652247" cy="200691"/>
          </a:xfrm>
        </p:grpSpPr>
        <p:sp>
          <p:nvSpPr>
            <p:cNvPr name="Freeform 17" id="17"/>
            <p:cNvSpPr/>
            <p:nvPr/>
          </p:nvSpPr>
          <p:spPr>
            <a:xfrm flipH="false" flipV="false" rot="0">
              <a:off x="0" y="0"/>
              <a:ext cx="652247" cy="200691"/>
            </a:xfrm>
            <a:custGeom>
              <a:avLst/>
              <a:gdLst/>
              <a:ahLst/>
              <a:cxnLst/>
              <a:rect r="r" b="b" t="t" l="l"/>
              <a:pathLst>
                <a:path h="200691" w="652247">
                  <a:moveTo>
                    <a:pt x="100346" y="0"/>
                  </a:moveTo>
                  <a:lnTo>
                    <a:pt x="551901" y="0"/>
                  </a:lnTo>
                  <a:cubicBezTo>
                    <a:pt x="607321" y="0"/>
                    <a:pt x="652247" y="44926"/>
                    <a:pt x="652247" y="100346"/>
                  </a:cubicBezTo>
                  <a:lnTo>
                    <a:pt x="652247" y="100346"/>
                  </a:lnTo>
                  <a:cubicBezTo>
                    <a:pt x="652247" y="155765"/>
                    <a:pt x="607321" y="200691"/>
                    <a:pt x="551901" y="200691"/>
                  </a:cubicBezTo>
                  <a:lnTo>
                    <a:pt x="100346" y="200691"/>
                  </a:lnTo>
                  <a:cubicBezTo>
                    <a:pt x="44926" y="200691"/>
                    <a:pt x="0" y="155765"/>
                    <a:pt x="0" y="100346"/>
                  </a:cubicBezTo>
                  <a:lnTo>
                    <a:pt x="0" y="100346"/>
                  </a:lnTo>
                  <a:cubicBezTo>
                    <a:pt x="0" y="44926"/>
                    <a:pt x="44926" y="0"/>
                    <a:pt x="100346" y="0"/>
                  </a:cubicBezTo>
                  <a:close/>
                </a:path>
              </a:pathLst>
            </a:custGeom>
            <a:solidFill>
              <a:srgbClr val="5F8E99"/>
            </a:solidFill>
            <a:ln cap="rnd">
              <a:noFill/>
              <a:prstDash val="solid"/>
              <a:round/>
            </a:ln>
          </p:spPr>
        </p:sp>
        <p:sp>
          <p:nvSpPr>
            <p:cNvPr name="TextBox 18" id="18"/>
            <p:cNvSpPr txBox="true"/>
            <p:nvPr/>
          </p:nvSpPr>
          <p:spPr>
            <a:xfrm>
              <a:off x="0" y="-38100"/>
              <a:ext cx="652247" cy="238791"/>
            </a:xfrm>
            <a:prstGeom prst="rect">
              <a:avLst/>
            </a:prstGeom>
          </p:spPr>
          <p:txBody>
            <a:bodyPr anchor="ctr" rtlCol="false" tIns="127000" lIns="127000" bIns="127000" rIns="127000"/>
            <a:lstStyle/>
            <a:p>
              <a:pPr algn="ctr" marL="0" indent="0" lvl="0">
                <a:lnSpc>
                  <a:spcPts val="3640"/>
                </a:lnSpc>
                <a:spcBef>
                  <a:spcPct val="0"/>
                </a:spcBef>
              </a:pPr>
              <a:r>
                <a:rPr lang="en-US" b="true" sz="2800">
                  <a:solidFill>
                    <a:srgbClr val="F4F1EC"/>
                  </a:solidFill>
                  <a:latin typeface="Public Sans Bold"/>
                  <a:ea typeface="Public Sans Bold"/>
                  <a:cs typeface="Public Sans Bold"/>
                  <a:sym typeface="Public Sans Bold"/>
                </a:rPr>
                <a:t>CONTENT</a:t>
              </a:r>
              <a:r>
                <a:rPr lang="en-US" b="true" sz="2800" strike="noStrike" u="none">
                  <a:solidFill>
                    <a:srgbClr val="F4F1EC"/>
                  </a:solidFill>
                  <a:latin typeface="Public Sans Bold"/>
                  <a:ea typeface="Public Sans Bold"/>
                  <a:cs typeface="Public Sans Bold"/>
                  <a:sym typeface="Public Sans Bold"/>
                </a:rPr>
                <a:t> </a:t>
              </a:r>
            </a:p>
          </p:txBody>
        </p:sp>
      </p:gr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9F2"/>
        </a:solidFill>
      </p:bgPr>
    </p:bg>
    <p:spTree>
      <p:nvGrpSpPr>
        <p:cNvPr id="1" name=""/>
        <p:cNvGrpSpPr/>
        <p:nvPr/>
      </p:nvGrpSpPr>
      <p:grpSpPr>
        <a:xfrm>
          <a:off x="0" y="0"/>
          <a:ext cx="0" cy="0"/>
          <a:chOff x="0" y="0"/>
          <a:chExt cx="0" cy="0"/>
        </a:xfrm>
      </p:grpSpPr>
      <p:grpSp>
        <p:nvGrpSpPr>
          <p:cNvPr name="Group 2" id="2"/>
          <p:cNvGrpSpPr/>
          <p:nvPr/>
        </p:nvGrpSpPr>
        <p:grpSpPr>
          <a:xfrm rot="0">
            <a:off x="-516304" y="7981950"/>
            <a:ext cx="19320607" cy="3086100"/>
            <a:chOff x="0" y="0"/>
            <a:chExt cx="5088555" cy="812800"/>
          </a:xfrm>
        </p:grpSpPr>
        <p:sp>
          <p:nvSpPr>
            <p:cNvPr name="Freeform 3" id="3"/>
            <p:cNvSpPr/>
            <p:nvPr/>
          </p:nvSpPr>
          <p:spPr>
            <a:xfrm flipH="false" flipV="false" rot="0">
              <a:off x="0" y="0"/>
              <a:ext cx="5088555" cy="812800"/>
            </a:xfrm>
            <a:custGeom>
              <a:avLst/>
              <a:gdLst/>
              <a:ahLst/>
              <a:cxnLst/>
              <a:rect r="r" b="b" t="t" l="l"/>
              <a:pathLst>
                <a:path h="812800" w="5088555">
                  <a:moveTo>
                    <a:pt x="0" y="0"/>
                  </a:moveTo>
                  <a:lnTo>
                    <a:pt x="5088555" y="0"/>
                  </a:lnTo>
                  <a:lnTo>
                    <a:pt x="5088555" y="812800"/>
                  </a:lnTo>
                  <a:lnTo>
                    <a:pt x="0" y="812800"/>
                  </a:lnTo>
                  <a:close/>
                </a:path>
              </a:pathLst>
            </a:custGeom>
            <a:solidFill>
              <a:srgbClr val="5F8E99"/>
            </a:solidFill>
            <a:ln cap="sq">
              <a:noFill/>
              <a:prstDash val="solid"/>
              <a:miter/>
            </a:ln>
          </p:spPr>
        </p:sp>
        <p:sp>
          <p:nvSpPr>
            <p:cNvPr name="TextBox 4" id="4"/>
            <p:cNvSpPr txBox="true"/>
            <p:nvPr/>
          </p:nvSpPr>
          <p:spPr>
            <a:xfrm>
              <a:off x="0" y="0"/>
              <a:ext cx="5088555" cy="812800"/>
            </a:xfrm>
            <a:prstGeom prst="rect">
              <a:avLst/>
            </a:prstGeom>
          </p:spPr>
          <p:txBody>
            <a:bodyPr anchor="ctr" rtlCol="false" tIns="50800" lIns="50800" bIns="50800" rIns="50800"/>
            <a:lstStyle/>
            <a:p>
              <a:pPr algn="ctr">
                <a:lnSpc>
                  <a:spcPts val="2999"/>
                </a:lnSpc>
              </a:pPr>
            </a:p>
          </p:txBody>
        </p:sp>
      </p:grpSp>
      <p:grpSp>
        <p:nvGrpSpPr>
          <p:cNvPr name="Group 5" id="5"/>
          <p:cNvGrpSpPr/>
          <p:nvPr/>
        </p:nvGrpSpPr>
        <p:grpSpPr>
          <a:xfrm rot="0">
            <a:off x="1028700" y="1143000"/>
            <a:ext cx="7620000" cy="5755006"/>
            <a:chOff x="0" y="0"/>
            <a:chExt cx="2006914" cy="1515722"/>
          </a:xfrm>
        </p:grpSpPr>
        <p:sp>
          <p:nvSpPr>
            <p:cNvPr name="Freeform 6" id="6"/>
            <p:cNvSpPr/>
            <p:nvPr/>
          </p:nvSpPr>
          <p:spPr>
            <a:xfrm flipH="false" flipV="false" rot="0">
              <a:off x="0" y="0"/>
              <a:ext cx="2006914" cy="1515722"/>
            </a:xfrm>
            <a:custGeom>
              <a:avLst/>
              <a:gdLst/>
              <a:ahLst/>
              <a:cxnLst/>
              <a:rect r="r" b="b" t="t" l="l"/>
              <a:pathLst>
                <a:path h="1515722" w="2006914">
                  <a:moveTo>
                    <a:pt x="40640" y="0"/>
                  </a:moveTo>
                  <a:lnTo>
                    <a:pt x="1966274" y="0"/>
                  </a:lnTo>
                  <a:cubicBezTo>
                    <a:pt x="1988718" y="0"/>
                    <a:pt x="2006914" y="18195"/>
                    <a:pt x="2006914" y="40640"/>
                  </a:cubicBezTo>
                  <a:lnTo>
                    <a:pt x="2006914" y="1475082"/>
                  </a:lnTo>
                  <a:cubicBezTo>
                    <a:pt x="2006914" y="1485860"/>
                    <a:pt x="2002632" y="1496197"/>
                    <a:pt x="1995010" y="1503819"/>
                  </a:cubicBezTo>
                  <a:cubicBezTo>
                    <a:pt x="1987389" y="1511440"/>
                    <a:pt x="1977052" y="1515722"/>
                    <a:pt x="1966274" y="1515722"/>
                  </a:cubicBezTo>
                  <a:lnTo>
                    <a:pt x="40640" y="1515722"/>
                  </a:lnTo>
                  <a:cubicBezTo>
                    <a:pt x="18195" y="1515722"/>
                    <a:pt x="0" y="1497527"/>
                    <a:pt x="0" y="1475082"/>
                  </a:cubicBezTo>
                  <a:lnTo>
                    <a:pt x="0" y="40640"/>
                  </a:lnTo>
                  <a:cubicBezTo>
                    <a:pt x="0" y="18195"/>
                    <a:pt x="18195" y="0"/>
                    <a:pt x="40640" y="0"/>
                  </a:cubicBezTo>
                  <a:close/>
                </a:path>
              </a:pathLst>
            </a:custGeom>
            <a:solidFill>
              <a:srgbClr val="BDD4D4"/>
            </a:solidFill>
            <a:ln cap="rnd">
              <a:noFill/>
              <a:prstDash val="solid"/>
              <a:round/>
            </a:ln>
          </p:spPr>
        </p:sp>
        <p:sp>
          <p:nvSpPr>
            <p:cNvPr name="TextBox 7" id="7"/>
            <p:cNvSpPr txBox="true"/>
            <p:nvPr/>
          </p:nvSpPr>
          <p:spPr>
            <a:xfrm>
              <a:off x="0" y="-28575"/>
              <a:ext cx="2006914" cy="1544297"/>
            </a:xfrm>
            <a:prstGeom prst="rect">
              <a:avLst/>
            </a:prstGeom>
          </p:spPr>
          <p:txBody>
            <a:bodyPr anchor="ctr" rtlCol="false" tIns="254000" lIns="254000" bIns="254000" rIns="254000"/>
            <a:lstStyle/>
            <a:p>
              <a:pPr algn="ctr">
                <a:lnSpc>
                  <a:spcPts val="3750"/>
                </a:lnSpc>
              </a:pPr>
            </a:p>
            <a:p>
              <a:pPr algn="ctr">
                <a:lnSpc>
                  <a:spcPts val="3750"/>
                </a:lnSpc>
              </a:pPr>
              <a:r>
                <a:rPr lang="en-US" sz="3000" spc="-15">
                  <a:solidFill>
                    <a:srgbClr val="4A201C"/>
                  </a:solidFill>
                  <a:latin typeface="Public Sans"/>
                  <a:ea typeface="Public Sans"/>
                  <a:cs typeface="Public Sans"/>
                  <a:sym typeface="Public Sans"/>
                </a:rPr>
                <a:t>Our interactive 3D models let you bring biomechanics to life in a way textbooks never could. Whether you're studying joint movements, muscle forces, or sports techniques, you can now explore the human body in motion by simply clicking, dragging and experimenting. It's like having a biomechanics lab in your pocket.</a:t>
              </a:r>
            </a:p>
            <a:p>
              <a:pPr algn="ctr" marL="0" indent="0" lvl="0">
                <a:lnSpc>
                  <a:spcPts val="3750"/>
                </a:lnSpc>
              </a:pPr>
            </a:p>
          </p:txBody>
        </p:sp>
      </p:grpSp>
      <p:grpSp>
        <p:nvGrpSpPr>
          <p:cNvPr name="Group 8" id="8"/>
          <p:cNvGrpSpPr/>
          <p:nvPr/>
        </p:nvGrpSpPr>
        <p:grpSpPr>
          <a:xfrm rot="0">
            <a:off x="3600450" y="762000"/>
            <a:ext cx="2476500" cy="762000"/>
            <a:chOff x="0" y="0"/>
            <a:chExt cx="652247" cy="200691"/>
          </a:xfrm>
        </p:grpSpPr>
        <p:sp>
          <p:nvSpPr>
            <p:cNvPr name="Freeform 9" id="9"/>
            <p:cNvSpPr/>
            <p:nvPr/>
          </p:nvSpPr>
          <p:spPr>
            <a:xfrm flipH="false" flipV="false" rot="0">
              <a:off x="0" y="0"/>
              <a:ext cx="652247" cy="200691"/>
            </a:xfrm>
            <a:custGeom>
              <a:avLst/>
              <a:gdLst/>
              <a:ahLst/>
              <a:cxnLst/>
              <a:rect r="r" b="b" t="t" l="l"/>
              <a:pathLst>
                <a:path h="200691" w="652247">
                  <a:moveTo>
                    <a:pt x="100346" y="0"/>
                  </a:moveTo>
                  <a:lnTo>
                    <a:pt x="551901" y="0"/>
                  </a:lnTo>
                  <a:cubicBezTo>
                    <a:pt x="607321" y="0"/>
                    <a:pt x="652247" y="44926"/>
                    <a:pt x="652247" y="100346"/>
                  </a:cubicBezTo>
                  <a:lnTo>
                    <a:pt x="652247" y="100346"/>
                  </a:lnTo>
                  <a:cubicBezTo>
                    <a:pt x="652247" y="155765"/>
                    <a:pt x="607321" y="200691"/>
                    <a:pt x="551901" y="200691"/>
                  </a:cubicBezTo>
                  <a:lnTo>
                    <a:pt x="100346" y="200691"/>
                  </a:lnTo>
                  <a:cubicBezTo>
                    <a:pt x="44926" y="200691"/>
                    <a:pt x="0" y="155765"/>
                    <a:pt x="0" y="100346"/>
                  </a:cubicBezTo>
                  <a:lnTo>
                    <a:pt x="0" y="100346"/>
                  </a:lnTo>
                  <a:cubicBezTo>
                    <a:pt x="0" y="44926"/>
                    <a:pt x="44926" y="0"/>
                    <a:pt x="100346" y="0"/>
                  </a:cubicBezTo>
                  <a:close/>
                </a:path>
              </a:pathLst>
            </a:custGeom>
            <a:solidFill>
              <a:srgbClr val="5F8E99"/>
            </a:solidFill>
            <a:ln cap="rnd">
              <a:noFill/>
              <a:prstDash val="solid"/>
              <a:round/>
            </a:ln>
          </p:spPr>
        </p:sp>
        <p:sp>
          <p:nvSpPr>
            <p:cNvPr name="TextBox 10" id="10"/>
            <p:cNvSpPr txBox="true"/>
            <p:nvPr/>
          </p:nvSpPr>
          <p:spPr>
            <a:xfrm>
              <a:off x="0" y="-38100"/>
              <a:ext cx="652247" cy="238791"/>
            </a:xfrm>
            <a:prstGeom prst="rect">
              <a:avLst/>
            </a:prstGeom>
          </p:spPr>
          <p:txBody>
            <a:bodyPr anchor="ctr" rtlCol="false" tIns="127000" lIns="127000" bIns="127000" rIns="127000"/>
            <a:lstStyle/>
            <a:p>
              <a:pPr algn="ctr" marL="0" indent="0" lvl="0">
                <a:lnSpc>
                  <a:spcPts val="3640"/>
                </a:lnSpc>
                <a:spcBef>
                  <a:spcPct val="0"/>
                </a:spcBef>
              </a:pPr>
              <a:r>
                <a:rPr lang="en-US" b="true" sz="2800">
                  <a:solidFill>
                    <a:srgbClr val="F4F1EC"/>
                  </a:solidFill>
                  <a:latin typeface="Public Sans Bold"/>
                  <a:ea typeface="Public Sans Bold"/>
                  <a:cs typeface="Public Sans Bold"/>
                  <a:sym typeface="Public Sans Bold"/>
                </a:rPr>
                <a:t>3D-MODELS</a:t>
              </a:r>
            </a:p>
          </p:txBody>
        </p:sp>
      </p:grpSp>
      <p:grpSp>
        <p:nvGrpSpPr>
          <p:cNvPr name="Group 11" id="11"/>
          <p:cNvGrpSpPr/>
          <p:nvPr/>
        </p:nvGrpSpPr>
        <p:grpSpPr>
          <a:xfrm rot="0">
            <a:off x="14239487" y="468081"/>
            <a:ext cx="3552422" cy="355242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50125" y="0"/>
                  </a:moveTo>
                  <a:lnTo>
                    <a:pt x="762675" y="0"/>
                  </a:lnTo>
                  <a:cubicBezTo>
                    <a:pt x="790358" y="0"/>
                    <a:pt x="812800" y="22442"/>
                    <a:pt x="812800" y="50125"/>
                  </a:cubicBezTo>
                  <a:lnTo>
                    <a:pt x="812800" y="762675"/>
                  </a:lnTo>
                  <a:cubicBezTo>
                    <a:pt x="812800" y="790358"/>
                    <a:pt x="790358" y="812800"/>
                    <a:pt x="762675" y="812800"/>
                  </a:cubicBezTo>
                  <a:lnTo>
                    <a:pt x="50125" y="812800"/>
                  </a:lnTo>
                  <a:cubicBezTo>
                    <a:pt x="22442" y="812800"/>
                    <a:pt x="0" y="790358"/>
                    <a:pt x="0" y="762675"/>
                  </a:cubicBezTo>
                  <a:lnTo>
                    <a:pt x="0" y="50125"/>
                  </a:lnTo>
                  <a:cubicBezTo>
                    <a:pt x="0" y="22442"/>
                    <a:pt x="22442" y="0"/>
                    <a:pt x="50125" y="0"/>
                  </a:cubicBezTo>
                  <a:close/>
                </a:path>
              </a:pathLst>
            </a:custGeom>
            <a:blipFill>
              <a:blip r:embed="rId2"/>
              <a:stretch>
                <a:fillRect l="-38888" t="0" r="-38888" b="0"/>
              </a:stretch>
            </a:blipFill>
          </p:spPr>
        </p:sp>
      </p:grpSp>
      <p:grpSp>
        <p:nvGrpSpPr>
          <p:cNvPr name="Group 13" id="13"/>
          <p:cNvGrpSpPr/>
          <p:nvPr/>
        </p:nvGrpSpPr>
        <p:grpSpPr>
          <a:xfrm rot="0">
            <a:off x="9809117" y="3706730"/>
            <a:ext cx="3712137" cy="3491384"/>
            <a:chOff x="0" y="0"/>
            <a:chExt cx="812800" cy="764465"/>
          </a:xfrm>
        </p:grpSpPr>
        <p:sp>
          <p:nvSpPr>
            <p:cNvPr name="Freeform 14" id="14"/>
            <p:cNvSpPr/>
            <p:nvPr/>
          </p:nvSpPr>
          <p:spPr>
            <a:xfrm flipH="false" flipV="false" rot="0">
              <a:off x="0" y="0"/>
              <a:ext cx="812800" cy="764465"/>
            </a:xfrm>
            <a:custGeom>
              <a:avLst/>
              <a:gdLst/>
              <a:ahLst/>
              <a:cxnLst/>
              <a:rect r="r" b="b" t="t" l="l"/>
              <a:pathLst>
                <a:path h="764465" w="812800">
                  <a:moveTo>
                    <a:pt x="47968" y="0"/>
                  </a:moveTo>
                  <a:lnTo>
                    <a:pt x="764832" y="0"/>
                  </a:lnTo>
                  <a:cubicBezTo>
                    <a:pt x="791324" y="0"/>
                    <a:pt x="812800" y="21476"/>
                    <a:pt x="812800" y="47968"/>
                  </a:cubicBezTo>
                  <a:lnTo>
                    <a:pt x="812800" y="716496"/>
                  </a:lnTo>
                  <a:cubicBezTo>
                    <a:pt x="812800" y="742988"/>
                    <a:pt x="791324" y="764465"/>
                    <a:pt x="764832" y="764465"/>
                  </a:cubicBezTo>
                  <a:lnTo>
                    <a:pt x="47968" y="764465"/>
                  </a:lnTo>
                  <a:cubicBezTo>
                    <a:pt x="21476" y="764465"/>
                    <a:pt x="0" y="742988"/>
                    <a:pt x="0" y="716496"/>
                  </a:cubicBezTo>
                  <a:lnTo>
                    <a:pt x="0" y="47968"/>
                  </a:lnTo>
                  <a:cubicBezTo>
                    <a:pt x="0" y="21476"/>
                    <a:pt x="21476" y="0"/>
                    <a:pt x="47968" y="0"/>
                  </a:cubicBezTo>
                  <a:close/>
                </a:path>
              </a:pathLst>
            </a:custGeom>
            <a:blipFill>
              <a:blip r:embed="rId3"/>
              <a:stretch>
                <a:fillRect l="-33602" t="0" r="-33602" b="0"/>
              </a:stretch>
            </a:blipFill>
          </p:spPr>
        </p:sp>
      </p:gr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9F2"/>
        </a:solidFill>
      </p:bgPr>
    </p:bg>
    <p:spTree>
      <p:nvGrpSpPr>
        <p:cNvPr id="1" name=""/>
        <p:cNvGrpSpPr/>
        <p:nvPr/>
      </p:nvGrpSpPr>
      <p:grpSpPr>
        <a:xfrm>
          <a:off x="0" y="0"/>
          <a:ext cx="0" cy="0"/>
          <a:chOff x="0" y="0"/>
          <a:chExt cx="0" cy="0"/>
        </a:xfrm>
      </p:grpSpPr>
      <p:grpSp>
        <p:nvGrpSpPr>
          <p:cNvPr name="Group 2" id="2"/>
          <p:cNvGrpSpPr/>
          <p:nvPr/>
        </p:nvGrpSpPr>
        <p:grpSpPr>
          <a:xfrm rot="0">
            <a:off x="1028700" y="1143000"/>
            <a:ext cx="7620000" cy="5354389"/>
            <a:chOff x="0" y="0"/>
            <a:chExt cx="2006914" cy="1410209"/>
          </a:xfrm>
        </p:grpSpPr>
        <p:sp>
          <p:nvSpPr>
            <p:cNvPr name="Freeform 3" id="3"/>
            <p:cNvSpPr/>
            <p:nvPr/>
          </p:nvSpPr>
          <p:spPr>
            <a:xfrm flipH="false" flipV="false" rot="0">
              <a:off x="0" y="0"/>
              <a:ext cx="2006914" cy="1410209"/>
            </a:xfrm>
            <a:custGeom>
              <a:avLst/>
              <a:gdLst/>
              <a:ahLst/>
              <a:cxnLst/>
              <a:rect r="r" b="b" t="t" l="l"/>
              <a:pathLst>
                <a:path h="1410209" w="2006914">
                  <a:moveTo>
                    <a:pt x="40640" y="0"/>
                  </a:moveTo>
                  <a:lnTo>
                    <a:pt x="1966274" y="0"/>
                  </a:lnTo>
                  <a:cubicBezTo>
                    <a:pt x="1988718" y="0"/>
                    <a:pt x="2006914" y="18195"/>
                    <a:pt x="2006914" y="40640"/>
                  </a:cubicBezTo>
                  <a:lnTo>
                    <a:pt x="2006914" y="1369569"/>
                  </a:lnTo>
                  <a:cubicBezTo>
                    <a:pt x="2006914" y="1380348"/>
                    <a:pt x="2002632" y="1390685"/>
                    <a:pt x="1995010" y="1398306"/>
                  </a:cubicBezTo>
                  <a:cubicBezTo>
                    <a:pt x="1987389" y="1405928"/>
                    <a:pt x="1977052" y="1410209"/>
                    <a:pt x="1966274" y="1410209"/>
                  </a:cubicBezTo>
                  <a:lnTo>
                    <a:pt x="40640" y="1410209"/>
                  </a:lnTo>
                  <a:cubicBezTo>
                    <a:pt x="18195" y="1410209"/>
                    <a:pt x="0" y="1392014"/>
                    <a:pt x="0" y="1369569"/>
                  </a:cubicBezTo>
                  <a:lnTo>
                    <a:pt x="0" y="40640"/>
                  </a:lnTo>
                  <a:cubicBezTo>
                    <a:pt x="0" y="18195"/>
                    <a:pt x="18195" y="0"/>
                    <a:pt x="40640" y="0"/>
                  </a:cubicBezTo>
                  <a:close/>
                </a:path>
              </a:pathLst>
            </a:custGeom>
            <a:solidFill>
              <a:srgbClr val="BDD4D4"/>
            </a:solidFill>
            <a:ln cap="rnd">
              <a:noFill/>
              <a:prstDash val="solid"/>
              <a:round/>
            </a:ln>
          </p:spPr>
        </p:sp>
        <p:sp>
          <p:nvSpPr>
            <p:cNvPr name="TextBox 4" id="4"/>
            <p:cNvSpPr txBox="true"/>
            <p:nvPr/>
          </p:nvSpPr>
          <p:spPr>
            <a:xfrm>
              <a:off x="0" y="-28575"/>
              <a:ext cx="2006914" cy="1438784"/>
            </a:xfrm>
            <a:prstGeom prst="rect">
              <a:avLst/>
            </a:prstGeom>
          </p:spPr>
          <p:txBody>
            <a:bodyPr anchor="ctr" rtlCol="false" tIns="254000" lIns="254000" bIns="254000" rIns="254000"/>
            <a:lstStyle/>
            <a:p>
              <a:pPr algn="ctr">
                <a:lnSpc>
                  <a:spcPts val="3750"/>
                </a:lnSpc>
              </a:pPr>
              <a:r>
                <a:rPr lang="en-US" sz="3000" spc="-15">
                  <a:solidFill>
                    <a:srgbClr val="4A201C"/>
                  </a:solidFill>
                  <a:latin typeface="Public Sans"/>
                  <a:ea typeface="Public Sans"/>
                  <a:cs typeface="Public Sans"/>
                  <a:sym typeface="Public Sans"/>
                </a:rPr>
                <a:t>Our quizzes are like a helpful study buddy for biomechanics. They don’t just test you – they explain answers clearly so you actually learn. Get quick feedback, spot where you need improvement, and see how biomechanics works in real life. Great for students, therapists, or anyone who wants to learn by doing.</a:t>
              </a:r>
            </a:p>
          </p:txBody>
        </p:sp>
      </p:grpSp>
      <p:grpSp>
        <p:nvGrpSpPr>
          <p:cNvPr name="Group 5" id="5"/>
          <p:cNvGrpSpPr/>
          <p:nvPr/>
        </p:nvGrpSpPr>
        <p:grpSpPr>
          <a:xfrm rot="0">
            <a:off x="3600450" y="762000"/>
            <a:ext cx="2476500" cy="762000"/>
            <a:chOff x="0" y="0"/>
            <a:chExt cx="652247" cy="200691"/>
          </a:xfrm>
        </p:grpSpPr>
        <p:sp>
          <p:nvSpPr>
            <p:cNvPr name="Freeform 6" id="6"/>
            <p:cNvSpPr/>
            <p:nvPr/>
          </p:nvSpPr>
          <p:spPr>
            <a:xfrm flipH="false" flipV="false" rot="0">
              <a:off x="0" y="0"/>
              <a:ext cx="652247" cy="200691"/>
            </a:xfrm>
            <a:custGeom>
              <a:avLst/>
              <a:gdLst/>
              <a:ahLst/>
              <a:cxnLst/>
              <a:rect r="r" b="b" t="t" l="l"/>
              <a:pathLst>
                <a:path h="200691" w="652247">
                  <a:moveTo>
                    <a:pt x="100346" y="0"/>
                  </a:moveTo>
                  <a:lnTo>
                    <a:pt x="551901" y="0"/>
                  </a:lnTo>
                  <a:cubicBezTo>
                    <a:pt x="607321" y="0"/>
                    <a:pt x="652247" y="44926"/>
                    <a:pt x="652247" y="100346"/>
                  </a:cubicBezTo>
                  <a:lnTo>
                    <a:pt x="652247" y="100346"/>
                  </a:lnTo>
                  <a:cubicBezTo>
                    <a:pt x="652247" y="155765"/>
                    <a:pt x="607321" y="200691"/>
                    <a:pt x="551901" y="200691"/>
                  </a:cubicBezTo>
                  <a:lnTo>
                    <a:pt x="100346" y="200691"/>
                  </a:lnTo>
                  <a:cubicBezTo>
                    <a:pt x="44926" y="200691"/>
                    <a:pt x="0" y="155765"/>
                    <a:pt x="0" y="100346"/>
                  </a:cubicBezTo>
                  <a:lnTo>
                    <a:pt x="0" y="100346"/>
                  </a:lnTo>
                  <a:cubicBezTo>
                    <a:pt x="0" y="44926"/>
                    <a:pt x="44926" y="0"/>
                    <a:pt x="100346" y="0"/>
                  </a:cubicBezTo>
                  <a:close/>
                </a:path>
              </a:pathLst>
            </a:custGeom>
            <a:solidFill>
              <a:srgbClr val="5F8E99"/>
            </a:solidFill>
            <a:ln cap="rnd">
              <a:noFill/>
              <a:prstDash val="solid"/>
              <a:round/>
            </a:ln>
          </p:spPr>
        </p:sp>
        <p:sp>
          <p:nvSpPr>
            <p:cNvPr name="TextBox 7" id="7"/>
            <p:cNvSpPr txBox="true"/>
            <p:nvPr/>
          </p:nvSpPr>
          <p:spPr>
            <a:xfrm>
              <a:off x="0" y="-38100"/>
              <a:ext cx="652247" cy="238791"/>
            </a:xfrm>
            <a:prstGeom prst="rect">
              <a:avLst/>
            </a:prstGeom>
          </p:spPr>
          <p:txBody>
            <a:bodyPr anchor="ctr" rtlCol="false" tIns="127000" lIns="127000" bIns="127000" rIns="127000"/>
            <a:lstStyle/>
            <a:p>
              <a:pPr algn="ctr" marL="0" indent="0" lvl="0">
                <a:lnSpc>
                  <a:spcPts val="3640"/>
                </a:lnSpc>
                <a:spcBef>
                  <a:spcPct val="0"/>
                </a:spcBef>
              </a:pPr>
              <a:r>
                <a:rPr lang="en-US" b="true" sz="2800">
                  <a:solidFill>
                    <a:srgbClr val="F4F1EC"/>
                  </a:solidFill>
                  <a:latin typeface="Public Sans Bold"/>
                  <a:ea typeface="Public Sans Bold"/>
                  <a:cs typeface="Public Sans Bold"/>
                  <a:sym typeface="Public Sans Bold"/>
                </a:rPr>
                <a:t>QUIZES</a:t>
              </a:r>
              <a:r>
                <a:rPr lang="en-US" b="true" sz="2800" strike="noStrike" u="none">
                  <a:solidFill>
                    <a:srgbClr val="F4F1EC"/>
                  </a:solidFill>
                  <a:latin typeface="Public Sans Bold"/>
                  <a:ea typeface="Public Sans Bold"/>
                  <a:cs typeface="Public Sans Bold"/>
                  <a:sym typeface="Public Sans Bold"/>
                </a:rPr>
                <a:t> </a:t>
              </a:r>
            </a:p>
          </p:txBody>
        </p:sp>
      </p:grpSp>
      <p:grpSp>
        <p:nvGrpSpPr>
          <p:cNvPr name="Group 8" id="8"/>
          <p:cNvGrpSpPr/>
          <p:nvPr/>
        </p:nvGrpSpPr>
        <p:grpSpPr>
          <a:xfrm rot="0">
            <a:off x="-516304" y="7981950"/>
            <a:ext cx="19320607" cy="3086100"/>
            <a:chOff x="0" y="0"/>
            <a:chExt cx="5088555" cy="812800"/>
          </a:xfrm>
        </p:grpSpPr>
        <p:sp>
          <p:nvSpPr>
            <p:cNvPr name="Freeform 9" id="9"/>
            <p:cNvSpPr/>
            <p:nvPr/>
          </p:nvSpPr>
          <p:spPr>
            <a:xfrm flipH="false" flipV="false" rot="0">
              <a:off x="0" y="0"/>
              <a:ext cx="5088555" cy="812800"/>
            </a:xfrm>
            <a:custGeom>
              <a:avLst/>
              <a:gdLst/>
              <a:ahLst/>
              <a:cxnLst/>
              <a:rect r="r" b="b" t="t" l="l"/>
              <a:pathLst>
                <a:path h="812800" w="5088555">
                  <a:moveTo>
                    <a:pt x="0" y="0"/>
                  </a:moveTo>
                  <a:lnTo>
                    <a:pt x="5088555" y="0"/>
                  </a:lnTo>
                  <a:lnTo>
                    <a:pt x="5088555" y="812800"/>
                  </a:lnTo>
                  <a:lnTo>
                    <a:pt x="0" y="812800"/>
                  </a:lnTo>
                  <a:close/>
                </a:path>
              </a:pathLst>
            </a:custGeom>
            <a:solidFill>
              <a:srgbClr val="5F8E99">
                <a:alpha val="89804"/>
              </a:srgbClr>
            </a:solidFill>
            <a:ln cap="sq">
              <a:noFill/>
              <a:prstDash val="solid"/>
              <a:miter/>
            </a:ln>
          </p:spPr>
        </p:sp>
        <p:sp>
          <p:nvSpPr>
            <p:cNvPr name="TextBox 10" id="10"/>
            <p:cNvSpPr txBox="true"/>
            <p:nvPr/>
          </p:nvSpPr>
          <p:spPr>
            <a:xfrm>
              <a:off x="0" y="0"/>
              <a:ext cx="5088555" cy="812800"/>
            </a:xfrm>
            <a:prstGeom prst="rect">
              <a:avLst/>
            </a:prstGeom>
          </p:spPr>
          <p:txBody>
            <a:bodyPr anchor="ctr" rtlCol="false" tIns="50800" lIns="50800" bIns="50800" rIns="50800"/>
            <a:lstStyle/>
            <a:p>
              <a:pPr algn="ctr">
                <a:lnSpc>
                  <a:spcPts val="2999"/>
                </a:lnSpc>
              </a:pPr>
            </a:p>
          </p:txBody>
        </p:sp>
      </p:grpSp>
      <p:sp>
        <p:nvSpPr>
          <p:cNvPr name="Freeform 11" id="11"/>
          <p:cNvSpPr/>
          <p:nvPr/>
        </p:nvSpPr>
        <p:spPr>
          <a:xfrm flipH="false" flipV="false" rot="0">
            <a:off x="9256737" y="1801559"/>
            <a:ext cx="7888263" cy="4037270"/>
          </a:xfrm>
          <a:custGeom>
            <a:avLst/>
            <a:gdLst/>
            <a:ahLst/>
            <a:cxnLst/>
            <a:rect r="r" b="b" t="t" l="l"/>
            <a:pathLst>
              <a:path h="4037270" w="7888263">
                <a:moveTo>
                  <a:pt x="0" y="0"/>
                </a:moveTo>
                <a:lnTo>
                  <a:pt x="7888263" y="0"/>
                </a:lnTo>
                <a:lnTo>
                  <a:pt x="7888263" y="4037271"/>
                </a:lnTo>
                <a:lnTo>
                  <a:pt x="0" y="4037271"/>
                </a:lnTo>
                <a:lnTo>
                  <a:pt x="0" y="0"/>
                </a:lnTo>
                <a:close/>
              </a:path>
            </a:pathLst>
          </a:custGeom>
          <a:blipFill>
            <a:blip r:embed="rId2"/>
            <a:stretch>
              <a:fillRect l="0" t="-10849" r="-859"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DAGnKjVo_XE</dc:identifier>
  <dcterms:modified xsi:type="dcterms:W3CDTF">2011-08-01T06:04:30Z</dcterms:modified>
  <cp:revision>1</cp:revision>
  <dc:title>The Role of Hormones in the Human Body Education Presentation in Beige Red Style</dc:title>
</cp:coreProperties>
</file>