
<file path=[Content_Types].xml><?xml version="1.0" encoding="utf-8"?>
<Types xmlns="http://schemas.openxmlformats.org/package/2006/content-types">
  <Default ContentType="application/vnd.openxmlformats-officedocument.oleObject" Extension="bin"/>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Arial Nova" charset="1" panose="020B0504020202020204"/>
      <p:regular r:id="rId20"/>
    </p:embeddedFont>
    <p:embeddedFont>
      <p:font typeface="Arial Nova Bold" charset="1" panose="020B0804020202020204"/>
      <p:regular r:id="rId21"/>
    </p:embeddedFont>
    <p:embeddedFont>
      <p:font typeface="Museo Moderno Italics" charset="1" panose="00000000000000000000"/>
      <p:regular r:id="rId22"/>
    </p:embeddedFont>
    <p:embeddedFont>
      <p:font typeface="Museo Moderno Bold Italics" charset="1" panose="00000000000000000000"/>
      <p:regular r:id="rId23"/>
    </p:embeddedFont>
    <p:embeddedFont>
      <p:font typeface="Arial Nova Italics" charset="1" panose="020B0504020202090204"/>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3.png" Type="http://schemas.openxmlformats.org/officeDocument/2006/relationships/image"/><Relationship Id="rId5" Target="../embeddings/oleObject1.bin" Type="http://schemas.openxmlformats.org/officeDocument/2006/relationships/oleObjec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7059901"/>
            <a:ext cx="2281745" cy="481297"/>
          </a:xfrm>
          <a:prstGeom prst="rect">
            <a:avLst/>
          </a:prstGeom>
        </p:spPr>
        <p:txBody>
          <a:bodyPr anchor="t" rtlCol="false" tIns="0" lIns="0" bIns="0" rIns="0">
            <a:spAutoFit/>
          </a:bodyPr>
          <a:lstStyle/>
          <a:p>
            <a:pPr algn="l">
              <a:lnSpc>
                <a:spcPts val="3919"/>
              </a:lnSpc>
            </a:pPr>
            <a:r>
              <a:rPr lang="en-US" sz="2799" spc="-167">
                <a:solidFill>
                  <a:srgbClr val="1D2024"/>
                </a:solidFill>
                <a:latin typeface="Arial Nova"/>
                <a:ea typeface="Arial Nova"/>
                <a:cs typeface="Arial Nova"/>
                <a:sym typeface="Arial Nova"/>
              </a:rPr>
              <a:t>presented by</a:t>
            </a:r>
          </a:p>
        </p:txBody>
      </p:sp>
      <p:sp>
        <p:nvSpPr>
          <p:cNvPr name="TextBox 3" id="3"/>
          <p:cNvSpPr txBox="true"/>
          <p:nvPr/>
        </p:nvSpPr>
        <p:spPr>
          <a:xfrm rot="0">
            <a:off x="1028700" y="1447800"/>
            <a:ext cx="11530604" cy="2209270"/>
          </a:xfrm>
          <a:prstGeom prst="rect">
            <a:avLst/>
          </a:prstGeom>
        </p:spPr>
        <p:txBody>
          <a:bodyPr anchor="t" rtlCol="false" tIns="0" lIns="0" bIns="0" rIns="0">
            <a:spAutoFit/>
          </a:bodyPr>
          <a:lstStyle/>
          <a:p>
            <a:pPr algn="l">
              <a:lnSpc>
                <a:spcPts val="16456"/>
              </a:lnSpc>
            </a:pPr>
            <a:r>
              <a:rPr lang="en-US" sz="17323" spc="-1385" b="true">
                <a:solidFill>
                  <a:srgbClr val="1D2024"/>
                </a:solidFill>
                <a:latin typeface="Arial Nova Bold"/>
                <a:ea typeface="Arial Nova Bold"/>
                <a:cs typeface="Arial Nova Bold"/>
                <a:sym typeface="Arial Nova Bold"/>
              </a:rPr>
              <a:t>Monte Carlo</a:t>
            </a:r>
          </a:p>
        </p:txBody>
      </p:sp>
      <p:sp>
        <p:nvSpPr>
          <p:cNvPr name="TextBox 4" id="4"/>
          <p:cNvSpPr txBox="true"/>
          <p:nvPr/>
        </p:nvSpPr>
        <p:spPr>
          <a:xfrm rot="0">
            <a:off x="1028700" y="7503131"/>
            <a:ext cx="2281745" cy="692084"/>
          </a:xfrm>
          <a:prstGeom prst="rect">
            <a:avLst/>
          </a:prstGeom>
        </p:spPr>
        <p:txBody>
          <a:bodyPr anchor="t" rtlCol="false" tIns="0" lIns="0" bIns="0" rIns="0">
            <a:spAutoFit/>
          </a:bodyPr>
          <a:lstStyle/>
          <a:p>
            <a:pPr algn="l">
              <a:lnSpc>
                <a:spcPts val="2799"/>
              </a:lnSpc>
            </a:pPr>
            <a:r>
              <a:rPr lang="en-US" sz="1999" spc="-99">
                <a:solidFill>
                  <a:srgbClr val="1D2024"/>
                </a:solidFill>
                <a:latin typeface="Arial Nova"/>
                <a:ea typeface="Arial Nova"/>
                <a:cs typeface="Arial Nova"/>
                <a:sym typeface="Arial Nova"/>
              </a:rPr>
              <a:t>Ali Jaafar 6411 </a:t>
            </a:r>
          </a:p>
          <a:p>
            <a:pPr algn="l">
              <a:lnSpc>
                <a:spcPts val="2799"/>
              </a:lnSpc>
            </a:pPr>
            <a:r>
              <a:rPr lang="en-US" sz="1999" spc="-99">
                <a:solidFill>
                  <a:srgbClr val="1D2024"/>
                </a:solidFill>
                <a:latin typeface="Arial Nova"/>
                <a:ea typeface="Arial Nova"/>
                <a:cs typeface="Arial Nova"/>
                <a:sym typeface="Arial Nova"/>
              </a:rPr>
              <a:t>Alaa Yehia 6432</a:t>
            </a:r>
          </a:p>
        </p:txBody>
      </p:sp>
      <p:sp>
        <p:nvSpPr>
          <p:cNvPr name="TextBox 5" id="5"/>
          <p:cNvSpPr txBox="true"/>
          <p:nvPr/>
        </p:nvSpPr>
        <p:spPr>
          <a:xfrm rot="0">
            <a:off x="1028700" y="3707191"/>
            <a:ext cx="11966609" cy="2216898"/>
          </a:xfrm>
          <a:prstGeom prst="rect">
            <a:avLst/>
          </a:prstGeom>
        </p:spPr>
        <p:txBody>
          <a:bodyPr anchor="t" rtlCol="false" tIns="0" lIns="0" bIns="0" rIns="0">
            <a:spAutoFit/>
          </a:bodyPr>
          <a:lstStyle/>
          <a:p>
            <a:pPr algn="l">
              <a:lnSpc>
                <a:spcPts val="16456"/>
              </a:lnSpc>
            </a:pPr>
            <a:r>
              <a:rPr lang="en-US" b="true" sz="17323" spc="-1385">
                <a:solidFill>
                  <a:srgbClr val="C83129"/>
                </a:solidFill>
                <a:latin typeface="Arial Nova Bold"/>
                <a:ea typeface="Arial Nova Bold"/>
                <a:cs typeface="Arial Nova Bold"/>
                <a:sym typeface="Arial Nova Bold"/>
              </a:rPr>
              <a:t>π</a:t>
            </a:r>
            <a:r>
              <a:rPr lang="en-US" b="true" sz="17323" spc="-1385">
                <a:solidFill>
                  <a:srgbClr val="1D2024"/>
                </a:solidFill>
                <a:latin typeface="Arial Nova Bold"/>
                <a:ea typeface="Arial Nova Bold"/>
                <a:cs typeface="Arial Nova Bold"/>
                <a:sym typeface="Arial Nova Bold"/>
              </a:rPr>
              <a:t> Estimator</a:t>
            </a:r>
          </a:p>
        </p:txBody>
      </p:sp>
      <p:sp>
        <p:nvSpPr>
          <p:cNvPr name="TextBox 6" id="6"/>
          <p:cNvSpPr txBox="true"/>
          <p:nvPr/>
        </p:nvSpPr>
        <p:spPr>
          <a:xfrm rot="5400000">
            <a:off x="13007474" y="4709762"/>
            <a:ext cx="5349966" cy="10974358"/>
          </a:xfrm>
          <a:prstGeom prst="rect">
            <a:avLst/>
          </a:prstGeom>
        </p:spPr>
        <p:txBody>
          <a:bodyPr anchor="t" rtlCol="false" tIns="0" lIns="0" bIns="0" rIns="0">
            <a:spAutoFit/>
          </a:bodyPr>
          <a:lstStyle/>
          <a:p>
            <a:pPr algn="l">
              <a:lnSpc>
                <a:spcPts val="90297"/>
              </a:lnSpc>
            </a:pPr>
            <a:r>
              <a:rPr lang="en-US" sz="64498" i="true" spc="-3869">
                <a:solidFill>
                  <a:srgbClr val="1D2024"/>
                </a:solidFill>
                <a:latin typeface="Museo Moderno Italics"/>
                <a:ea typeface="Museo Moderno Italics"/>
                <a:cs typeface="Museo Moderno Italics"/>
                <a:sym typeface="Museo Moderno Italics"/>
              </a:rPr>
              <a:t>E</a:t>
            </a:r>
          </a:p>
        </p:txBody>
      </p:sp>
      <p:sp>
        <p:nvSpPr>
          <p:cNvPr name="TextBox 7" id="7"/>
          <p:cNvSpPr txBox="true"/>
          <p:nvPr/>
        </p:nvSpPr>
        <p:spPr>
          <a:xfrm rot="0">
            <a:off x="4944631" y="7059901"/>
            <a:ext cx="2281745" cy="481297"/>
          </a:xfrm>
          <a:prstGeom prst="rect">
            <a:avLst/>
          </a:prstGeom>
        </p:spPr>
        <p:txBody>
          <a:bodyPr anchor="t" rtlCol="false" tIns="0" lIns="0" bIns="0" rIns="0">
            <a:spAutoFit/>
          </a:bodyPr>
          <a:lstStyle/>
          <a:p>
            <a:pPr algn="l">
              <a:lnSpc>
                <a:spcPts val="3919"/>
              </a:lnSpc>
            </a:pPr>
            <a:r>
              <a:rPr lang="en-US" sz="2799" spc="-167">
                <a:solidFill>
                  <a:srgbClr val="1D2024"/>
                </a:solidFill>
                <a:latin typeface="Arial Nova"/>
                <a:ea typeface="Arial Nova"/>
                <a:cs typeface="Arial Nova"/>
                <a:sym typeface="Arial Nova"/>
              </a:rPr>
              <a:t>submitted to</a:t>
            </a:r>
          </a:p>
        </p:txBody>
      </p:sp>
      <p:sp>
        <p:nvSpPr>
          <p:cNvPr name="TextBox 8" id="8"/>
          <p:cNvSpPr txBox="true"/>
          <p:nvPr/>
        </p:nvSpPr>
        <p:spPr>
          <a:xfrm rot="0">
            <a:off x="4944631" y="7528531"/>
            <a:ext cx="5508978" cy="339692"/>
          </a:xfrm>
          <a:prstGeom prst="rect">
            <a:avLst/>
          </a:prstGeom>
        </p:spPr>
        <p:txBody>
          <a:bodyPr anchor="t" rtlCol="false" tIns="0" lIns="0" bIns="0" rIns="0">
            <a:spAutoFit/>
          </a:bodyPr>
          <a:lstStyle/>
          <a:p>
            <a:pPr algn="l">
              <a:lnSpc>
                <a:spcPts val="2799"/>
              </a:lnSpc>
            </a:pPr>
            <a:r>
              <a:rPr lang="en-US" sz="1999" spc="-99">
                <a:solidFill>
                  <a:srgbClr val="1D2024"/>
                </a:solidFill>
                <a:latin typeface="Arial Nova"/>
                <a:ea typeface="Arial Nova"/>
                <a:cs typeface="Arial Nova"/>
                <a:sym typeface="Arial Nova"/>
              </a:rPr>
              <a:t>Dr. Mohammad Aoudi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D2024"/>
        </a:solidFill>
      </p:bgPr>
    </p:bg>
    <p:spTree>
      <p:nvGrpSpPr>
        <p:cNvPr id="1" name=""/>
        <p:cNvGrpSpPr/>
        <p:nvPr/>
      </p:nvGrpSpPr>
      <p:grpSpPr>
        <a:xfrm>
          <a:off x="0" y="0"/>
          <a:ext cx="0" cy="0"/>
          <a:chOff x="0" y="0"/>
          <a:chExt cx="0" cy="0"/>
        </a:xfrm>
      </p:grpSpPr>
      <p:sp>
        <p:nvSpPr>
          <p:cNvPr name="TextBox 2" id="2"/>
          <p:cNvSpPr txBox="true"/>
          <p:nvPr/>
        </p:nvSpPr>
        <p:spPr>
          <a:xfrm rot="537787">
            <a:off x="14524099" y="-4036740"/>
            <a:ext cx="3213715" cy="6602856"/>
          </a:xfrm>
          <a:prstGeom prst="rect">
            <a:avLst/>
          </a:prstGeom>
        </p:spPr>
        <p:txBody>
          <a:bodyPr anchor="t" rtlCol="false" tIns="0" lIns="0" bIns="0" rIns="0">
            <a:spAutoFit/>
          </a:bodyPr>
          <a:lstStyle/>
          <a:p>
            <a:pPr algn="l">
              <a:lnSpc>
                <a:spcPts val="54241"/>
              </a:lnSpc>
            </a:pPr>
            <a:r>
              <a:rPr lang="en-US" sz="38744" i="true" spc="-2324">
                <a:solidFill>
                  <a:srgbClr val="F8F8F8"/>
                </a:solidFill>
                <a:latin typeface="Museo Moderno Italics"/>
                <a:ea typeface="Museo Moderno Italics"/>
                <a:cs typeface="Museo Moderno Italics"/>
                <a:sym typeface="Museo Moderno Italics"/>
              </a:rPr>
              <a:t>E</a:t>
            </a:r>
          </a:p>
        </p:txBody>
      </p:sp>
      <p:sp>
        <p:nvSpPr>
          <p:cNvPr name="Freeform 3" id="3"/>
          <p:cNvSpPr/>
          <p:nvPr/>
        </p:nvSpPr>
        <p:spPr>
          <a:xfrm flipH="false" flipV="false" rot="-2903202">
            <a:off x="16284116" y="317226"/>
            <a:ext cx="1507806" cy="1546494"/>
          </a:xfrm>
          <a:custGeom>
            <a:avLst/>
            <a:gdLst/>
            <a:ahLst/>
            <a:cxnLst/>
            <a:rect r="r" b="b" t="t" l="l"/>
            <a:pathLst>
              <a:path h="1546494" w="1507806">
                <a:moveTo>
                  <a:pt x="0" y="0"/>
                </a:moveTo>
                <a:lnTo>
                  <a:pt x="1507807" y="0"/>
                </a:lnTo>
                <a:lnTo>
                  <a:pt x="1507807" y="1546494"/>
                </a:lnTo>
                <a:lnTo>
                  <a:pt x="0" y="15464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848620" y="614189"/>
            <a:ext cx="7652896" cy="1171643"/>
          </a:xfrm>
          <a:prstGeom prst="rect">
            <a:avLst/>
          </a:prstGeom>
        </p:spPr>
        <p:txBody>
          <a:bodyPr anchor="t" rtlCol="false" tIns="0" lIns="0" bIns="0" rIns="0">
            <a:spAutoFit/>
          </a:bodyPr>
          <a:lstStyle/>
          <a:p>
            <a:pPr algn="l">
              <a:lnSpc>
                <a:spcPts val="8691"/>
              </a:lnSpc>
            </a:pPr>
            <a:r>
              <a:rPr lang="en-US" sz="9149" spc="-731" b="true">
                <a:solidFill>
                  <a:srgbClr val="F8F8F8"/>
                </a:solidFill>
                <a:latin typeface="Arial Nova Bold"/>
                <a:ea typeface="Arial Nova Bold"/>
                <a:cs typeface="Arial Nova Bold"/>
                <a:sym typeface="Arial Nova Bold"/>
              </a:rPr>
              <a:t>erformance</a:t>
            </a:r>
          </a:p>
        </p:txBody>
      </p:sp>
      <p:sp>
        <p:nvSpPr>
          <p:cNvPr name="TextBox 5" id="5"/>
          <p:cNvSpPr txBox="true"/>
          <p:nvPr/>
        </p:nvSpPr>
        <p:spPr>
          <a:xfrm rot="0">
            <a:off x="1062824" y="1604524"/>
            <a:ext cx="7652896" cy="1171624"/>
          </a:xfrm>
          <a:prstGeom prst="rect">
            <a:avLst/>
          </a:prstGeom>
        </p:spPr>
        <p:txBody>
          <a:bodyPr anchor="t" rtlCol="false" tIns="0" lIns="0" bIns="0" rIns="0">
            <a:spAutoFit/>
          </a:bodyPr>
          <a:lstStyle/>
          <a:p>
            <a:pPr algn="l">
              <a:lnSpc>
                <a:spcPts val="8691"/>
              </a:lnSpc>
            </a:pPr>
            <a:r>
              <a:rPr lang="en-US" sz="9149" spc="-731" b="true">
                <a:solidFill>
                  <a:srgbClr val="F8F8F8"/>
                </a:solidFill>
                <a:latin typeface="Arial Nova Bold"/>
                <a:ea typeface="Arial Nova Bold"/>
                <a:cs typeface="Arial Nova Bold"/>
                <a:sym typeface="Arial Nova Bold"/>
              </a:rPr>
              <a:t>Benchmarks</a:t>
            </a:r>
          </a:p>
        </p:txBody>
      </p:sp>
      <p:graphicFrame>
        <p:nvGraphicFramePr>
          <p:cNvPr name="Object 6" id="6"/>
          <p:cNvGraphicFramePr/>
          <p:nvPr/>
        </p:nvGraphicFramePr>
        <p:xfrm>
          <a:off x="924185" y="2776148"/>
          <a:ext cx="5029200" cy="2514600"/>
        </p:xfrm>
        <a:graphic>
          <a:graphicData uri="http://schemas.openxmlformats.org/presentationml/2006/ole">
            <p:oleObj imgW="6032500" imgH="3517900" r:id="rId5" progId="Excel.Sheet.12" name="Worksheet">
              <p:embed/>
              <p:pic>
                <p:nvPicPr>
                  <p:cNvPr name="" id="0"/>
                  <p:cNvPicPr/>
                  <p:nvPr/>
                </p:nvPicPr>
                <p:blipFill>
                  <a:blip r:embed="rId4"/>
                  <a:stretch>
                    <a:fillRect/>
                  </a:stretch>
                </p:blipFill>
                <p:spPr>
                  <a:xfrm>
                    <a:off x="1270000" y="1270000"/>
                    <a:ext cx="1270000" cy="1270000"/>
                  </a:xfrm>
                  <a:prstGeom prst="rect"/>
                </p:spPr>
              </p:pic>
            </p:oleObj>
          </a:graphicData>
        </a:graphic>
      </p:graphicFrame>
      <p:sp>
        <p:nvSpPr>
          <p:cNvPr name="TextBox 7" id="7"/>
          <p:cNvSpPr txBox="true"/>
          <p:nvPr/>
        </p:nvSpPr>
        <p:spPr>
          <a:xfrm rot="0">
            <a:off x="1172675" y="507867"/>
            <a:ext cx="675944" cy="1277965"/>
          </a:xfrm>
          <a:prstGeom prst="rect">
            <a:avLst/>
          </a:prstGeom>
        </p:spPr>
        <p:txBody>
          <a:bodyPr anchor="t" rtlCol="false" tIns="0" lIns="0" bIns="0" rIns="0">
            <a:spAutoFit/>
          </a:bodyPr>
          <a:lstStyle/>
          <a:p>
            <a:pPr algn="l">
              <a:lnSpc>
                <a:spcPts val="9453"/>
              </a:lnSpc>
            </a:pPr>
            <a:r>
              <a:rPr lang="en-US" b="true" sz="9951" i="true" spc="-796">
                <a:solidFill>
                  <a:srgbClr val="C83129"/>
                </a:solidFill>
                <a:latin typeface="Museo Moderno Bold Italics"/>
                <a:ea typeface="Museo Moderno Bold Italics"/>
                <a:cs typeface="Museo Moderno Bold Italics"/>
                <a:sym typeface="Museo Moderno Bold Italics"/>
              </a:rPr>
              <a:t>P</a:t>
            </a:r>
          </a:p>
        </p:txBody>
      </p:sp>
    </p:spTree>
  </p:cSld>
  <p:clrMapOvr>
    <a:masterClrMapping/>
  </p:clrMapOvr>
  <p:transition spd="fast">
    <p:push dir="u"/>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6280696">
            <a:off x="-2929552" y="-3145344"/>
            <a:ext cx="6517715" cy="6290687"/>
            <a:chOff x="0" y="0"/>
            <a:chExt cx="8690287" cy="8387583"/>
          </a:xfrm>
        </p:grpSpPr>
        <p:sp>
          <p:nvSpPr>
            <p:cNvPr name="TextBox 4" id="4"/>
            <p:cNvSpPr txBox="true"/>
            <p:nvPr/>
          </p:nvSpPr>
          <p:spPr>
            <a:xfrm rot="-7891318">
              <a:off x="1924543" y="161966"/>
              <a:ext cx="4284953" cy="8556158"/>
            </a:xfrm>
            <a:prstGeom prst="rect">
              <a:avLst/>
            </a:prstGeom>
          </p:spPr>
          <p:txBody>
            <a:bodyPr anchor="t" rtlCol="false" tIns="0" lIns="0" bIns="0" rIns="0">
              <a:spAutoFit/>
            </a:bodyPr>
            <a:lstStyle/>
            <a:p>
              <a:pPr algn="l">
                <a:lnSpc>
                  <a:spcPts val="54241"/>
                </a:lnSpc>
              </a:pPr>
              <a:r>
                <a:rPr lang="en-US" sz="38744" i="true" spc="-2324">
                  <a:solidFill>
                    <a:srgbClr val="F8F8F8"/>
                  </a:solidFill>
                  <a:latin typeface="Museo Moderno Italics"/>
                  <a:ea typeface="Museo Moderno Italics"/>
                  <a:cs typeface="Museo Moderno Italics"/>
                  <a:sym typeface="Museo Moderno Italics"/>
                </a:rPr>
                <a:t>E</a:t>
              </a:r>
            </a:p>
          </p:txBody>
        </p:sp>
        <p:sp>
          <p:nvSpPr>
            <p:cNvPr name="Freeform 5" id="5"/>
            <p:cNvSpPr/>
            <p:nvPr/>
          </p:nvSpPr>
          <p:spPr>
            <a:xfrm flipH="false" flipV="false" rot="10267691">
              <a:off x="3969836" y="680412"/>
              <a:ext cx="2010408" cy="2061992"/>
            </a:xfrm>
            <a:custGeom>
              <a:avLst/>
              <a:gdLst/>
              <a:ahLst/>
              <a:cxnLst/>
              <a:rect r="r" b="b" t="t" l="l"/>
              <a:pathLst>
                <a:path h="2061992" w="2010408">
                  <a:moveTo>
                    <a:pt x="0" y="0"/>
                  </a:moveTo>
                  <a:lnTo>
                    <a:pt x="2010408" y="0"/>
                  </a:lnTo>
                  <a:lnTo>
                    <a:pt x="2010408" y="2061992"/>
                  </a:lnTo>
                  <a:lnTo>
                    <a:pt x="0" y="20619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Freeform 6" id="6"/>
          <p:cNvSpPr/>
          <p:nvPr/>
        </p:nvSpPr>
        <p:spPr>
          <a:xfrm flipH="false" flipV="false" rot="0">
            <a:off x="6168419" y="529653"/>
            <a:ext cx="11755025" cy="9227695"/>
          </a:xfrm>
          <a:custGeom>
            <a:avLst/>
            <a:gdLst/>
            <a:ahLst/>
            <a:cxnLst/>
            <a:rect r="r" b="b" t="t" l="l"/>
            <a:pathLst>
              <a:path h="9227695" w="11755025">
                <a:moveTo>
                  <a:pt x="0" y="0"/>
                </a:moveTo>
                <a:lnTo>
                  <a:pt x="11755025" y="0"/>
                </a:lnTo>
                <a:lnTo>
                  <a:pt x="11755025" y="9227694"/>
                </a:lnTo>
                <a:lnTo>
                  <a:pt x="0" y="9227694"/>
                </a:lnTo>
                <a:lnTo>
                  <a:pt x="0" y="0"/>
                </a:lnTo>
                <a:close/>
              </a:path>
            </a:pathLst>
          </a:custGeom>
          <a:blipFill>
            <a:blip r:embed="rId5"/>
            <a:stretch>
              <a:fillRect l="0" t="0" r="0" b="0"/>
            </a:stretch>
          </a:blipFill>
        </p:spPr>
      </p:sp>
      <p:sp>
        <p:nvSpPr>
          <p:cNvPr name="TextBox 7" id="7"/>
          <p:cNvSpPr txBox="true"/>
          <p:nvPr/>
        </p:nvSpPr>
        <p:spPr>
          <a:xfrm rot="0">
            <a:off x="1202420" y="2604781"/>
            <a:ext cx="7652896" cy="1171624"/>
          </a:xfrm>
          <a:prstGeom prst="rect">
            <a:avLst/>
          </a:prstGeom>
        </p:spPr>
        <p:txBody>
          <a:bodyPr anchor="t" rtlCol="false" tIns="0" lIns="0" bIns="0" rIns="0">
            <a:spAutoFit/>
          </a:bodyPr>
          <a:lstStyle/>
          <a:p>
            <a:pPr algn="l">
              <a:lnSpc>
                <a:spcPts val="8691"/>
              </a:lnSpc>
            </a:pPr>
            <a:r>
              <a:rPr lang="en-US" sz="9149" spc="-731" b="true">
                <a:solidFill>
                  <a:srgbClr val="F8F8F8"/>
                </a:solidFill>
                <a:latin typeface="Arial Nova Bold"/>
                <a:ea typeface="Arial Nova Bold"/>
                <a:cs typeface="Arial Nova Bold"/>
                <a:sym typeface="Arial Nova Bold"/>
              </a:rPr>
              <a:t>isual</a:t>
            </a:r>
          </a:p>
        </p:txBody>
      </p:sp>
      <p:sp>
        <p:nvSpPr>
          <p:cNvPr name="TextBox 8" id="8"/>
          <p:cNvSpPr txBox="true"/>
          <p:nvPr/>
        </p:nvSpPr>
        <p:spPr>
          <a:xfrm rot="0">
            <a:off x="329305" y="2560227"/>
            <a:ext cx="675944" cy="1277965"/>
          </a:xfrm>
          <a:prstGeom prst="rect">
            <a:avLst/>
          </a:prstGeom>
        </p:spPr>
        <p:txBody>
          <a:bodyPr anchor="t" rtlCol="false" tIns="0" lIns="0" bIns="0" rIns="0">
            <a:spAutoFit/>
          </a:bodyPr>
          <a:lstStyle/>
          <a:p>
            <a:pPr algn="l">
              <a:lnSpc>
                <a:spcPts val="9453"/>
              </a:lnSpc>
            </a:pPr>
            <a:r>
              <a:rPr lang="en-US" b="true" sz="9951" i="true" spc="-796">
                <a:solidFill>
                  <a:srgbClr val="C83129"/>
                </a:solidFill>
                <a:latin typeface="Museo Moderno Bold Italics"/>
                <a:ea typeface="Museo Moderno Bold Italics"/>
                <a:cs typeface="Museo Moderno Bold Italics"/>
                <a:sym typeface="Museo Moderno Bold Italics"/>
              </a:rPr>
              <a:t>V</a:t>
            </a:r>
          </a:p>
        </p:txBody>
      </p:sp>
      <p:sp>
        <p:nvSpPr>
          <p:cNvPr name="TextBox 9" id="9"/>
          <p:cNvSpPr txBox="true"/>
          <p:nvPr/>
        </p:nvSpPr>
        <p:spPr>
          <a:xfrm rot="0">
            <a:off x="329305" y="3624110"/>
            <a:ext cx="7652896" cy="1171624"/>
          </a:xfrm>
          <a:prstGeom prst="rect">
            <a:avLst/>
          </a:prstGeom>
        </p:spPr>
        <p:txBody>
          <a:bodyPr anchor="t" rtlCol="false" tIns="0" lIns="0" bIns="0" rIns="0">
            <a:spAutoFit/>
          </a:bodyPr>
          <a:lstStyle/>
          <a:p>
            <a:pPr algn="l">
              <a:lnSpc>
                <a:spcPts val="8691"/>
              </a:lnSpc>
            </a:pPr>
            <a:r>
              <a:rPr lang="en-US" sz="9149" spc="-731" b="true">
                <a:solidFill>
                  <a:srgbClr val="F8F8F8"/>
                </a:solidFill>
                <a:latin typeface="Arial Nova Bold"/>
                <a:ea typeface="Arial Nova Bold"/>
                <a:cs typeface="Arial Nova Bold"/>
                <a:sym typeface="Arial Nova Bold"/>
              </a:rPr>
              <a:t>Graph</a:t>
            </a:r>
          </a:p>
        </p:txBody>
      </p:sp>
      <p:sp>
        <p:nvSpPr>
          <p:cNvPr name="TextBox 10" id="10"/>
          <p:cNvSpPr txBox="true"/>
          <p:nvPr/>
        </p:nvSpPr>
        <p:spPr>
          <a:xfrm rot="0">
            <a:off x="667277" y="5086350"/>
            <a:ext cx="5240359" cy="3648076"/>
          </a:xfrm>
          <a:prstGeom prst="rect">
            <a:avLst/>
          </a:prstGeom>
        </p:spPr>
        <p:txBody>
          <a:bodyPr anchor="t" rtlCol="false" tIns="0" lIns="0" bIns="0" rIns="0">
            <a:spAutoFit/>
          </a:bodyPr>
          <a:lstStyle/>
          <a:p>
            <a:pPr algn="l">
              <a:lnSpc>
                <a:spcPts val="4199"/>
              </a:lnSpc>
              <a:spcBef>
                <a:spcPct val="0"/>
              </a:spcBef>
            </a:pPr>
            <a:r>
              <a:rPr lang="en-US" b="true" sz="2999" spc="-149">
                <a:solidFill>
                  <a:srgbClr val="FFFFFF"/>
                </a:solidFill>
                <a:latin typeface="Arial Nova Bold"/>
                <a:ea typeface="Arial Nova Bold"/>
                <a:cs typeface="Arial Nova Bold"/>
                <a:sym typeface="Arial Nova Bold"/>
              </a:rPr>
              <a:t>Insights:</a:t>
            </a:r>
          </a:p>
          <a:p>
            <a:pPr algn="l" marL="647694" indent="-323847" lvl="1">
              <a:lnSpc>
                <a:spcPts val="4199"/>
              </a:lnSpc>
              <a:buFont typeface="Arial"/>
              <a:buChar char="•"/>
            </a:pPr>
            <a:r>
              <a:rPr lang="en-US" sz="2999" spc="-149">
                <a:solidFill>
                  <a:srgbClr val="FFFFFF"/>
                </a:solidFill>
                <a:latin typeface="Arial Nova"/>
                <a:ea typeface="Arial Nova"/>
                <a:cs typeface="Arial Nova"/>
                <a:sym typeface="Arial Nova"/>
              </a:rPr>
              <a:t>Parallel becomes faster as input size increases</a:t>
            </a:r>
          </a:p>
          <a:p>
            <a:pPr algn="l" marL="647694" indent="-323847" lvl="1">
              <a:lnSpc>
                <a:spcPts val="4199"/>
              </a:lnSpc>
              <a:buFont typeface="Arial"/>
              <a:buChar char="•"/>
            </a:pPr>
            <a:r>
              <a:rPr lang="en-US" sz="2999" spc="-149">
                <a:solidFill>
                  <a:srgbClr val="FFFFFF"/>
                </a:solidFill>
                <a:latin typeface="Arial Nova"/>
                <a:ea typeface="Arial Nova"/>
                <a:cs typeface="Arial Nova"/>
                <a:sym typeface="Arial Nova"/>
              </a:rPr>
              <a:t>Around 3.3x speed-up for large inputs</a:t>
            </a:r>
          </a:p>
          <a:p>
            <a:pPr algn="l" marL="647694" indent="-323847" lvl="1">
              <a:lnSpc>
                <a:spcPts val="4199"/>
              </a:lnSpc>
              <a:buFont typeface="Arial"/>
              <a:buChar char="•"/>
            </a:pPr>
            <a:r>
              <a:rPr lang="en-US" sz="2999" spc="-149">
                <a:solidFill>
                  <a:srgbClr val="FFFFFF"/>
                </a:solidFill>
                <a:latin typeface="Arial Nova"/>
                <a:ea typeface="Arial Nova"/>
                <a:cs typeface="Arial Nova"/>
                <a:sym typeface="Arial Nova"/>
              </a:rPr>
              <a:t>Thread overhead is visible at lower sample sizes</a:t>
            </a:r>
          </a:p>
        </p:txBody>
      </p:sp>
    </p:spTree>
  </p:cSld>
  <p:clrMapOvr>
    <a:masterClrMapping/>
  </p:clrMapOvr>
  <p:transition spd="fast">
    <p:push dir="u"/>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3440989">
            <a:off x="15722275" y="-1941037"/>
            <a:ext cx="3213715" cy="6602856"/>
          </a:xfrm>
          <a:prstGeom prst="rect">
            <a:avLst/>
          </a:prstGeom>
        </p:spPr>
        <p:txBody>
          <a:bodyPr anchor="t" rtlCol="false" tIns="0" lIns="0" bIns="0" rIns="0">
            <a:spAutoFit/>
          </a:bodyPr>
          <a:lstStyle/>
          <a:p>
            <a:pPr algn="l">
              <a:lnSpc>
                <a:spcPts val="54241"/>
              </a:lnSpc>
            </a:pPr>
            <a:r>
              <a:rPr lang="en-US" sz="38744" i="true" spc="-2324">
                <a:solidFill>
                  <a:srgbClr val="F8F8F8"/>
                </a:solidFill>
                <a:latin typeface="Museo Moderno Italics"/>
                <a:ea typeface="Museo Moderno Italics"/>
                <a:cs typeface="Museo Moderno Italics"/>
                <a:sym typeface="Museo Moderno Italics"/>
              </a:rPr>
              <a:t>E</a:t>
            </a:r>
          </a:p>
        </p:txBody>
      </p:sp>
      <p:sp>
        <p:nvSpPr>
          <p:cNvPr name="Freeform 4" id="4"/>
          <p:cNvSpPr/>
          <p:nvPr/>
        </p:nvSpPr>
        <p:spPr>
          <a:xfrm flipH="false" flipV="false" rot="0">
            <a:off x="15508551" y="2554212"/>
            <a:ext cx="1507806" cy="1546494"/>
          </a:xfrm>
          <a:custGeom>
            <a:avLst/>
            <a:gdLst/>
            <a:ahLst/>
            <a:cxnLst/>
            <a:rect r="r" b="b" t="t" l="l"/>
            <a:pathLst>
              <a:path h="1546494" w="1507806">
                <a:moveTo>
                  <a:pt x="0" y="0"/>
                </a:moveTo>
                <a:lnTo>
                  <a:pt x="1507806" y="0"/>
                </a:lnTo>
                <a:lnTo>
                  <a:pt x="1507806" y="1546494"/>
                </a:lnTo>
                <a:lnTo>
                  <a:pt x="0" y="15464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824582" y="7116183"/>
            <a:ext cx="7652896" cy="1171624"/>
          </a:xfrm>
          <a:prstGeom prst="rect">
            <a:avLst/>
          </a:prstGeom>
        </p:spPr>
        <p:txBody>
          <a:bodyPr anchor="t" rtlCol="false" tIns="0" lIns="0" bIns="0" rIns="0">
            <a:spAutoFit/>
          </a:bodyPr>
          <a:lstStyle/>
          <a:p>
            <a:pPr algn="l">
              <a:lnSpc>
                <a:spcPts val="8691"/>
              </a:lnSpc>
            </a:pPr>
            <a:r>
              <a:rPr lang="en-US" sz="9149" spc="-731" b="true">
                <a:solidFill>
                  <a:srgbClr val="F8F8F8"/>
                </a:solidFill>
                <a:latin typeface="Arial Nova Bold"/>
                <a:ea typeface="Arial Nova Bold"/>
                <a:cs typeface="Arial Nova Bold"/>
                <a:sym typeface="Arial Nova Bold"/>
              </a:rPr>
              <a:t>equential vs.</a:t>
            </a:r>
          </a:p>
        </p:txBody>
      </p:sp>
      <p:sp>
        <p:nvSpPr>
          <p:cNvPr name="TextBox 6" id="6"/>
          <p:cNvSpPr txBox="true"/>
          <p:nvPr/>
        </p:nvSpPr>
        <p:spPr>
          <a:xfrm rot="0">
            <a:off x="1028700" y="7072537"/>
            <a:ext cx="675944" cy="1277965"/>
          </a:xfrm>
          <a:prstGeom prst="rect">
            <a:avLst/>
          </a:prstGeom>
        </p:spPr>
        <p:txBody>
          <a:bodyPr anchor="t" rtlCol="false" tIns="0" lIns="0" bIns="0" rIns="0">
            <a:spAutoFit/>
          </a:bodyPr>
          <a:lstStyle/>
          <a:p>
            <a:pPr algn="l">
              <a:lnSpc>
                <a:spcPts val="9453"/>
              </a:lnSpc>
            </a:pPr>
            <a:r>
              <a:rPr lang="en-US" b="true" sz="9951" i="true" spc="-796">
                <a:solidFill>
                  <a:srgbClr val="C83129"/>
                </a:solidFill>
                <a:latin typeface="Museo Moderno Bold Italics"/>
                <a:ea typeface="Museo Moderno Bold Italics"/>
                <a:cs typeface="Museo Moderno Bold Italics"/>
                <a:sym typeface="Museo Moderno Bold Italics"/>
              </a:rPr>
              <a:t>S</a:t>
            </a:r>
          </a:p>
        </p:txBody>
      </p:sp>
      <p:sp>
        <p:nvSpPr>
          <p:cNvPr name="TextBox 7" id="7"/>
          <p:cNvSpPr txBox="true"/>
          <p:nvPr/>
        </p:nvSpPr>
        <p:spPr>
          <a:xfrm rot="0">
            <a:off x="1028700" y="8086676"/>
            <a:ext cx="7652896" cy="1171624"/>
          </a:xfrm>
          <a:prstGeom prst="rect">
            <a:avLst/>
          </a:prstGeom>
        </p:spPr>
        <p:txBody>
          <a:bodyPr anchor="t" rtlCol="false" tIns="0" lIns="0" bIns="0" rIns="0">
            <a:spAutoFit/>
          </a:bodyPr>
          <a:lstStyle/>
          <a:p>
            <a:pPr algn="l">
              <a:lnSpc>
                <a:spcPts val="8691"/>
              </a:lnSpc>
            </a:pPr>
            <a:r>
              <a:rPr lang="en-US" sz="9149" spc="-731" b="true">
                <a:solidFill>
                  <a:srgbClr val="F8F8F8"/>
                </a:solidFill>
                <a:latin typeface="Arial Nova Bold"/>
                <a:ea typeface="Arial Nova Bold"/>
                <a:cs typeface="Arial Nova Bold"/>
                <a:sym typeface="Arial Nova Bold"/>
              </a:rPr>
              <a:t>Parallel</a:t>
            </a:r>
          </a:p>
        </p:txBody>
      </p:sp>
      <p:sp>
        <p:nvSpPr>
          <p:cNvPr name="TextBox 8" id="8"/>
          <p:cNvSpPr txBox="true"/>
          <p:nvPr/>
        </p:nvSpPr>
        <p:spPr>
          <a:xfrm rot="0">
            <a:off x="1537004" y="1935768"/>
            <a:ext cx="7144592" cy="2076451"/>
          </a:xfrm>
          <a:prstGeom prst="rect">
            <a:avLst/>
          </a:prstGeom>
        </p:spPr>
        <p:txBody>
          <a:bodyPr anchor="t" rtlCol="false" tIns="0" lIns="0" bIns="0" rIns="0">
            <a:spAutoFit/>
          </a:bodyPr>
          <a:lstStyle/>
          <a:p>
            <a:pPr algn="just" marL="647694" indent="-323847" lvl="1">
              <a:lnSpc>
                <a:spcPts val="4199"/>
              </a:lnSpc>
              <a:buFont typeface="Arial"/>
              <a:buChar char="•"/>
            </a:pPr>
            <a:r>
              <a:rPr lang="en-US" sz="2999" spc="-149">
                <a:solidFill>
                  <a:srgbClr val="F8F8F8"/>
                </a:solidFill>
                <a:latin typeface="Arial Nova"/>
                <a:ea typeface="Arial Nova"/>
                <a:cs typeface="Arial Nova"/>
                <a:sym typeface="Arial Nova"/>
              </a:rPr>
              <a:t>Significant speed-up</a:t>
            </a:r>
          </a:p>
          <a:p>
            <a:pPr algn="just" marL="647694" indent="-323847" lvl="1">
              <a:lnSpc>
                <a:spcPts val="4199"/>
              </a:lnSpc>
              <a:buFont typeface="Arial"/>
              <a:buChar char="•"/>
            </a:pPr>
            <a:r>
              <a:rPr lang="en-US" sz="2999" spc="-149">
                <a:solidFill>
                  <a:srgbClr val="F8F8F8"/>
                </a:solidFill>
                <a:latin typeface="Arial Nova"/>
                <a:ea typeface="Arial Nova"/>
                <a:cs typeface="Arial Nova"/>
                <a:sym typeface="Arial Nova"/>
              </a:rPr>
              <a:t>Efficient CPU core usage</a:t>
            </a:r>
          </a:p>
          <a:p>
            <a:pPr algn="just" marL="647694" indent="-323847" lvl="1">
              <a:lnSpc>
                <a:spcPts val="4199"/>
              </a:lnSpc>
              <a:buFont typeface="Arial"/>
              <a:buChar char="•"/>
            </a:pPr>
            <a:r>
              <a:rPr lang="en-US" sz="2999" spc="-149">
                <a:solidFill>
                  <a:srgbClr val="F8F8F8"/>
                </a:solidFill>
                <a:latin typeface="Arial Nova"/>
                <a:ea typeface="Arial Nova"/>
                <a:cs typeface="Arial Nova"/>
                <a:sym typeface="Arial Nova"/>
              </a:rPr>
              <a:t>Minimal memory overhead</a:t>
            </a:r>
          </a:p>
          <a:p>
            <a:pPr algn="just">
              <a:lnSpc>
                <a:spcPts val="4199"/>
              </a:lnSpc>
            </a:pPr>
          </a:p>
        </p:txBody>
      </p:sp>
      <p:sp>
        <p:nvSpPr>
          <p:cNvPr name="TextBox 9" id="9"/>
          <p:cNvSpPr txBox="true"/>
          <p:nvPr/>
        </p:nvSpPr>
        <p:spPr>
          <a:xfrm rot="0">
            <a:off x="1537004" y="1133475"/>
            <a:ext cx="8650460" cy="498474"/>
          </a:xfrm>
          <a:prstGeom prst="rect">
            <a:avLst/>
          </a:prstGeom>
        </p:spPr>
        <p:txBody>
          <a:bodyPr anchor="t" rtlCol="false" tIns="0" lIns="0" bIns="0" rIns="0">
            <a:spAutoFit/>
          </a:bodyPr>
          <a:lstStyle/>
          <a:p>
            <a:pPr algn="l">
              <a:lnSpc>
                <a:spcPts val="3799"/>
              </a:lnSpc>
            </a:pPr>
            <a:r>
              <a:rPr lang="en-US" sz="3999" spc="-319" b="true">
                <a:solidFill>
                  <a:srgbClr val="F8F8F8"/>
                </a:solidFill>
                <a:latin typeface="Arial Nova Bold"/>
                <a:ea typeface="Arial Nova Bold"/>
                <a:cs typeface="Arial Nova Bold"/>
                <a:sym typeface="Arial Nova Bold"/>
              </a:rPr>
              <a:t>Advantages of Parallel Version</a:t>
            </a:r>
          </a:p>
        </p:txBody>
      </p:sp>
      <p:sp>
        <p:nvSpPr>
          <p:cNvPr name="Freeform 10" id="10"/>
          <p:cNvSpPr/>
          <p:nvPr/>
        </p:nvSpPr>
        <p:spPr>
          <a:xfrm flipH="false" flipV="false" rot="-2903202">
            <a:off x="1098214" y="1164874"/>
            <a:ext cx="322624" cy="330902"/>
          </a:xfrm>
          <a:custGeom>
            <a:avLst/>
            <a:gdLst/>
            <a:ahLst/>
            <a:cxnLst/>
            <a:rect r="r" b="b" t="t" l="l"/>
            <a:pathLst>
              <a:path h="330902" w="322624">
                <a:moveTo>
                  <a:pt x="0" y="0"/>
                </a:moveTo>
                <a:lnTo>
                  <a:pt x="322624" y="0"/>
                </a:lnTo>
                <a:lnTo>
                  <a:pt x="322624" y="330902"/>
                </a:lnTo>
                <a:lnTo>
                  <a:pt x="0" y="3309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0">
            <a:off x="8100536" y="4856431"/>
            <a:ext cx="9158764" cy="2459644"/>
            <a:chOff x="0" y="0"/>
            <a:chExt cx="12211685" cy="3279525"/>
          </a:xfrm>
        </p:grpSpPr>
        <p:sp>
          <p:nvSpPr>
            <p:cNvPr name="TextBox 12" id="12"/>
            <p:cNvSpPr txBox="true"/>
            <p:nvPr/>
          </p:nvSpPr>
          <p:spPr>
            <a:xfrm rot="0">
              <a:off x="677738" y="1228474"/>
              <a:ext cx="9526123" cy="2051051"/>
            </a:xfrm>
            <a:prstGeom prst="rect">
              <a:avLst/>
            </a:prstGeom>
          </p:spPr>
          <p:txBody>
            <a:bodyPr anchor="t" rtlCol="false" tIns="0" lIns="0" bIns="0" rIns="0">
              <a:spAutoFit/>
            </a:bodyPr>
            <a:lstStyle/>
            <a:p>
              <a:pPr algn="just" marL="647694" indent="-323847" lvl="1">
                <a:lnSpc>
                  <a:spcPts val="4199"/>
                </a:lnSpc>
                <a:buFont typeface="Arial"/>
                <a:buChar char="•"/>
              </a:pPr>
              <a:r>
                <a:rPr lang="en-US" sz="2999" spc="-149">
                  <a:solidFill>
                    <a:srgbClr val="F8F8F8"/>
                  </a:solidFill>
                  <a:latin typeface="Arial Nova"/>
                  <a:ea typeface="Arial Nova"/>
                  <a:cs typeface="Arial Nova"/>
                  <a:sym typeface="Arial Nova"/>
                </a:rPr>
                <a:t>More complex implementation</a:t>
              </a:r>
            </a:p>
            <a:p>
              <a:pPr algn="just" marL="647694" indent="-323847" lvl="1">
                <a:lnSpc>
                  <a:spcPts val="4199"/>
                </a:lnSpc>
                <a:buFont typeface="Arial"/>
                <a:buChar char="•"/>
              </a:pPr>
              <a:r>
                <a:rPr lang="en-US" sz="2999" spc="-149">
                  <a:solidFill>
                    <a:srgbClr val="F8F8F8"/>
                  </a:solidFill>
                  <a:latin typeface="Arial Nova"/>
                  <a:ea typeface="Arial Nova"/>
                  <a:cs typeface="Arial Nova"/>
                  <a:sym typeface="Arial Nova"/>
                </a:rPr>
                <a:t>Thread scheduling cost at small scales</a:t>
              </a:r>
            </a:p>
            <a:p>
              <a:pPr algn="just">
                <a:lnSpc>
                  <a:spcPts val="4199"/>
                </a:lnSpc>
              </a:pPr>
            </a:p>
          </p:txBody>
        </p:sp>
        <p:sp>
          <p:nvSpPr>
            <p:cNvPr name="TextBox 13" id="13"/>
            <p:cNvSpPr txBox="true"/>
            <p:nvPr/>
          </p:nvSpPr>
          <p:spPr>
            <a:xfrm rot="0">
              <a:off x="677738" y="104775"/>
              <a:ext cx="11533947" cy="699558"/>
            </a:xfrm>
            <a:prstGeom prst="rect">
              <a:avLst/>
            </a:prstGeom>
          </p:spPr>
          <p:txBody>
            <a:bodyPr anchor="t" rtlCol="false" tIns="0" lIns="0" bIns="0" rIns="0">
              <a:spAutoFit/>
            </a:bodyPr>
            <a:lstStyle/>
            <a:p>
              <a:pPr algn="l">
                <a:lnSpc>
                  <a:spcPts val="3799"/>
                </a:lnSpc>
              </a:pPr>
              <a:r>
                <a:rPr lang="en-US" sz="3999" spc="-319" b="true">
                  <a:solidFill>
                    <a:srgbClr val="F8F8F8"/>
                  </a:solidFill>
                  <a:latin typeface="Arial Nova Bold"/>
                  <a:ea typeface="Arial Nova Bold"/>
                  <a:cs typeface="Arial Nova Bold"/>
                  <a:sym typeface="Arial Nova Bold"/>
                </a:rPr>
                <a:t>Trade-offs</a:t>
              </a:r>
            </a:p>
          </p:txBody>
        </p:sp>
        <p:sp>
          <p:nvSpPr>
            <p:cNvPr name="Freeform 14" id="14"/>
            <p:cNvSpPr/>
            <p:nvPr/>
          </p:nvSpPr>
          <p:spPr>
            <a:xfrm flipH="false" flipV="false" rot="-2903202">
              <a:off x="92685" y="181565"/>
              <a:ext cx="430165" cy="441202"/>
            </a:xfrm>
            <a:custGeom>
              <a:avLst/>
              <a:gdLst/>
              <a:ahLst/>
              <a:cxnLst/>
              <a:rect r="r" b="b" t="t" l="l"/>
              <a:pathLst>
                <a:path h="441202" w="430165">
                  <a:moveTo>
                    <a:pt x="0" y="0"/>
                  </a:moveTo>
                  <a:lnTo>
                    <a:pt x="430165" y="0"/>
                  </a:lnTo>
                  <a:lnTo>
                    <a:pt x="430165" y="441203"/>
                  </a:lnTo>
                  <a:lnTo>
                    <a:pt x="0" y="4412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Tree>
  </p:cSld>
  <p:clrMapOvr>
    <a:masterClrMapping/>
  </p:clrMapOvr>
  <p:transition spd="fast">
    <p:push dir="u"/>
  </p:transition>
</p:sld>
</file>

<file path=ppt/slides/slide13.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2018190"/>
            <a:ext cx="9684799" cy="1269983"/>
          </a:xfrm>
          <a:prstGeom prst="rect">
            <a:avLst/>
          </a:prstGeom>
        </p:spPr>
        <p:txBody>
          <a:bodyPr anchor="t" rtlCol="false" tIns="0" lIns="0" bIns="0" rIns="0">
            <a:spAutoFit/>
          </a:bodyPr>
          <a:lstStyle/>
          <a:p>
            <a:pPr algn="l">
              <a:lnSpc>
                <a:spcPts val="9499"/>
              </a:lnSpc>
            </a:pPr>
            <a:r>
              <a:rPr lang="en-US" sz="9999" spc="-799" b="true">
                <a:solidFill>
                  <a:srgbClr val="1D2024"/>
                </a:solidFill>
                <a:latin typeface="Arial Nova Bold"/>
                <a:ea typeface="Arial Nova Bold"/>
                <a:cs typeface="Arial Nova Bold"/>
                <a:sym typeface="Arial Nova Bold"/>
              </a:rPr>
              <a:t>Future Work</a:t>
            </a:r>
          </a:p>
        </p:txBody>
      </p:sp>
      <p:sp>
        <p:nvSpPr>
          <p:cNvPr name="TextBox 3" id="3"/>
          <p:cNvSpPr txBox="true"/>
          <p:nvPr/>
        </p:nvSpPr>
        <p:spPr>
          <a:xfrm rot="5400000">
            <a:off x="13007474" y="4709762"/>
            <a:ext cx="5349966" cy="10974358"/>
          </a:xfrm>
          <a:prstGeom prst="rect">
            <a:avLst/>
          </a:prstGeom>
        </p:spPr>
        <p:txBody>
          <a:bodyPr anchor="t" rtlCol="false" tIns="0" lIns="0" bIns="0" rIns="0">
            <a:spAutoFit/>
          </a:bodyPr>
          <a:lstStyle/>
          <a:p>
            <a:pPr algn="l">
              <a:lnSpc>
                <a:spcPts val="90297"/>
              </a:lnSpc>
            </a:pPr>
            <a:r>
              <a:rPr lang="en-US" sz="64498" i="true" spc="-3869">
                <a:solidFill>
                  <a:srgbClr val="1D2024"/>
                </a:solidFill>
                <a:latin typeface="Museo Moderno Italics"/>
                <a:ea typeface="Museo Moderno Italics"/>
                <a:cs typeface="Museo Moderno Italics"/>
                <a:sym typeface="Museo Moderno Italics"/>
              </a:rPr>
              <a:t>E</a:t>
            </a:r>
          </a:p>
        </p:txBody>
      </p:sp>
      <p:sp>
        <p:nvSpPr>
          <p:cNvPr name="TextBox 4" id="4"/>
          <p:cNvSpPr txBox="true"/>
          <p:nvPr/>
        </p:nvSpPr>
        <p:spPr>
          <a:xfrm rot="0">
            <a:off x="1028700" y="3632922"/>
            <a:ext cx="11737838" cy="3405976"/>
          </a:xfrm>
          <a:prstGeom prst="rect">
            <a:avLst/>
          </a:prstGeom>
        </p:spPr>
        <p:txBody>
          <a:bodyPr anchor="t" rtlCol="false" tIns="0" lIns="0" bIns="0" rIns="0">
            <a:spAutoFit/>
          </a:bodyPr>
          <a:lstStyle/>
          <a:p>
            <a:pPr algn="l" marL="842004" indent="-421002" lvl="1">
              <a:lnSpc>
                <a:spcPts val="5459"/>
              </a:lnSpc>
              <a:buFont typeface="Arial"/>
              <a:buChar char="•"/>
            </a:pPr>
            <a:r>
              <a:rPr lang="en-US" sz="3899" i="true" spc="-233">
                <a:solidFill>
                  <a:srgbClr val="1D2024"/>
                </a:solidFill>
                <a:latin typeface="Arial Nova Italics"/>
                <a:ea typeface="Arial Nova Italics"/>
                <a:cs typeface="Arial Nova Italics"/>
                <a:sym typeface="Arial Nova Italics"/>
              </a:rPr>
              <a:t>Let user choose thread count</a:t>
            </a:r>
          </a:p>
          <a:p>
            <a:pPr algn="l" marL="842004" indent="-421002" lvl="1">
              <a:lnSpc>
                <a:spcPts val="5459"/>
              </a:lnSpc>
              <a:buFont typeface="Arial"/>
              <a:buChar char="•"/>
            </a:pPr>
            <a:r>
              <a:rPr lang="en-US" sz="3899" i="true" spc="-233">
                <a:solidFill>
                  <a:srgbClr val="1D2024"/>
                </a:solidFill>
                <a:latin typeface="Arial Nova Italics"/>
                <a:ea typeface="Arial Nova Italics"/>
                <a:cs typeface="Arial Nova Italics"/>
                <a:sym typeface="Arial Nova Italics"/>
              </a:rPr>
              <a:t>Try better RNGs (e.g., Sobol sequences)</a:t>
            </a:r>
          </a:p>
          <a:p>
            <a:pPr algn="l" marL="842004" indent="-421002" lvl="1">
              <a:lnSpc>
                <a:spcPts val="5459"/>
              </a:lnSpc>
              <a:buFont typeface="Arial"/>
              <a:buChar char="•"/>
            </a:pPr>
            <a:r>
              <a:rPr lang="en-US" sz="3899" i="true" spc="-233">
                <a:solidFill>
                  <a:srgbClr val="1D2024"/>
                </a:solidFill>
                <a:latin typeface="Arial Nova Italics"/>
                <a:ea typeface="Arial Nova Italics"/>
                <a:cs typeface="Arial Nova Italics"/>
                <a:sym typeface="Arial Nova Italics"/>
              </a:rPr>
              <a:t>Expand Monte Carlo to integrate other functions</a:t>
            </a:r>
          </a:p>
          <a:p>
            <a:pPr algn="l" marL="842004" indent="-421002" lvl="1">
              <a:lnSpc>
                <a:spcPts val="5459"/>
              </a:lnSpc>
              <a:buFont typeface="Arial"/>
              <a:buChar char="•"/>
            </a:pPr>
            <a:r>
              <a:rPr lang="en-US" sz="3899" i="true" spc="-233">
                <a:solidFill>
                  <a:srgbClr val="1D2024"/>
                </a:solidFill>
                <a:latin typeface="Arial Nova Italics"/>
                <a:ea typeface="Arial Nova Italics"/>
                <a:cs typeface="Arial Nova Italics"/>
                <a:sym typeface="Arial Nova Italics"/>
              </a:rPr>
              <a:t>Add more visuals like speed-up-only charts</a:t>
            </a:r>
          </a:p>
          <a:p>
            <a:pPr algn="l">
              <a:lnSpc>
                <a:spcPts val="5459"/>
              </a:lnSpc>
            </a:pPr>
          </a:p>
        </p:txBody>
      </p:sp>
    </p:spTree>
  </p:cSld>
  <p:clrMapOvr>
    <a:masterClrMapping/>
  </p:clrMapOvr>
  <p:transition spd="fast">
    <p:push dir="u"/>
  </p:transition>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1919808" y="4941196"/>
            <a:ext cx="6572960" cy="6192638"/>
            <a:chOff x="0" y="0"/>
            <a:chExt cx="8763947" cy="8256850"/>
          </a:xfrm>
        </p:grpSpPr>
        <p:sp>
          <p:nvSpPr>
            <p:cNvPr name="TextBox 4" id="4"/>
            <p:cNvSpPr txBox="true"/>
            <p:nvPr/>
          </p:nvSpPr>
          <p:spPr>
            <a:xfrm rot="-7750022">
              <a:off x="1951489" y="84963"/>
              <a:ext cx="4284953" cy="8556158"/>
            </a:xfrm>
            <a:prstGeom prst="rect">
              <a:avLst/>
            </a:prstGeom>
          </p:spPr>
          <p:txBody>
            <a:bodyPr anchor="t" rtlCol="false" tIns="0" lIns="0" bIns="0" rIns="0">
              <a:spAutoFit/>
            </a:bodyPr>
            <a:lstStyle/>
            <a:p>
              <a:pPr algn="l">
                <a:lnSpc>
                  <a:spcPts val="54241"/>
                </a:lnSpc>
              </a:pPr>
              <a:r>
                <a:rPr lang="en-US" sz="38744" i="true" spc="-2324">
                  <a:solidFill>
                    <a:srgbClr val="F8F8F8"/>
                  </a:solidFill>
                  <a:latin typeface="Museo Moderno Italics"/>
                  <a:ea typeface="Museo Moderno Italics"/>
                  <a:cs typeface="Museo Moderno Italics"/>
                  <a:sym typeface="Museo Moderno Italics"/>
                </a:rPr>
                <a:t>E</a:t>
              </a:r>
            </a:p>
          </p:txBody>
        </p:sp>
        <p:sp>
          <p:nvSpPr>
            <p:cNvPr name="Freeform 5" id="5"/>
            <p:cNvSpPr/>
            <p:nvPr/>
          </p:nvSpPr>
          <p:spPr>
            <a:xfrm flipH="false" flipV="false" rot="10408988">
              <a:off x="4108135" y="643024"/>
              <a:ext cx="2010408" cy="2061992"/>
            </a:xfrm>
            <a:custGeom>
              <a:avLst/>
              <a:gdLst/>
              <a:ahLst/>
              <a:cxnLst/>
              <a:rect r="r" b="b" t="t" l="l"/>
              <a:pathLst>
                <a:path h="2061992" w="2010408">
                  <a:moveTo>
                    <a:pt x="0" y="0"/>
                  </a:moveTo>
                  <a:lnTo>
                    <a:pt x="2010408" y="0"/>
                  </a:lnTo>
                  <a:lnTo>
                    <a:pt x="2010408" y="2061992"/>
                  </a:lnTo>
                  <a:lnTo>
                    <a:pt x="0" y="20619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TextBox 6" id="6"/>
          <p:cNvSpPr txBox="true"/>
          <p:nvPr/>
        </p:nvSpPr>
        <p:spPr>
          <a:xfrm rot="0">
            <a:off x="4750920" y="4340759"/>
            <a:ext cx="8786161" cy="1967433"/>
          </a:xfrm>
          <a:prstGeom prst="rect">
            <a:avLst/>
          </a:prstGeom>
        </p:spPr>
        <p:txBody>
          <a:bodyPr anchor="t" rtlCol="false" tIns="0" lIns="0" bIns="0" rIns="0">
            <a:spAutoFit/>
          </a:bodyPr>
          <a:lstStyle/>
          <a:p>
            <a:pPr algn="l">
              <a:lnSpc>
                <a:spcPts val="14558"/>
              </a:lnSpc>
            </a:pPr>
            <a:r>
              <a:rPr lang="en-US" sz="15324" spc="-1225" b="true">
                <a:solidFill>
                  <a:srgbClr val="F8F8F8"/>
                </a:solidFill>
                <a:latin typeface="Arial Nova Bold"/>
                <a:ea typeface="Arial Nova Bold"/>
                <a:cs typeface="Arial Nova Bold"/>
                <a:sym typeface="Arial Nova Bold"/>
              </a:rPr>
              <a:t>Thank You</a:t>
            </a:r>
          </a:p>
        </p:txBody>
      </p:sp>
      <p:grpSp>
        <p:nvGrpSpPr>
          <p:cNvPr name="Group 7" id="7"/>
          <p:cNvGrpSpPr/>
          <p:nvPr/>
        </p:nvGrpSpPr>
        <p:grpSpPr>
          <a:xfrm rot="8364096">
            <a:off x="11795571" y="-2442508"/>
            <a:ext cx="6572960" cy="6192638"/>
            <a:chOff x="0" y="0"/>
            <a:chExt cx="8763947" cy="8256850"/>
          </a:xfrm>
        </p:grpSpPr>
        <p:sp>
          <p:nvSpPr>
            <p:cNvPr name="TextBox 8" id="8"/>
            <p:cNvSpPr txBox="true"/>
            <p:nvPr/>
          </p:nvSpPr>
          <p:spPr>
            <a:xfrm rot="-7750022">
              <a:off x="1951489" y="84963"/>
              <a:ext cx="4284953" cy="8556158"/>
            </a:xfrm>
            <a:prstGeom prst="rect">
              <a:avLst/>
            </a:prstGeom>
          </p:spPr>
          <p:txBody>
            <a:bodyPr anchor="t" rtlCol="false" tIns="0" lIns="0" bIns="0" rIns="0">
              <a:spAutoFit/>
            </a:bodyPr>
            <a:lstStyle/>
            <a:p>
              <a:pPr algn="l">
                <a:lnSpc>
                  <a:spcPts val="54241"/>
                </a:lnSpc>
              </a:pPr>
              <a:r>
                <a:rPr lang="en-US" sz="38744" i="true" spc="-2324">
                  <a:solidFill>
                    <a:srgbClr val="F8F8F8"/>
                  </a:solidFill>
                  <a:latin typeface="Museo Moderno Italics"/>
                  <a:ea typeface="Museo Moderno Italics"/>
                  <a:cs typeface="Museo Moderno Italics"/>
                  <a:sym typeface="Museo Moderno Italics"/>
                </a:rPr>
                <a:t>E</a:t>
              </a:r>
            </a:p>
          </p:txBody>
        </p:sp>
        <p:sp>
          <p:nvSpPr>
            <p:cNvPr name="Freeform 9" id="9"/>
            <p:cNvSpPr/>
            <p:nvPr/>
          </p:nvSpPr>
          <p:spPr>
            <a:xfrm flipH="false" flipV="false" rot="10408988">
              <a:off x="4108135" y="643024"/>
              <a:ext cx="2010408" cy="2061992"/>
            </a:xfrm>
            <a:custGeom>
              <a:avLst/>
              <a:gdLst/>
              <a:ahLst/>
              <a:cxnLst/>
              <a:rect r="r" b="b" t="t" l="l"/>
              <a:pathLst>
                <a:path h="2061992" w="2010408">
                  <a:moveTo>
                    <a:pt x="0" y="0"/>
                  </a:moveTo>
                  <a:lnTo>
                    <a:pt x="2010408" y="0"/>
                  </a:lnTo>
                  <a:lnTo>
                    <a:pt x="2010408" y="2061992"/>
                  </a:lnTo>
                  <a:lnTo>
                    <a:pt x="0" y="20619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AutoShape 10" id="10"/>
          <p:cNvSpPr/>
          <p:nvPr/>
        </p:nvSpPr>
        <p:spPr>
          <a:xfrm>
            <a:off x="5897880" y="6713859"/>
            <a:ext cx="6492240" cy="0"/>
          </a:xfrm>
          <a:prstGeom prst="line">
            <a:avLst/>
          </a:prstGeom>
          <a:ln cap="flat" w="38100">
            <a:solidFill>
              <a:srgbClr val="FFFFFF"/>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0">
            <a:off x="1028700" y="3727573"/>
            <a:ext cx="8734844" cy="5219701"/>
          </a:xfrm>
          <a:prstGeom prst="rect">
            <a:avLst/>
          </a:prstGeom>
        </p:spPr>
        <p:txBody>
          <a:bodyPr anchor="t" rtlCol="false" tIns="0" lIns="0" bIns="0" rIns="0">
            <a:spAutoFit/>
          </a:bodyPr>
          <a:lstStyle/>
          <a:p>
            <a:pPr algn="just">
              <a:lnSpc>
                <a:spcPts val="4199"/>
              </a:lnSpc>
            </a:pPr>
            <a:r>
              <a:rPr lang="en-US" sz="2999" spc="-149">
                <a:solidFill>
                  <a:srgbClr val="F8F8F8"/>
                </a:solidFill>
                <a:latin typeface="Arial Nova"/>
                <a:ea typeface="Arial Nova"/>
                <a:cs typeface="Arial Nova"/>
                <a:sym typeface="Arial Nova"/>
              </a:rPr>
              <a:t>This project implements a Monte Carlo Pi Estimator in Java using both sequential and parallel approaches. By comparing performance across large sample sizes, we demonstrate how multithreading significantly improves execution time without sacrificing accuracy. The project highlights the value of concurrency in numerical simulations and sets the stage for future enhancements like user-defined thread counts and advanced random generators.</a:t>
            </a:r>
          </a:p>
          <a:p>
            <a:pPr algn="just">
              <a:lnSpc>
                <a:spcPts val="4199"/>
              </a:lnSpc>
            </a:pPr>
          </a:p>
        </p:txBody>
      </p:sp>
      <p:sp>
        <p:nvSpPr>
          <p:cNvPr name="TextBox 4" id="4"/>
          <p:cNvSpPr txBox="true"/>
          <p:nvPr/>
        </p:nvSpPr>
        <p:spPr>
          <a:xfrm rot="3440989">
            <a:off x="15965218" y="3216557"/>
            <a:ext cx="3213715" cy="6602856"/>
          </a:xfrm>
          <a:prstGeom prst="rect">
            <a:avLst/>
          </a:prstGeom>
        </p:spPr>
        <p:txBody>
          <a:bodyPr anchor="t" rtlCol="false" tIns="0" lIns="0" bIns="0" rIns="0">
            <a:spAutoFit/>
          </a:bodyPr>
          <a:lstStyle/>
          <a:p>
            <a:pPr algn="l">
              <a:lnSpc>
                <a:spcPts val="54241"/>
              </a:lnSpc>
            </a:pPr>
            <a:r>
              <a:rPr lang="en-US" sz="38744" i="true" spc="-2324">
                <a:solidFill>
                  <a:srgbClr val="F8F8F8"/>
                </a:solidFill>
                <a:latin typeface="Museo Moderno Italics"/>
                <a:ea typeface="Museo Moderno Italics"/>
                <a:cs typeface="Museo Moderno Italics"/>
                <a:sym typeface="Museo Moderno Italics"/>
              </a:rPr>
              <a:t>E</a:t>
            </a:r>
          </a:p>
        </p:txBody>
      </p:sp>
      <p:sp>
        <p:nvSpPr>
          <p:cNvPr name="Freeform 5" id="5"/>
          <p:cNvSpPr/>
          <p:nvPr/>
        </p:nvSpPr>
        <p:spPr>
          <a:xfrm flipH="false" flipV="false" rot="0">
            <a:off x="15751494" y="7711806"/>
            <a:ext cx="1507806" cy="1546494"/>
          </a:xfrm>
          <a:custGeom>
            <a:avLst/>
            <a:gdLst/>
            <a:ahLst/>
            <a:cxnLst/>
            <a:rect r="r" b="b" t="t" l="l"/>
            <a:pathLst>
              <a:path h="1546494" w="1507806">
                <a:moveTo>
                  <a:pt x="0" y="0"/>
                </a:moveTo>
                <a:lnTo>
                  <a:pt x="1507806" y="0"/>
                </a:lnTo>
                <a:lnTo>
                  <a:pt x="1507806" y="1546494"/>
                </a:lnTo>
                <a:lnTo>
                  <a:pt x="0" y="15464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028700" y="1247775"/>
            <a:ext cx="7652896" cy="2271870"/>
          </a:xfrm>
          <a:prstGeom prst="rect">
            <a:avLst/>
          </a:prstGeom>
        </p:spPr>
        <p:txBody>
          <a:bodyPr anchor="t" rtlCol="false" tIns="0" lIns="0" bIns="0" rIns="0">
            <a:spAutoFit/>
          </a:bodyPr>
          <a:lstStyle/>
          <a:p>
            <a:pPr algn="l">
              <a:lnSpc>
                <a:spcPts val="8691"/>
              </a:lnSpc>
            </a:pPr>
            <a:r>
              <a:rPr lang="en-US" sz="9149" spc="-731" b="true">
                <a:solidFill>
                  <a:srgbClr val="F8F8F8"/>
                </a:solidFill>
                <a:latin typeface="Arial Nova Bold"/>
                <a:ea typeface="Arial Nova Bold"/>
                <a:cs typeface="Arial Nova Bold"/>
                <a:sym typeface="Arial Nova Bold"/>
              </a:rPr>
              <a:t>    xecutive </a:t>
            </a:r>
          </a:p>
          <a:p>
            <a:pPr algn="l">
              <a:lnSpc>
                <a:spcPts val="8691"/>
              </a:lnSpc>
            </a:pPr>
            <a:r>
              <a:rPr lang="en-US" sz="9149" spc="-731" b="true">
                <a:solidFill>
                  <a:srgbClr val="F8F8F8"/>
                </a:solidFill>
                <a:latin typeface="Arial Nova Bold"/>
                <a:ea typeface="Arial Nova Bold"/>
                <a:cs typeface="Arial Nova Bold"/>
                <a:sym typeface="Arial Nova Bold"/>
              </a:rPr>
              <a:t>Summary</a:t>
            </a:r>
          </a:p>
        </p:txBody>
      </p:sp>
      <p:sp>
        <p:nvSpPr>
          <p:cNvPr name="TextBox 7" id="7"/>
          <p:cNvSpPr txBox="true"/>
          <p:nvPr/>
        </p:nvSpPr>
        <p:spPr>
          <a:xfrm rot="0">
            <a:off x="1028700" y="1265000"/>
            <a:ext cx="675944" cy="1277965"/>
          </a:xfrm>
          <a:prstGeom prst="rect">
            <a:avLst/>
          </a:prstGeom>
        </p:spPr>
        <p:txBody>
          <a:bodyPr anchor="t" rtlCol="false" tIns="0" lIns="0" bIns="0" rIns="0">
            <a:spAutoFit/>
          </a:bodyPr>
          <a:lstStyle/>
          <a:p>
            <a:pPr algn="l">
              <a:lnSpc>
                <a:spcPts val="9453"/>
              </a:lnSpc>
            </a:pPr>
            <a:r>
              <a:rPr lang="en-US" b="true" sz="9951" i="true" spc="-796">
                <a:solidFill>
                  <a:srgbClr val="C83129"/>
                </a:solidFill>
                <a:latin typeface="Museo Moderno Bold Italics"/>
                <a:ea typeface="Museo Moderno Bold Italics"/>
                <a:cs typeface="Museo Moderno Bold Italics"/>
                <a:sym typeface="Museo Moderno Bold Italics"/>
              </a:rPr>
              <a:t>E</a:t>
            </a:r>
          </a:p>
        </p:txBody>
      </p:sp>
    </p:spTree>
  </p:cSld>
  <p:clrMapOvr>
    <a:masterClrMapping/>
  </p:clrMapOvr>
  <p:transition spd="fast">
    <p:push dir="u"/>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7891318">
            <a:off x="-297034" y="143530"/>
            <a:ext cx="3213715" cy="6602856"/>
          </a:xfrm>
          <a:prstGeom prst="rect">
            <a:avLst/>
          </a:prstGeom>
        </p:spPr>
        <p:txBody>
          <a:bodyPr anchor="t" rtlCol="false" tIns="0" lIns="0" bIns="0" rIns="0">
            <a:spAutoFit/>
          </a:bodyPr>
          <a:lstStyle/>
          <a:p>
            <a:pPr algn="l">
              <a:lnSpc>
                <a:spcPts val="54241"/>
              </a:lnSpc>
            </a:pPr>
            <a:r>
              <a:rPr lang="en-US" sz="38744" i="true" spc="-2324">
                <a:solidFill>
                  <a:srgbClr val="F8F8F8"/>
                </a:solidFill>
                <a:latin typeface="Museo Moderno Italics"/>
                <a:ea typeface="Museo Moderno Italics"/>
                <a:cs typeface="Museo Moderno Italics"/>
                <a:sym typeface="Museo Moderno Italics"/>
              </a:rPr>
              <a:t>E</a:t>
            </a:r>
          </a:p>
        </p:txBody>
      </p:sp>
      <p:sp>
        <p:nvSpPr>
          <p:cNvPr name="Freeform 4" id="4"/>
          <p:cNvSpPr/>
          <p:nvPr/>
        </p:nvSpPr>
        <p:spPr>
          <a:xfrm flipH="false" flipV="false" rot="10267691">
            <a:off x="1306466" y="563670"/>
            <a:ext cx="1507806" cy="1546494"/>
          </a:xfrm>
          <a:custGeom>
            <a:avLst/>
            <a:gdLst/>
            <a:ahLst/>
            <a:cxnLst/>
            <a:rect r="r" b="b" t="t" l="l"/>
            <a:pathLst>
              <a:path h="1546494" w="1507806">
                <a:moveTo>
                  <a:pt x="0" y="0"/>
                </a:moveTo>
                <a:lnTo>
                  <a:pt x="1507807" y="0"/>
                </a:lnTo>
                <a:lnTo>
                  <a:pt x="1507807" y="1546494"/>
                </a:lnTo>
                <a:lnTo>
                  <a:pt x="0" y="15464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8681596" y="971550"/>
            <a:ext cx="8734844" cy="8886826"/>
          </a:xfrm>
          <a:prstGeom prst="rect">
            <a:avLst/>
          </a:prstGeom>
        </p:spPr>
        <p:txBody>
          <a:bodyPr anchor="t" rtlCol="false" tIns="0" lIns="0" bIns="0" rIns="0">
            <a:spAutoFit/>
          </a:bodyPr>
          <a:lstStyle/>
          <a:p>
            <a:pPr algn="just">
              <a:lnSpc>
                <a:spcPts val="4199"/>
              </a:lnSpc>
            </a:pPr>
            <a:r>
              <a:rPr lang="en-US" b="true" sz="2999" spc="-149">
                <a:solidFill>
                  <a:srgbClr val="FFFFFF"/>
                </a:solidFill>
                <a:latin typeface="Arial Nova Bold"/>
                <a:ea typeface="Arial Nova Bold"/>
                <a:cs typeface="Arial Nova Bold"/>
                <a:sym typeface="Arial Nova Bold"/>
              </a:rPr>
              <a:t>Monte Carlo Simulation </a:t>
            </a:r>
            <a:r>
              <a:rPr lang="en-US" sz="2999" spc="-149">
                <a:solidFill>
                  <a:srgbClr val="FFFFFF"/>
                </a:solidFill>
                <a:latin typeface="Arial Nova"/>
                <a:ea typeface="Arial Nova"/>
                <a:cs typeface="Arial Nova"/>
                <a:sym typeface="Arial Nova"/>
              </a:rPr>
              <a:t>is a random sampling technique used for:</a:t>
            </a:r>
          </a:p>
          <a:p>
            <a:pPr algn="just" marL="647694" indent="-323847" lvl="1">
              <a:lnSpc>
                <a:spcPts val="4199"/>
              </a:lnSpc>
              <a:buFont typeface="Arial"/>
              <a:buChar char="•"/>
            </a:pPr>
            <a:r>
              <a:rPr lang="en-US" sz="2999" spc="-149">
                <a:solidFill>
                  <a:srgbClr val="FFFFFF"/>
                </a:solidFill>
                <a:latin typeface="Arial Nova"/>
                <a:ea typeface="Arial Nova"/>
                <a:cs typeface="Arial Nova"/>
                <a:sym typeface="Arial Nova"/>
              </a:rPr>
              <a:t>Numerical integration</a:t>
            </a:r>
          </a:p>
          <a:p>
            <a:pPr algn="just" marL="647694" indent="-323847" lvl="1">
              <a:lnSpc>
                <a:spcPts val="4199"/>
              </a:lnSpc>
              <a:buFont typeface="Arial"/>
              <a:buChar char="•"/>
            </a:pPr>
            <a:r>
              <a:rPr lang="en-US" sz="2999" spc="-149">
                <a:solidFill>
                  <a:srgbClr val="FFFFFF"/>
                </a:solidFill>
                <a:latin typeface="Arial Nova"/>
                <a:ea typeface="Arial Nova"/>
                <a:cs typeface="Arial Nova"/>
                <a:sym typeface="Arial Nova"/>
              </a:rPr>
              <a:t>Risk analysis</a:t>
            </a:r>
          </a:p>
          <a:p>
            <a:pPr algn="just" marL="647694" indent="-323847" lvl="1">
              <a:lnSpc>
                <a:spcPts val="4199"/>
              </a:lnSpc>
              <a:buFont typeface="Arial"/>
              <a:buChar char="•"/>
            </a:pPr>
            <a:r>
              <a:rPr lang="en-US" sz="2999" spc="-149">
                <a:solidFill>
                  <a:srgbClr val="FFFFFF"/>
                </a:solidFill>
                <a:latin typeface="Arial Nova"/>
                <a:ea typeface="Arial Nova"/>
                <a:cs typeface="Arial Nova"/>
                <a:sym typeface="Arial Nova"/>
              </a:rPr>
              <a:t>Solving deterministic problems</a:t>
            </a:r>
          </a:p>
          <a:p>
            <a:pPr algn="just">
              <a:lnSpc>
                <a:spcPts val="4199"/>
              </a:lnSpc>
            </a:pPr>
          </a:p>
          <a:p>
            <a:pPr algn="just">
              <a:lnSpc>
                <a:spcPts val="4199"/>
              </a:lnSpc>
            </a:pPr>
            <a:r>
              <a:rPr lang="en-US" b="true" sz="2999" spc="-149">
                <a:solidFill>
                  <a:srgbClr val="FFFFFF"/>
                </a:solidFill>
                <a:latin typeface="Arial Nova Bold"/>
                <a:ea typeface="Arial Nova Bold"/>
                <a:cs typeface="Arial Nova Bold"/>
                <a:sym typeface="Arial Nova Bold"/>
              </a:rPr>
              <a:t>Why π?</a:t>
            </a:r>
          </a:p>
          <a:p>
            <a:pPr algn="just">
              <a:lnSpc>
                <a:spcPts val="4199"/>
              </a:lnSpc>
            </a:pPr>
            <a:r>
              <a:rPr lang="en-US" sz="2999" spc="-149">
                <a:solidFill>
                  <a:srgbClr val="FFFFFF"/>
                </a:solidFill>
                <a:latin typeface="Arial Nova"/>
                <a:ea typeface="Arial Nova"/>
                <a:cs typeface="Arial Nova"/>
                <a:sym typeface="Arial Nova"/>
              </a:rPr>
              <a:t>π appears in geometry, physics, and science. Estimating it is a classic problem.</a:t>
            </a:r>
          </a:p>
          <a:p>
            <a:pPr algn="just">
              <a:lnSpc>
                <a:spcPts val="4199"/>
              </a:lnSpc>
            </a:pPr>
          </a:p>
          <a:p>
            <a:pPr algn="just">
              <a:lnSpc>
                <a:spcPts val="4199"/>
              </a:lnSpc>
            </a:pPr>
            <a:r>
              <a:rPr lang="en-US" b="true" sz="2999" spc="-149">
                <a:solidFill>
                  <a:srgbClr val="FFFFFF"/>
                </a:solidFill>
                <a:latin typeface="Arial Nova Bold"/>
                <a:ea typeface="Arial Nova Bold"/>
                <a:cs typeface="Arial Nova Bold"/>
                <a:sym typeface="Arial Nova Bold"/>
              </a:rPr>
              <a:t>The Idea:</a:t>
            </a:r>
          </a:p>
          <a:p>
            <a:pPr algn="just" marL="647694" indent="-323847" lvl="1">
              <a:lnSpc>
                <a:spcPts val="4199"/>
              </a:lnSpc>
              <a:buFont typeface="Arial"/>
              <a:buChar char="•"/>
            </a:pPr>
            <a:r>
              <a:rPr lang="en-US" sz="2999" spc="-149">
                <a:solidFill>
                  <a:srgbClr val="FFFFFF"/>
                </a:solidFill>
                <a:latin typeface="Arial Nova"/>
                <a:ea typeface="Arial Nova"/>
                <a:cs typeface="Arial Nova"/>
                <a:sym typeface="Arial Nova"/>
              </a:rPr>
              <a:t>Generate random points in a unit square</a:t>
            </a:r>
          </a:p>
          <a:p>
            <a:pPr algn="just" marL="647694" indent="-323847" lvl="1">
              <a:lnSpc>
                <a:spcPts val="4199"/>
              </a:lnSpc>
              <a:buFont typeface="Arial"/>
              <a:buChar char="•"/>
            </a:pPr>
            <a:r>
              <a:rPr lang="en-US" sz="2999" spc="-149">
                <a:solidFill>
                  <a:srgbClr val="FFFFFF"/>
                </a:solidFill>
                <a:latin typeface="Arial Nova"/>
                <a:ea typeface="Arial Nova"/>
                <a:cs typeface="Arial Nova"/>
                <a:sym typeface="Arial Nova"/>
              </a:rPr>
              <a:t>Count how many fall inside the unit circle</a:t>
            </a:r>
          </a:p>
          <a:p>
            <a:pPr algn="just" marL="647694" indent="-323847" lvl="1">
              <a:lnSpc>
                <a:spcPts val="4199"/>
              </a:lnSpc>
              <a:buFont typeface="Arial"/>
              <a:buChar char="•"/>
            </a:pPr>
            <a:r>
              <a:rPr lang="en-US" sz="2999" spc="-149">
                <a:solidFill>
                  <a:srgbClr val="FFFFFF"/>
                </a:solidFill>
                <a:latin typeface="Arial Nova"/>
                <a:ea typeface="Arial Nova"/>
                <a:cs typeface="Arial Nova"/>
                <a:sym typeface="Arial Nova"/>
              </a:rPr>
              <a:t>Use the ratio to approximate π:</a:t>
            </a:r>
          </a:p>
          <a:p>
            <a:pPr algn="just" marL="647694" indent="-323847" lvl="1">
              <a:lnSpc>
                <a:spcPts val="4199"/>
              </a:lnSpc>
              <a:buFont typeface="Arial"/>
              <a:buChar char="•"/>
            </a:pPr>
            <a:r>
              <a:rPr lang="en-US" sz="2999" spc="-149">
                <a:solidFill>
                  <a:srgbClr val="FFFFFF"/>
                </a:solidFill>
                <a:latin typeface="Arial Nova"/>
                <a:ea typeface="Arial Nova"/>
                <a:cs typeface="Arial Nova"/>
                <a:sym typeface="Arial Nova"/>
              </a:rPr>
              <a:t>π≈4×Points in circle/Total points</a:t>
            </a:r>
          </a:p>
          <a:p>
            <a:pPr algn="just">
              <a:lnSpc>
                <a:spcPts val="4199"/>
              </a:lnSpc>
            </a:pPr>
          </a:p>
          <a:p>
            <a:pPr algn="just">
              <a:lnSpc>
                <a:spcPts val="4199"/>
              </a:lnSpc>
            </a:pPr>
          </a:p>
        </p:txBody>
      </p:sp>
      <p:sp>
        <p:nvSpPr>
          <p:cNvPr name="TextBox 6" id="6"/>
          <p:cNvSpPr txBox="true"/>
          <p:nvPr/>
        </p:nvSpPr>
        <p:spPr>
          <a:xfrm rot="0">
            <a:off x="1028700" y="8024884"/>
            <a:ext cx="7652896" cy="1171643"/>
          </a:xfrm>
          <a:prstGeom prst="rect">
            <a:avLst/>
          </a:prstGeom>
        </p:spPr>
        <p:txBody>
          <a:bodyPr anchor="t" rtlCol="false" tIns="0" lIns="0" bIns="0" rIns="0">
            <a:spAutoFit/>
          </a:bodyPr>
          <a:lstStyle/>
          <a:p>
            <a:pPr algn="l">
              <a:lnSpc>
                <a:spcPts val="8691"/>
              </a:lnSpc>
            </a:pPr>
            <a:r>
              <a:rPr lang="en-US" sz="9149" spc="-731" b="true">
                <a:solidFill>
                  <a:srgbClr val="F8F8F8"/>
                </a:solidFill>
                <a:latin typeface="Arial Nova Bold"/>
                <a:ea typeface="Arial Nova Bold"/>
                <a:cs typeface="Arial Nova Bold"/>
                <a:sym typeface="Arial Nova Bold"/>
              </a:rPr>
              <a:t>    ntroduction</a:t>
            </a:r>
          </a:p>
        </p:txBody>
      </p:sp>
      <p:sp>
        <p:nvSpPr>
          <p:cNvPr name="TextBox 7" id="7"/>
          <p:cNvSpPr txBox="true"/>
          <p:nvPr/>
        </p:nvSpPr>
        <p:spPr>
          <a:xfrm rot="0">
            <a:off x="1249975" y="7980335"/>
            <a:ext cx="675944" cy="1277965"/>
          </a:xfrm>
          <a:prstGeom prst="rect">
            <a:avLst/>
          </a:prstGeom>
        </p:spPr>
        <p:txBody>
          <a:bodyPr anchor="t" rtlCol="false" tIns="0" lIns="0" bIns="0" rIns="0">
            <a:spAutoFit/>
          </a:bodyPr>
          <a:lstStyle/>
          <a:p>
            <a:pPr algn="l">
              <a:lnSpc>
                <a:spcPts val="9453"/>
              </a:lnSpc>
            </a:pPr>
            <a:r>
              <a:rPr lang="en-US" sz="9951" i="true" spc="-796">
                <a:solidFill>
                  <a:srgbClr val="C83129"/>
                </a:solidFill>
                <a:latin typeface="Museo Moderno Italics"/>
                <a:ea typeface="Museo Moderno Italics"/>
                <a:cs typeface="Museo Moderno Italics"/>
                <a:sym typeface="Museo Moderno Italics"/>
              </a:rPr>
              <a:t>I</a:t>
            </a:r>
          </a:p>
        </p:txBody>
      </p:sp>
    </p:spTree>
  </p:cSld>
  <p:clrMapOvr>
    <a:masterClrMapping/>
  </p:clrMapOvr>
  <p:transition spd="fast">
    <p:push dir="u"/>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4796124" y="795624"/>
            <a:ext cx="8695751" cy="869575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9525" cap="sq">
              <a:solidFill>
                <a:srgbClr val="000000"/>
              </a:solidFill>
              <a:prstDash val="solid"/>
              <a:miter/>
            </a:ln>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6" id="6"/>
          <p:cNvGrpSpPr/>
          <p:nvPr/>
        </p:nvGrpSpPr>
        <p:grpSpPr>
          <a:xfrm rot="0">
            <a:off x="7600950" y="3600450"/>
            <a:ext cx="498249" cy="498249"/>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83129"/>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9" id="9"/>
          <p:cNvGrpSpPr/>
          <p:nvPr/>
        </p:nvGrpSpPr>
        <p:grpSpPr>
          <a:xfrm rot="0">
            <a:off x="10518011" y="3351326"/>
            <a:ext cx="498249" cy="49824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83129"/>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12" id="12"/>
          <p:cNvGrpSpPr/>
          <p:nvPr/>
        </p:nvGrpSpPr>
        <p:grpSpPr>
          <a:xfrm rot="0">
            <a:off x="14978138" y="5914767"/>
            <a:ext cx="498249" cy="498249"/>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15" id="15"/>
          <p:cNvGrpSpPr/>
          <p:nvPr/>
        </p:nvGrpSpPr>
        <p:grpSpPr>
          <a:xfrm rot="0">
            <a:off x="2528828" y="1823734"/>
            <a:ext cx="498249" cy="498249"/>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18" id="18"/>
          <p:cNvGrpSpPr/>
          <p:nvPr/>
        </p:nvGrpSpPr>
        <p:grpSpPr>
          <a:xfrm rot="0">
            <a:off x="1459634" y="6733922"/>
            <a:ext cx="498249" cy="498249"/>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21" id="21"/>
          <p:cNvGrpSpPr/>
          <p:nvPr/>
        </p:nvGrpSpPr>
        <p:grpSpPr>
          <a:xfrm rot="0">
            <a:off x="3027077" y="4098699"/>
            <a:ext cx="498249" cy="498249"/>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24" id="24"/>
          <p:cNvGrpSpPr/>
          <p:nvPr/>
        </p:nvGrpSpPr>
        <p:grpSpPr>
          <a:xfrm rot="0">
            <a:off x="4297876" y="8494532"/>
            <a:ext cx="498249" cy="498249"/>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27" id="27"/>
          <p:cNvGrpSpPr/>
          <p:nvPr/>
        </p:nvGrpSpPr>
        <p:grpSpPr>
          <a:xfrm rot="0">
            <a:off x="8894876" y="7232171"/>
            <a:ext cx="498249" cy="498249"/>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83129"/>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30" id="30"/>
          <p:cNvGrpSpPr/>
          <p:nvPr/>
        </p:nvGrpSpPr>
        <p:grpSpPr>
          <a:xfrm rot="6786366">
            <a:off x="-3274793" y="-1721958"/>
            <a:ext cx="6549585" cy="6318905"/>
            <a:chOff x="0" y="0"/>
            <a:chExt cx="8732780" cy="8425207"/>
          </a:xfrm>
        </p:grpSpPr>
        <p:sp>
          <p:nvSpPr>
            <p:cNvPr name="TextBox 31" id="31"/>
            <p:cNvSpPr txBox="true"/>
            <p:nvPr/>
          </p:nvSpPr>
          <p:spPr>
            <a:xfrm rot="-7891318">
              <a:off x="1945790" y="152400"/>
              <a:ext cx="4284953" cy="8612914"/>
            </a:xfrm>
            <a:prstGeom prst="rect">
              <a:avLst/>
            </a:prstGeom>
          </p:spPr>
          <p:txBody>
            <a:bodyPr anchor="t" rtlCol="false" tIns="0" lIns="0" bIns="0" rIns="0">
              <a:spAutoFit/>
            </a:bodyPr>
            <a:lstStyle/>
            <a:p>
              <a:pPr algn="l">
                <a:lnSpc>
                  <a:spcPts val="54241"/>
                </a:lnSpc>
              </a:pPr>
              <a:r>
                <a:rPr lang="en-US" sz="38744" i="true" spc="-2324">
                  <a:solidFill>
                    <a:srgbClr val="C83129"/>
                  </a:solidFill>
                  <a:latin typeface="Museo Moderno Italics"/>
                  <a:ea typeface="Museo Moderno Italics"/>
                  <a:cs typeface="Museo Moderno Italics"/>
                  <a:sym typeface="Museo Moderno Italics"/>
                </a:rPr>
                <a:t>E</a:t>
              </a:r>
            </a:p>
          </p:txBody>
        </p:sp>
        <p:sp>
          <p:nvSpPr>
            <p:cNvPr name="Freeform 32" id="32"/>
            <p:cNvSpPr/>
            <p:nvPr/>
          </p:nvSpPr>
          <p:spPr>
            <a:xfrm flipH="false" flipV="false" rot="10267691">
              <a:off x="3969836" y="718036"/>
              <a:ext cx="2010408" cy="2061992"/>
            </a:xfrm>
            <a:custGeom>
              <a:avLst/>
              <a:gdLst/>
              <a:ahLst/>
              <a:cxnLst/>
              <a:rect r="r" b="b" t="t" l="l"/>
              <a:pathLst>
                <a:path h="2061992" w="2010408">
                  <a:moveTo>
                    <a:pt x="0" y="0"/>
                  </a:moveTo>
                  <a:lnTo>
                    <a:pt x="2010408" y="0"/>
                  </a:lnTo>
                  <a:lnTo>
                    <a:pt x="2010408" y="2061992"/>
                  </a:lnTo>
                  <a:lnTo>
                    <a:pt x="0" y="20619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TextBox 33" id="33"/>
          <p:cNvSpPr txBox="true"/>
          <p:nvPr/>
        </p:nvSpPr>
        <p:spPr>
          <a:xfrm rot="-2437494">
            <a:off x="15216104" y="-5478809"/>
            <a:ext cx="5349966" cy="10974358"/>
          </a:xfrm>
          <a:prstGeom prst="rect">
            <a:avLst/>
          </a:prstGeom>
        </p:spPr>
        <p:txBody>
          <a:bodyPr anchor="t" rtlCol="false" tIns="0" lIns="0" bIns="0" rIns="0">
            <a:spAutoFit/>
          </a:bodyPr>
          <a:lstStyle/>
          <a:p>
            <a:pPr algn="l">
              <a:lnSpc>
                <a:spcPts val="90297"/>
              </a:lnSpc>
            </a:pPr>
            <a:r>
              <a:rPr lang="en-US" sz="64498" i="true" spc="-3869">
                <a:solidFill>
                  <a:srgbClr val="1D2024"/>
                </a:solidFill>
                <a:latin typeface="Museo Moderno Italics"/>
                <a:ea typeface="Museo Moderno Italics"/>
                <a:cs typeface="Museo Moderno Italics"/>
                <a:sym typeface="Museo Moderno Italics"/>
              </a:rPr>
              <a:t>E</a:t>
            </a:r>
          </a:p>
        </p:txBody>
      </p:sp>
    </p:spTree>
  </p:cSld>
  <p:clrMapOvr>
    <a:masterClrMapping/>
  </p:clrMapOvr>
  <p:transition spd="fast">
    <p:push dir="u"/>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4796124" y="795624"/>
            <a:ext cx="8695751" cy="869575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9525" cap="sq">
              <a:solidFill>
                <a:srgbClr val="000000"/>
              </a:solidFill>
              <a:prstDash val="solid"/>
              <a:miter/>
            </a:ln>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6" id="6"/>
          <p:cNvGrpSpPr/>
          <p:nvPr/>
        </p:nvGrpSpPr>
        <p:grpSpPr>
          <a:xfrm rot="0">
            <a:off x="7600950" y="3600450"/>
            <a:ext cx="498249" cy="498249"/>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83129"/>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9" id="9"/>
          <p:cNvGrpSpPr/>
          <p:nvPr/>
        </p:nvGrpSpPr>
        <p:grpSpPr>
          <a:xfrm rot="0">
            <a:off x="10518011" y="3351326"/>
            <a:ext cx="498249" cy="49824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83129"/>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12" id="12"/>
          <p:cNvGrpSpPr/>
          <p:nvPr/>
        </p:nvGrpSpPr>
        <p:grpSpPr>
          <a:xfrm rot="0">
            <a:off x="14978138" y="5914767"/>
            <a:ext cx="498249" cy="498249"/>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15" id="15"/>
          <p:cNvGrpSpPr/>
          <p:nvPr/>
        </p:nvGrpSpPr>
        <p:grpSpPr>
          <a:xfrm rot="0">
            <a:off x="2528828" y="1823734"/>
            <a:ext cx="498249" cy="498249"/>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18" id="18"/>
          <p:cNvGrpSpPr/>
          <p:nvPr/>
        </p:nvGrpSpPr>
        <p:grpSpPr>
          <a:xfrm rot="0">
            <a:off x="1459634" y="6733922"/>
            <a:ext cx="498249" cy="498249"/>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21" id="21"/>
          <p:cNvGrpSpPr/>
          <p:nvPr/>
        </p:nvGrpSpPr>
        <p:grpSpPr>
          <a:xfrm rot="0">
            <a:off x="3027077" y="4098699"/>
            <a:ext cx="498249" cy="498249"/>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24" id="24"/>
          <p:cNvGrpSpPr/>
          <p:nvPr/>
        </p:nvGrpSpPr>
        <p:grpSpPr>
          <a:xfrm rot="0">
            <a:off x="4297876" y="8494532"/>
            <a:ext cx="498249" cy="498249"/>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27" id="27"/>
          <p:cNvGrpSpPr/>
          <p:nvPr/>
        </p:nvGrpSpPr>
        <p:grpSpPr>
          <a:xfrm rot="0">
            <a:off x="8894876" y="7232171"/>
            <a:ext cx="498249" cy="498249"/>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83129"/>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30" id="30"/>
          <p:cNvGrpSpPr/>
          <p:nvPr/>
        </p:nvGrpSpPr>
        <p:grpSpPr>
          <a:xfrm rot="0">
            <a:off x="4995828" y="795624"/>
            <a:ext cx="498249" cy="498249"/>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33" id="33"/>
          <p:cNvGrpSpPr/>
          <p:nvPr/>
        </p:nvGrpSpPr>
        <p:grpSpPr>
          <a:xfrm rot="0">
            <a:off x="530451" y="4596948"/>
            <a:ext cx="498249" cy="498249"/>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35" id="35"/>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36" id="36"/>
          <p:cNvGrpSpPr/>
          <p:nvPr/>
        </p:nvGrpSpPr>
        <p:grpSpPr>
          <a:xfrm rot="0">
            <a:off x="2030580" y="9242251"/>
            <a:ext cx="498249" cy="498249"/>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38" id="38"/>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39" id="39"/>
          <p:cNvGrpSpPr/>
          <p:nvPr/>
        </p:nvGrpSpPr>
        <p:grpSpPr>
          <a:xfrm rot="0">
            <a:off x="13242751" y="8494532"/>
            <a:ext cx="498249" cy="498249"/>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41" id="41"/>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42" id="42"/>
          <p:cNvGrpSpPr/>
          <p:nvPr/>
        </p:nvGrpSpPr>
        <p:grpSpPr>
          <a:xfrm rot="0">
            <a:off x="15227263" y="3351326"/>
            <a:ext cx="498249" cy="498249"/>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44" id="44"/>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45" id="45"/>
          <p:cNvGrpSpPr/>
          <p:nvPr/>
        </p:nvGrpSpPr>
        <p:grpSpPr>
          <a:xfrm rot="0">
            <a:off x="17051318" y="5046792"/>
            <a:ext cx="498249" cy="498249"/>
            <a:chOff x="0" y="0"/>
            <a:chExt cx="812800" cy="812800"/>
          </a:xfrm>
        </p:grpSpPr>
        <p:sp>
          <p:nvSpPr>
            <p:cNvPr name="Freeform 46" id="4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47" id="47"/>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48" id="48"/>
          <p:cNvGrpSpPr/>
          <p:nvPr/>
        </p:nvGrpSpPr>
        <p:grpSpPr>
          <a:xfrm rot="0">
            <a:off x="17107276" y="1566556"/>
            <a:ext cx="498249" cy="498249"/>
            <a:chOff x="0" y="0"/>
            <a:chExt cx="812800" cy="812800"/>
          </a:xfrm>
        </p:grpSpPr>
        <p:sp>
          <p:nvSpPr>
            <p:cNvPr name="Freeform 49" id="4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50" id="50"/>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51" id="51"/>
          <p:cNvGrpSpPr/>
          <p:nvPr/>
        </p:nvGrpSpPr>
        <p:grpSpPr>
          <a:xfrm rot="0">
            <a:off x="13659188" y="625951"/>
            <a:ext cx="498249" cy="498249"/>
            <a:chOff x="0" y="0"/>
            <a:chExt cx="812800" cy="812800"/>
          </a:xfrm>
        </p:grpSpPr>
        <p:sp>
          <p:nvSpPr>
            <p:cNvPr name="Freeform 52" id="5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53" id="53"/>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54" id="54"/>
          <p:cNvGrpSpPr/>
          <p:nvPr/>
        </p:nvGrpSpPr>
        <p:grpSpPr>
          <a:xfrm rot="0">
            <a:off x="17051318" y="8494532"/>
            <a:ext cx="498249" cy="498249"/>
            <a:chOff x="0" y="0"/>
            <a:chExt cx="812800" cy="812800"/>
          </a:xfrm>
        </p:grpSpPr>
        <p:sp>
          <p:nvSpPr>
            <p:cNvPr name="Freeform 55" id="5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56" id="56"/>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57" id="57"/>
          <p:cNvGrpSpPr/>
          <p:nvPr/>
        </p:nvGrpSpPr>
        <p:grpSpPr>
          <a:xfrm rot="2385212">
            <a:off x="9104241" y="1725586"/>
            <a:ext cx="498249" cy="498249"/>
            <a:chOff x="0" y="0"/>
            <a:chExt cx="812800" cy="812800"/>
          </a:xfrm>
        </p:grpSpPr>
        <p:sp>
          <p:nvSpPr>
            <p:cNvPr name="Freeform 58" id="5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83129"/>
            </a:solidFill>
          </p:spPr>
        </p:sp>
        <p:sp>
          <p:nvSpPr>
            <p:cNvPr name="TextBox 59" id="59"/>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60" id="60"/>
          <p:cNvGrpSpPr/>
          <p:nvPr/>
        </p:nvGrpSpPr>
        <p:grpSpPr>
          <a:xfrm rot="2385212">
            <a:off x="11506196" y="3399480"/>
            <a:ext cx="498249" cy="498249"/>
            <a:chOff x="0" y="0"/>
            <a:chExt cx="812800" cy="812800"/>
          </a:xfrm>
        </p:grpSpPr>
        <p:sp>
          <p:nvSpPr>
            <p:cNvPr name="Freeform 61" id="6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83129"/>
            </a:solidFill>
          </p:spPr>
        </p:sp>
        <p:sp>
          <p:nvSpPr>
            <p:cNvPr name="TextBox 62" id="62"/>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63" id="63"/>
          <p:cNvGrpSpPr/>
          <p:nvPr/>
        </p:nvGrpSpPr>
        <p:grpSpPr>
          <a:xfrm rot="2385212">
            <a:off x="7776577" y="5345110"/>
            <a:ext cx="498249" cy="498249"/>
            <a:chOff x="0" y="0"/>
            <a:chExt cx="812800" cy="812800"/>
          </a:xfrm>
        </p:grpSpPr>
        <p:sp>
          <p:nvSpPr>
            <p:cNvPr name="Freeform 64" id="6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83129"/>
            </a:solidFill>
          </p:spPr>
        </p:sp>
        <p:sp>
          <p:nvSpPr>
            <p:cNvPr name="TextBox 65" id="65"/>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66" id="66"/>
          <p:cNvGrpSpPr/>
          <p:nvPr/>
        </p:nvGrpSpPr>
        <p:grpSpPr>
          <a:xfrm rot="3894404">
            <a:off x="9924398" y="4716597"/>
            <a:ext cx="498249" cy="498249"/>
            <a:chOff x="0" y="0"/>
            <a:chExt cx="812800" cy="812800"/>
          </a:xfrm>
        </p:grpSpPr>
        <p:sp>
          <p:nvSpPr>
            <p:cNvPr name="Freeform 67" id="6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83129"/>
            </a:solidFill>
          </p:spPr>
        </p:sp>
        <p:sp>
          <p:nvSpPr>
            <p:cNvPr name="TextBox 68" id="68"/>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69" id="69"/>
          <p:cNvGrpSpPr/>
          <p:nvPr/>
        </p:nvGrpSpPr>
        <p:grpSpPr>
          <a:xfrm rot="3894404">
            <a:off x="11387114" y="7252690"/>
            <a:ext cx="498249" cy="498249"/>
            <a:chOff x="0" y="0"/>
            <a:chExt cx="812800" cy="812800"/>
          </a:xfrm>
        </p:grpSpPr>
        <p:sp>
          <p:nvSpPr>
            <p:cNvPr name="Freeform 70" id="7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83129"/>
            </a:solidFill>
          </p:spPr>
        </p:sp>
        <p:sp>
          <p:nvSpPr>
            <p:cNvPr name="TextBox 71" id="71"/>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72" id="72"/>
          <p:cNvGrpSpPr/>
          <p:nvPr/>
        </p:nvGrpSpPr>
        <p:grpSpPr>
          <a:xfrm rot="3894404">
            <a:off x="7184187" y="7428587"/>
            <a:ext cx="498249" cy="498249"/>
            <a:chOff x="0" y="0"/>
            <a:chExt cx="812800" cy="812800"/>
          </a:xfrm>
        </p:grpSpPr>
        <p:sp>
          <p:nvSpPr>
            <p:cNvPr name="Freeform 73" id="7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83129"/>
            </a:solidFill>
          </p:spPr>
        </p:sp>
        <p:sp>
          <p:nvSpPr>
            <p:cNvPr name="TextBox 74" id="74"/>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sp>
        <p:nvSpPr>
          <p:cNvPr name="TextBox 75" id="75"/>
          <p:cNvSpPr txBox="true"/>
          <p:nvPr/>
        </p:nvSpPr>
        <p:spPr>
          <a:xfrm rot="-2437494">
            <a:off x="15793385" y="-7045753"/>
            <a:ext cx="5349966" cy="10974358"/>
          </a:xfrm>
          <a:prstGeom prst="rect">
            <a:avLst/>
          </a:prstGeom>
        </p:spPr>
        <p:txBody>
          <a:bodyPr anchor="t" rtlCol="false" tIns="0" lIns="0" bIns="0" rIns="0">
            <a:spAutoFit/>
          </a:bodyPr>
          <a:lstStyle/>
          <a:p>
            <a:pPr algn="l">
              <a:lnSpc>
                <a:spcPts val="90297"/>
              </a:lnSpc>
            </a:pPr>
            <a:r>
              <a:rPr lang="en-US" sz="64498" i="true" spc="-3869">
                <a:solidFill>
                  <a:srgbClr val="1D2024"/>
                </a:solidFill>
                <a:latin typeface="Museo Moderno Italics"/>
                <a:ea typeface="Museo Moderno Italics"/>
                <a:cs typeface="Museo Moderno Italics"/>
                <a:sym typeface="Museo Moderno Italics"/>
              </a:rPr>
              <a:t>E</a:t>
            </a:r>
          </a:p>
        </p:txBody>
      </p:sp>
      <p:grpSp>
        <p:nvGrpSpPr>
          <p:cNvPr name="Group 76" id="76"/>
          <p:cNvGrpSpPr/>
          <p:nvPr/>
        </p:nvGrpSpPr>
        <p:grpSpPr>
          <a:xfrm rot="-3528528">
            <a:off x="-3274793" y="4849522"/>
            <a:ext cx="6549585" cy="6318905"/>
            <a:chOff x="0" y="0"/>
            <a:chExt cx="8732780" cy="8425207"/>
          </a:xfrm>
        </p:grpSpPr>
        <p:sp>
          <p:nvSpPr>
            <p:cNvPr name="TextBox 77" id="77"/>
            <p:cNvSpPr txBox="true"/>
            <p:nvPr/>
          </p:nvSpPr>
          <p:spPr>
            <a:xfrm rot="-7891318">
              <a:off x="1945790" y="152400"/>
              <a:ext cx="4284953" cy="8612914"/>
            </a:xfrm>
            <a:prstGeom prst="rect">
              <a:avLst/>
            </a:prstGeom>
          </p:spPr>
          <p:txBody>
            <a:bodyPr anchor="t" rtlCol="false" tIns="0" lIns="0" bIns="0" rIns="0">
              <a:spAutoFit/>
            </a:bodyPr>
            <a:lstStyle/>
            <a:p>
              <a:pPr algn="l">
                <a:lnSpc>
                  <a:spcPts val="54241"/>
                </a:lnSpc>
              </a:pPr>
              <a:r>
                <a:rPr lang="en-US" sz="38744" i="true" spc="-2324">
                  <a:solidFill>
                    <a:srgbClr val="C83129"/>
                  </a:solidFill>
                  <a:latin typeface="Museo Moderno Italics"/>
                  <a:ea typeface="Museo Moderno Italics"/>
                  <a:cs typeface="Museo Moderno Italics"/>
                  <a:sym typeface="Museo Moderno Italics"/>
                </a:rPr>
                <a:t>E</a:t>
              </a:r>
            </a:p>
          </p:txBody>
        </p:sp>
        <p:sp>
          <p:nvSpPr>
            <p:cNvPr name="Freeform 78" id="78"/>
            <p:cNvSpPr/>
            <p:nvPr/>
          </p:nvSpPr>
          <p:spPr>
            <a:xfrm flipH="false" flipV="false" rot="10267691">
              <a:off x="3969836" y="718036"/>
              <a:ext cx="2010408" cy="2061992"/>
            </a:xfrm>
            <a:custGeom>
              <a:avLst/>
              <a:gdLst/>
              <a:ahLst/>
              <a:cxnLst/>
              <a:rect r="r" b="b" t="t" l="l"/>
              <a:pathLst>
                <a:path h="2061992" w="2010408">
                  <a:moveTo>
                    <a:pt x="0" y="0"/>
                  </a:moveTo>
                  <a:lnTo>
                    <a:pt x="2010408" y="0"/>
                  </a:lnTo>
                  <a:lnTo>
                    <a:pt x="2010408" y="2061992"/>
                  </a:lnTo>
                  <a:lnTo>
                    <a:pt x="0" y="20619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5790905" y="-5139633"/>
            <a:ext cx="6706190" cy="670619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9525" cap="sq">
              <a:solidFill>
                <a:srgbClr val="000000"/>
              </a:solidFill>
              <a:prstDash val="solid"/>
              <a:miter/>
            </a:ln>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6" id="6"/>
          <p:cNvGrpSpPr/>
          <p:nvPr/>
        </p:nvGrpSpPr>
        <p:grpSpPr>
          <a:xfrm rot="0">
            <a:off x="1527602" y="4281915"/>
            <a:ext cx="498249" cy="498249"/>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83129"/>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9" id="9"/>
          <p:cNvGrpSpPr/>
          <p:nvPr/>
        </p:nvGrpSpPr>
        <p:grpSpPr>
          <a:xfrm rot="0">
            <a:off x="4444663" y="4032790"/>
            <a:ext cx="498249" cy="49824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83129"/>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12" id="12"/>
          <p:cNvGrpSpPr/>
          <p:nvPr/>
        </p:nvGrpSpPr>
        <p:grpSpPr>
          <a:xfrm rot="0">
            <a:off x="14978138" y="5914767"/>
            <a:ext cx="498249" cy="498249"/>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15" id="15"/>
          <p:cNvGrpSpPr/>
          <p:nvPr/>
        </p:nvGrpSpPr>
        <p:grpSpPr>
          <a:xfrm rot="0">
            <a:off x="15009822" y="1521393"/>
            <a:ext cx="498249" cy="498249"/>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18" id="18"/>
          <p:cNvGrpSpPr/>
          <p:nvPr/>
        </p:nvGrpSpPr>
        <p:grpSpPr>
          <a:xfrm rot="0">
            <a:off x="13940628" y="6431581"/>
            <a:ext cx="498249" cy="498249"/>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21" id="21"/>
          <p:cNvGrpSpPr/>
          <p:nvPr/>
        </p:nvGrpSpPr>
        <p:grpSpPr>
          <a:xfrm rot="0">
            <a:off x="15508071" y="3796358"/>
            <a:ext cx="498249" cy="498249"/>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24" id="24"/>
          <p:cNvGrpSpPr/>
          <p:nvPr/>
        </p:nvGrpSpPr>
        <p:grpSpPr>
          <a:xfrm rot="0">
            <a:off x="16778869" y="8192191"/>
            <a:ext cx="498249" cy="498249"/>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27" id="27"/>
          <p:cNvGrpSpPr/>
          <p:nvPr/>
        </p:nvGrpSpPr>
        <p:grpSpPr>
          <a:xfrm rot="0">
            <a:off x="2821528" y="7913636"/>
            <a:ext cx="498249" cy="498249"/>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83129"/>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30" id="30"/>
          <p:cNvGrpSpPr/>
          <p:nvPr/>
        </p:nvGrpSpPr>
        <p:grpSpPr>
          <a:xfrm rot="0">
            <a:off x="17476822" y="493283"/>
            <a:ext cx="498249" cy="498249"/>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33" id="33"/>
          <p:cNvGrpSpPr/>
          <p:nvPr/>
        </p:nvGrpSpPr>
        <p:grpSpPr>
          <a:xfrm rot="0">
            <a:off x="13011445" y="4294607"/>
            <a:ext cx="498249" cy="498249"/>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35" id="35"/>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36" id="36"/>
          <p:cNvGrpSpPr/>
          <p:nvPr/>
        </p:nvGrpSpPr>
        <p:grpSpPr>
          <a:xfrm rot="0">
            <a:off x="14511573" y="8939910"/>
            <a:ext cx="498249" cy="498249"/>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38" id="38"/>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39" id="39"/>
          <p:cNvGrpSpPr/>
          <p:nvPr/>
        </p:nvGrpSpPr>
        <p:grpSpPr>
          <a:xfrm rot="0">
            <a:off x="13242751" y="8494532"/>
            <a:ext cx="498249" cy="498249"/>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41" id="41"/>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42" id="42"/>
          <p:cNvGrpSpPr/>
          <p:nvPr/>
        </p:nvGrpSpPr>
        <p:grpSpPr>
          <a:xfrm rot="0">
            <a:off x="15227263" y="3351326"/>
            <a:ext cx="498249" cy="498249"/>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44" id="44"/>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45" id="45"/>
          <p:cNvGrpSpPr/>
          <p:nvPr/>
        </p:nvGrpSpPr>
        <p:grpSpPr>
          <a:xfrm rot="0">
            <a:off x="17051318" y="5046792"/>
            <a:ext cx="498249" cy="498249"/>
            <a:chOff x="0" y="0"/>
            <a:chExt cx="812800" cy="812800"/>
          </a:xfrm>
        </p:grpSpPr>
        <p:sp>
          <p:nvSpPr>
            <p:cNvPr name="Freeform 46" id="4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47" id="47"/>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48" id="48"/>
          <p:cNvGrpSpPr/>
          <p:nvPr/>
        </p:nvGrpSpPr>
        <p:grpSpPr>
          <a:xfrm rot="0">
            <a:off x="17107276" y="1566556"/>
            <a:ext cx="498249" cy="498249"/>
            <a:chOff x="0" y="0"/>
            <a:chExt cx="812800" cy="812800"/>
          </a:xfrm>
        </p:grpSpPr>
        <p:sp>
          <p:nvSpPr>
            <p:cNvPr name="Freeform 49" id="4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50" id="50"/>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51" id="51"/>
          <p:cNvGrpSpPr/>
          <p:nvPr/>
        </p:nvGrpSpPr>
        <p:grpSpPr>
          <a:xfrm rot="0">
            <a:off x="13659188" y="625951"/>
            <a:ext cx="498249" cy="498249"/>
            <a:chOff x="0" y="0"/>
            <a:chExt cx="812800" cy="812800"/>
          </a:xfrm>
        </p:grpSpPr>
        <p:sp>
          <p:nvSpPr>
            <p:cNvPr name="Freeform 52" id="5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53" id="53"/>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54" id="54"/>
          <p:cNvGrpSpPr/>
          <p:nvPr/>
        </p:nvGrpSpPr>
        <p:grpSpPr>
          <a:xfrm rot="0">
            <a:off x="17051318" y="8494532"/>
            <a:ext cx="498249" cy="498249"/>
            <a:chOff x="0" y="0"/>
            <a:chExt cx="812800" cy="812800"/>
          </a:xfrm>
        </p:grpSpPr>
        <p:sp>
          <p:nvSpPr>
            <p:cNvPr name="Freeform 55" id="5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56" id="56"/>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57" id="57"/>
          <p:cNvGrpSpPr/>
          <p:nvPr/>
        </p:nvGrpSpPr>
        <p:grpSpPr>
          <a:xfrm rot="2385212">
            <a:off x="3030893" y="2407051"/>
            <a:ext cx="498249" cy="498249"/>
            <a:chOff x="0" y="0"/>
            <a:chExt cx="812800" cy="812800"/>
          </a:xfrm>
        </p:grpSpPr>
        <p:sp>
          <p:nvSpPr>
            <p:cNvPr name="Freeform 58" id="5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83129"/>
            </a:solidFill>
          </p:spPr>
        </p:sp>
        <p:sp>
          <p:nvSpPr>
            <p:cNvPr name="TextBox 59" id="59"/>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60" id="60"/>
          <p:cNvGrpSpPr/>
          <p:nvPr/>
        </p:nvGrpSpPr>
        <p:grpSpPr>
          <a:xfrm rot="2385212">
            <a:off x="5432848" y="4080945"/>
            <a:ext cx="498249" cy="498249"/>
            <a:chOff x="0" y="0"/>
            <a:chExt cx="812800" cy="812800"/>
          </a:xfrm>
        </p:grpSpPr>
        <p:sp>
          <p:nvSpPr>
            <p:cNvPr name="Freeform 61" id="6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83129"/>
            </a:solidFill>
          </p:spPr>
        </p:sp>
        <p:sp>
          <p:nvSpPr>
            <p:cNvPr name="TextBox 62" id="62"/>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63" id="63"/>
          <p:cNvGrpSpPr/>
          <p:nvPr/>
        </p:nvGrpSpPr>
        <p:grpSpPr>
          <a:xfrm rot="2385212">
            <a:off x="1703229" y="6026575"/>
            <a:ext cx="498249" cy="498249"/>
            <a:chOff x="0" y="0"/>
            <a:chExt cx="812800" cy="812800"/>
          </a:xfrm>
        </p:grpSpPr>
        <p:sp>
          <p:nvSpPr>
            <p:cNvPr name="Freeform 64" id="6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83129"/>
            </a:solidFill>
          </p:spPr>
        </p:sp>
        <p:sp>
          <p:nvSpPr>
            <p:cNvPr name="TextBox 65" id="65"/>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66" id="66"/>
          <p:cNvGrpSpPr/>
          <p:nvPr/>
        </p:nvGrpSpPr>
        <p:grpSpPr>
          <a:xfrm rot="3894404">
            <a:off x="3851050" y="5398061"/>
            <a:ext cx="498249" cy="498249"/>
            <a:chOff x="0" y="0"/>
            <a:chExt cx="812800" cy="812800"/>
          </a:xfrm>
        </p:grpSpPr>
        <p:sp>
          <p:nvSpPr>
            <p:cNvPr name="Freeform 67" id="6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83129"/>
            </a:solidFill>
          </p:spPr>
        </p:sp>
        <p:sp>
          <p:nvSpPr>
            <p:cNvPr name="TextBox 68" id="68"/>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69" id="69"/>
          <p:cNvGrpSpPr/>
          <p:nvPr/>
        </p:nvGrpSpPr>
        <p:grpSpPr>
          <a:xfrm rot="3894404">
            <a:off x="5313766" y="7934154"/>
            <a:ext cx="498249" cy="498249"/>
            <a:chOff x="0" y="0"/>
            <a:chExt cx="812800" cy="812800"/>
          </a:xfrm>
        </p:grpSpPr>
        <p:sp>
          <p:nvSpPr>
            <p:cNvPr name="Freeform 70" id="7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83129"/>
            </a:solidFill>
          </p:spPr>
        </p:sp>
        <p:sp>
          <p:nvSpPr>
            <p:cNvPr name="TextBox 71" id="71"/>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grpSp>
        <p:nvGrpSpPr>
          <p:cNvPr name="Group 72" id="72"/>
          <p:cNvGrpSpPr/>
          <p:nvPr/>
        </p:nvGrpSpPr>
        <p:grpSpPr>
          <a:xfrm rot="3894404">
            <a:off x="1110839" y="8110051"/>
            <a:ext cx="498249" cy="498249"/>
            <a:chOff x="0" y="0"/>
            <a:chExt cx="812800" cy="812800"/>
          </a:xfrm>
        </p:grpSpPr>
        <p:sp>
          <p:nvSpPr>
            <p:cNvPr name="Freeform 73" id="7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83129"/>
            </a:solidFill>
          </p:spPr>
        </p:sp>
        <p:sp>
          <p:nvSpPr>
            <p:cNvPr name="TextBox 74" id="74"/>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sp>
        <p:nvSpPr>
          <p:cNvPr name="TextBox 75" id="75"/>
          <p:cNvSpPr txBox="true"/>
          <p:nvPr/>
        </p:nvSpPr>
        <p:spPr>
          <a:xfrm rot="-2437494">
            <a:off x="16773099" y="1799196"/>
            <a:ext cx="5349966" cy="10974358"/>
          </a:xfrm>
          <a:prstGeom prst="rect">
            <a:avLst/>
          </a:prstGeom>
        </p:spPr>
        <p:txBody>
          <a:bodyPr anchor="t" rtlCol="false" tIns="0" lIns="0" bIns="0" rIns="0">
            <a:spAutoFit/>
          </a:bodyPr>
          <a:lstStyle/>
          <a:p>
            <a:pPr algn="l">
              <a:lnSpc>
                <a:spcPts val="90297"/>
              </a:lnSpc>
            </a:pPr>
            <a:r>
              <a:rPr lang="en-US" sz="64498" i="true" spc="-3869">
                <a:solidFill>
                  <a:srgbClr val="1D2024"/>
                </a:solidFill>
                <a:latin typeface="Museo Moderno Italics"/>
                <a:ea typeface="Museo Moderno Italics"/>
                <a:cs typeface="Museo Moderno Italics"/>
                <a:sym typeface="Museo Moderno Italics"/>
              </a:rPr>
              <a:t>E</a:t>
            </a:r>
          </a:p>
        </p:txBody>
      </p:sp>
      <p:grpSp>
        <p:nvGrpSpPr>
          <p:cNvPr name="Group 76" id="76"/>
          <p:cNvGrpSpPr/>
          <p:nvPr/>
        </p:nvGrpSpPr>
        <p:grpSpPr>
          <a:xfrm rot="-3528528">
            <a:off x="-3904617" y="-3159453"/>
            <a:ext cx="6549585" cy="6318905"/>
            <a:chOff x="0" y="0"/>
            <a:chExt cx="8732780" cy="8425207"/>
          </a:xfrm>
        </p:grpSpPr>
        <p:sp>
          <p:nvSpPr>
            <p:cNvPr name="TextBox 77" id="77"/>
            <p:cNvSpPr txBox="true"/>
            <p:nvPr/>
          </p:nvSpPr>
          <p:spPr>
            <a:xfrm rot="-7891318">
              <a:off x="1945790" y="152400"/>
              <a:ext cx="4284953" cy="8612914"/>
            </a:xfrm>
            <a:prstGeom prst="rect">
              <a:avLst/>
            </a:prstGeom>
          </p:spPr>
          <p:txBody>
            <a:bodyPr anchor="t" rtlCol="false" tIns="0" lIns="0" bIns="0" rIns="0">
              <a:spAutoFit/>
            </a:bodyPr>
            <a:lstStyle/>
            <a:p>
              <a:pPr algn="l">
                <a:lnSpc>
                  <a:spcPts val="54241"/>
                </a:lnSpc>
              </a:pPr>
              <a:r>
                <a:rPr lang="en-US" sz="38744" i="true" spc="-2324">
                  <a:solidFill>
                    <a:srgbClr val="C83129"/>
                  </a:solidFill>
                  <a:latin typeface="Museo Moderno Italics"/>
                  <a:ea typeface="Museo Moderno Italics"/>
                  <a:cs typeface="Museo Moderno Italics"/>
                  <a:sym typeface="Museo Moderno Italics"/>
                </a:rPr>
                <a:t>E</a:t>
              </a:r>
            </a:p>
          </p:txBody>
        </p:sp>
        <p:sp>
          <p:nvSpPr>
            <p:cNvPr name="Freeform 78" id="78"/>
            <p:cNvSpPr/>
            <p:nvPr/>
          </p:nvSpPr>
          <p:spPr>
            <a:xfrm flipH="false" flipV="false" rot="10267691">
              <a:off x="3969836" y="718036"/>
              <a:ext cx="2010408" cy="2061992"/>
            </a:xfrm>
            <a:custGeom>
              <a:avLst/>
              <a:gdLst/>
              <a:ahLst/>
              <a:cxnLst/>
              <a:rect r="r" b="b" t="t" l="l"/>
              <a:pathLst>
                <a:path h="2061992" w="2010408">
                  <a:moveTo>
                    <a:pt x="0" y="0"/>
                  </a:moveTo>
                  <a:lnTo>
                    <a:pt x="2010408" y="0"/>
                  </a:lnTo>
                  <a:lnTo>
                    <a:pt x="2010408" y="2061992"/>
                  </a:lnTo>
                  <a:lnTo>
                    <a:pt x="0" y="20619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Tree>
  </p:cSld>
  <p:clrMapOvr>
    <a:masterClrMapping/>
  </p:clrMapOvr>
  <p:transition spd="slow">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537787">
            <a:off x="14782718" y="-3427106"/>
            <a:ext cx="3213715" cy="6602856"/>
          </a:xfrm>
          <a:prstGeom prst="rect">
            <a:avLst/>
          </a:prstGeom>
        </p:spPr>
        <p:txBody>
          <a:bodyPr anchor="t" rtlCol="false" tIns="0" lIns="0" bIns="0" rIns="0">
            <a:spAutoFit/>
          </a:bodyPr>
          <a:lstStyle/>
          <a:p>
            <a:pPr algn="l">
              <a:lnSpc>
                <a:spcPts val="54241"/>
              </a:lnSpc>
            </a:pPr>
            <a:r>
              <a:rPr lang="en-US" sz="38744" i="true" spc="-2324">
                <a:solidFill>
                  <a:srgbClr val="F8F8F8"/>
                </a:solidFill>
                <a:latin typeface="Museo Moderno Italics"/>
                <a:ea typeface="Museo Moderno Italics"/>
                <a:cs typeface="Museo Moderno Italics"/>
                <a:sym typeface="Museo Moderno Italics"/>
              </a:rPr>
              <a:t>E</a:t>
            </a:r>
          </a:p>
        </p:txBody>
      </p:sp>
      <p:sp>
        <p:nvSpPr>
          <p:cNvPr name="Freeform 4" id="4"/>
          <p:cNvSpPr/>
          <p:nvPr/>
        </p:nvSpPr>
        <p:spPr>
          <a:xfrm flipH="false" flipV="false" rot="-2903202">
            <a:off x="16397959" y="1204899"/>
            <a:ext cx="1507806" cy="1546494"/>
          </a:xfrm>
          <a:custGeom>
            <a:avLst/>
            <a:gdLst/>
            <a:ahLst/>
            <a:cxnLst/>
            <a:rect r="r" b="b" t="t" l="l"/>
            <a:pathLst>
              <a:path h="1546494" w="1507806">
                <a:moveTo>
                  <a:pt x="0" y="0"/>
                </a:moveTo>
                <a:lnTo>
                  <a:pt x="1507806" y="0"/>
                </a:lnTo>
                <a:lnTo>
                  <a:pt x="1507806" y="1546494"/>
                </a:lnTo>
                <a:lnTo>
                  <a:pt x="0" y="15464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6183371" y="3573112"/>
            <a:ext cx="11075929" cy="1028701"/>
          </a:xfrm>
          <a:prstGeom prst="rect">
            <a:avLst/>
          </a:prstGeom>
        </p:spPr>
        <p:txBody>
          <a:bodyPr anchor="t" rtlCol="false" tIns="0" lIns="0" bIns="0" rIns="0">
            <a:spAutoFit/>
          </a:bodyPr>
          <a:lstStyle/>
          <a:p>
            <a:pPr algn="just">
              <a:lnSpc>
                <a:spcPts val="4199"/>
              </a:lnSpc>
            </a:pPr>
            <a:r>
              <a:rPr lang="en-US" sz="2999" spc="-149">
                <a:solidFill>
                  <a:srgbClr val="F8F8F8"/>
                </a:solidFill>
                <a:latin typeface="Arial Nova"/>
                <a:ea typeface="Arial Nova"/>
                <a:cs typeface="Arial Nova"/>
                <a:sym typeface="Arial Nova"/>
              </a:rPr>
              <a:t>Implement and compare sequential vs. parallel versions of π estimation using Monte Carlo.</a:t>
            </a:r>
          </a:p>
        </p:txBody>
      </p:sp>
      <p:sp>
        <p:nvSpPr>
          <p:cNvPr name="TextBox 6" id="6"/>
          <p:cNvSpPr txBox="true"/>
          <p:nvPr/>
        </p:nvSpPr>
        <p:spPr>
          <a:xfrm rot="0">
            <a:off x="1610508" y="3688708"/>
            <a:ext cx="3826448" cy="498474"/>
          </a:xfrm>
          <a:prstGeom prst="rect">
            <a:avLst/>
          </a:prstGeom>
        </p:spPr>
        <p:txBody>
          <a:bodyPr anchor="t" rtlCol="false" tIns="0" lIns="0" bIns="0" rIns="0">
            <a:spAutoFit/>
          </a:bodyPr>
          <a:lstStyle/>
          <a:p>
            <a:pPr algn="l">
              <a:lnSpc>
                <a:spcPts val="3799"/>
              </a:lnSpc>
            </a:pPr>
            <a:r>
              <a:rPr lang="en-US" sz="3999" spc="-319" b="true">
                <a:solidFill>
                  <a:srgbClr val="F8F8F8"/>
                </a:solidFill>
                <a:latin typeface="Arial Nova Bold"/>
                <a:ea typeface="Arial Nova Bold"/>
                <a:cs typeface="Arial Nova Bold"/>
                <a:sym typeface="Arial Nova Bold"/>
              </a:rPr>
              <a:t>Goal</a:t>
            </a:r>
          </a:p>
        </p:txBody>
      </p:sp>
      <p:sp>
        <p:nvSpPr>
          <p:cNvPr name="TextBox 7" id="7"/>
          <p:cNvSpPr txBox="true"/>
          <p:nvPr/>
        </p:nvSpPr>
        <p:spPr>
          <a:xfrm rot="0">
            <a:off x="6183371" y="5321300"/>
            <a:ext cx="11075929" cy="1552576"/>
          </a:xfrm>
          <a:prstGeom prst="rect">
            <a:avLst/>
          </a:prstGeom>
        </p:spPr>
        <p:txBody>
          <a:bodyPr anchor="t" rtlCol="false" tIns="0" lIns="0" bIns="0" rIns="0">
            <a:spAutoFit/>
          </a:bodyPr>
          <a:lstStyle/>
          <a:p>
            <a:pPr algn="just" marL="647694" indent="-323847" lvl="1">
              <a:lnSpc>
                <a:spcPts val="4199"/>
              </a:lnSpc>
              <a:buFont typeface="Arial"/>
              <a:buChar char="•"/>
            </a:pPr>
            <a:r>
              <a:rPr lang="en-US" sz="2999" spc="-149">
                <a:solidFill>
                  <a:srgbClr val="F8F8F8"/>
                </a:solidFill>
                <a:latin typeface="Arial Nova"/>
                <a:ea typeface="Arial Nova"/>
                <a:cs typeface="Arial Nova"/>
                <a:sym typeface="Arial Nova"/>
              </a:rPr>
              <a:t>Multi-core CPUs are common</a:t>
            </a:r>
          </a:p>
          <a:p>
            <a:pPr algn="just" marL="647694" indent="-323847" lvl="1">
              <a:lnSpc>
                <a:spcPts val="4199"/>
              </a:lnSpc>
              <a:buFont typeface="Arial"/>
              <a:buChar char="•"/>
            </a:pPr>
            <a:r>
              <a:rPr lang="en-US" sz="2999" spc="-149">
                <a:solidFill>
                  <a:srgbClr val="F8F8F8"/>
                </a:solidFill>
                <a:latin typeface="Arial Nova"/>
                <a:ea typeface="Arial Nova"/>
                <a:cs typeface="Arial Nova"/>
                <a:sym typeface="Arial Nova"/>
              </a:rPr>
              <a:t>Performance can be significantly improved</a:t>
            </a:r>
          </a:p>
          <a:p>
            <a:pPr algn="just" marL="647694" indent="-323847" lvl="1">
              <a:lnSpc>
                <a:spcPts val="4199"/>
              </a:lnSpc>
              <a:buFont typeface="Arial"/>
              <a:buChar char="•"/>
            </a:pPr>
            <a:r>
              <a:rPr lang="en-US" sz="2999" spc="-149">
                <a:solidFill>
                  <a:srgbClr val="F8F8F8"/>
                </a:solidFill>
                <a:latin typeface="Arial Nova"/>
                <a:ea typeface="Arial Nova"/>
                <a:cs typeface="Arial Nova"/>
                <a:sym typeface="Arial Nova"/>
              </a:rPr>
              <a:t>Ideal for CPU-bound simulations</a:t>
            </a:r>
          </a:p>
        </p:txBody>
      </p:sp>
      <p:sp>
        <p:nvSpPr>
          <p:cNvPr name="TextBox 8" id="8"/>
          <p:cNvSpPr txBox="true"/>
          <p:nvPr/>
        </p:nvSpPr>
        <p:spPr>
          <a:xfrm rot="0">
            <a:off x="1610508" y="5698833"/>
            <a:ext cx="3826448" cy="498474"/>
          </a:xfrm>
          <a:prstGeom prst="rect">
            <a:avLst/>
          </a:prstGeom>
        </p:spPr>
        <p:txBody>
          <a:bodyPr anchor="t" rtlCol="false" tIns="0" lIns="0" bIns="0" rIns="0">
            <a:spAutoFit/>
          </a:bodyPr>
          <a:lstStyle/>
          <a:p>
            <a:pPr algn="l">
              <a:lnSpc>
                <a:spcPts val="3799"/>
              </a:lnSpc>
            </a:pPr>
            <a:r>
              <a:rPr lang="en-US" sz="3999" spc="-319" b="true">
                <a:solidFill>
                  <a:srgbClr val="F8F8F8"/>
                </a:solidFill>
                <a:latin typeface="Arial Nova Bold"/>
                <a:ea typeface="Arial Nova Bold"/>
                <a:cs typeface="Arial Nova Bold"/>
                <a:sym typeface="Arial Nova Bold"/>
              </a:rPr>
              <a:t>Why Parallelism?</a:t>
            </a:r>
          </a:p>
        </p:txBody>
      </p:sp>
      <p:sp>
        <p:nvSpPr>
          <p:cNvPr name="TextBox 9" id="9"/>
          <p:cNvSpPr txBox="true"/>
          <p:nvPr/>
        </p:nvSpPr>
        <p:spPr>
          <a:xfrm rot="0">
            <a:off x="6183371" y="7705724"/>
            <a:ext cx="11075929" cy="2076451"/>
          </a:xfrm>
          <a:prstGeom prst="rect">
            <a:avLst/>
          </a:prstGeom>
        </p:spPr>
        <p:txBody>
          <a:bodyPr anchor="t" rtlCol="false" tIns="0" lIns="0" bIns="0" rIns="0">
            <a:spAutoFit/>
          </a:bodyPr>
          <a:lstStyle/>
          <a:p>
            <a:pPr algn="just" marL="647694" indent="-323847" lvl="1">
              <a:lnSpc>
                <a:spcPts val="4199"/>
              </a:lnSpc>
              <a:buFont typeface="Arial"/>
              <a:buChar char="•"/>
            </a:pPr>
            <a:r>
              <a:rPr lang="en-US" sz="2999" spc="-149">
                <a:solidFill>
                  <a:srgbClr val="F8F8F8"/>
                </a:solidFill>
                <a:latin typeface="Arial Nova"/>
                <a:ea typeface="Arial Nova"/>
                <a:cs typeface="Arial Nova"/>
                <a:sym typeface="Arial Nova"/>
              </a:rPr>
              <a:t>Write clean, efficient code</a:t>
            </a:r>
          </a:p>
          <a:p>
            <a:pPr algn="just" marL="647694" indent="-323847" lvl="1">
              <a:lnSpc>
                <a:spcPts val="4199"/>
              </a:lnSpc>
              <a:buFont typeface="Arial"/>
              <a:buChar char="•"/>
            </a:pPr>
            <a:r>
              <a:rPr lang="en-US" sz="2999" spc="-149">
                <a:solidFill>
                  <a:srgbClr val="F8F8F8"/>
                </a:solidFill>
                <a:latin typeface="Arial Nova"/>
                <a:ea typeface="Arial Nova"/>
                <a:cs typeface="Arial Nova"/>
                <a:sym typeface="Arial Nova"/>
              </a:rPr>
              <a:t>Measure real-time speedup</a:t>
            </a:r>
          </a:p>
          <a:p>
            <a:pPr algn="just" marL="647694" indent="-323847" lvl="1">
              <a:lnSpc>
                <a:spcPts val="4199"/>
              </a:lnSpc>
              <a:buFont typeface="Arial"/>
              <a:buChar char="•"/>
            </a:pPr>
            <a:r>
              <a:rPr lang="en-US" sz="2999" spc="-149">
                <a:solidFill>
                  <a:srgbClr val="F8F8F8"/>
                </a:solidFill>
                <a:latin typeface="Arial Nova"/>
                <a:ea typeface="Arial Nova"/>
                <a:cs typeface="Arial Nova"/>
                <a:sym typeface="Arial Nova"/>
              </a:rPr>
              <a:t>Visualize and analyze results</a:t>
            </a:r>
          </a:p>
          <a:p>
            <a:pPr algn="just">
              <a:lnSpc>
                <a:spcPts val="4199"/>
              </a:lnSpc>
            </a:pPr>
          </a:p>
        </p:txBody>
      </p:sp>
      <p:sp>
        <p:nvSpPr>
          <p:cNvPr name="TextBox 10" id="10"/>
          <p:cNvSpPr txBox="true"/>
          <p:nvPr/>
        </p:nvSpPr>
        <p:spPr>
          <a:xfrm rot="0">
            <a:off x="1610508" y="7759993"/>
            <a:ext cx="3826448" cy="498474"/>
          </a:xfrm>
          <a:prstGeom prst="rect">
            <a:avLst/>
          </a:prstGeom>
        </p:spPr>
        <p:txBody>
          <a:bodyPr anchor="t" rtlCol="false" tIns="0" lIns="0" bIns="0" rIns="0">
            <a:spAutoFit/>
          </a:bodyPr>
          <a:lstStyle/>
          <a:p>
            <a:pPr algn="l">
              <a:lnSpc>
                <a:spcPts val="3799"/>
              </a:lnSpc>
            </a:pPr>
            <a:r>
              <a:rPr lang="en-US" sz="3999" spc="-319" b="true">
                <a:solidFill>
                  <a:srgbClr val="F8F8F8"/>
                </a:solidFill>
                <a:latin typeface="Arial Nova Bold"/>
                <a:ea typeface="Arial Nova Bold"/>
                <a:cs typeface="Arial Nova Bold"/>
                <a:sym typeface="Arial Nova Bold"/>
              </a:rPr>
              <a:t>Objective</a:t>
            </a:r>
          </a:p>
        </p:txBody>
      </p:sp>
      <p:sp>
        <p:nvSpPr>
          <p:cNvPr name="Freeform 11" id="11"/>
          <p:cNvSpPr/>
          <p:nvPr/>
        </p:nvSpPr>
        <p:spPr>
          <a:xfrm flipH="false" flipV="false" rot="-2903202">
            <a:off x="1098214" y="3720107"/>
            <a:ext cx="322624" cy="330902"/>
          </a:xfrm>
          <a:custGeom>
            <a:avLst/>
            <a:gdLst/>
            <a:ahLst/>
            <a:cxnLst/>
            <a:rect r="r" b="b" t="t" l="l"/>
            <a:pathLst>
              <a:path h="330902" w="322624">
                <a:moveTo>
                  <a:pt x="0" y="0"/>
                </a:moveTo>
                <a:lnTo>
                  <a:pt x="322624" y="0"/>
                </a:lnTo>
                <a:lnTo>
                  <a:pt x="322624" y="330902"/>
                </a:lnTo>
                <a:lnTo>
                  <a:pt x="0" y="3309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2903202">
            <a:off x="1098214" y="5730232"/>
            <a:ext cx="322624" cy="330902"/>
          </a:xfrm>
          <a:custGeom>
            <a:avLst/>
            <a:gdLst/>
            <a:ahLst/>
            <a:cxnLst/>
            <a:rect r="r" b="b" t="t" l="l"/>
            <a:pathLst>
              <a:path h="330902" w="322624">
                <a:moveTo>
                  <a:pt x="0" y="0"/>
                </a:moveTo>
                <a:lnTo>
                  <a:pt x="322624" y="0"/>
                </a:lnTo>
                <a:lnTo>
                  <a:pt x="322624" y="330902"/>
                </a:lnTo>
                <a:lnTo>
                  <a:pt x="0" y="3309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2903202">
            <a:off x="1098214" y="7791392"/>
            <a:ext cx="322624" cy="330902"/>
          </a:xfrm>
          <a:custGeom>
            <a:avLst/>
            <a:gdLst/>
            <a:ahLst/>
            <a:cxnLst/>
            <a:rect r="r" b="b" t="t" l="l"/>
            <a:pathLst>
              <a:path h="330902" w="322624">
                <a:moveTo>
                  <a:pt x="0" y="0"/>
                </a:moveTo>
                <a:lnTo>
                  <a:pt x="322624" y="0"/>
                </a:lnTo>
                <a:lnTo>
                  <a:pt x="322624" y="330901"/>
                </a:lnTo>
                <a:lnTo>
                  <a:pt x="0" y="33090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4" id="14"/>
          <p:cNvGrpSpPr/>
          <p:nvPr/>
        </p:nvGrpSpPr>
        <p:grpSpPr>
          <a:xfrm rot="0">
            <a:off x="1259526" y="1220102"/>
            <a:ext cx="9011101" cy="1516090"/>
            <a:chOff x="0" y="0"/>
            <a:chExt cx="12014802" cy="2021453"/>
          </a:xfrm>
        </p:grpSpPr>
        <p:sp>
          <p:nvSpPr>
            <p:cNvPr name="TextBox 15" id="15"/>
            <p:cNvSpPr txBox="true"/>
            <p:nvPr/>
          </p:nvSpPr>
          <p:spPr>
            <a:xfrm rot="0">
              <a:off x="0" y="238125"/>
              <a:ext cx="901259" cy="1783328"/>
            </a:xfrm>
            <a:prstGeom prst="rect">
              <a:avLst/>
            </a:prstGeom>
          </p:spPr>
          <p:txBody>
            <a:bodyPr anchor="t" rtlCol="false" tIns="0" lIns="0" bIns="0" rIns="0">
              <a:spAutoFit/>
            </a:bodyPr>
            <a:lstStyle/>
            <a:p>
              <a:pPr algn="l">
                <a:lnSpc>
                  <a:spcPts val="9453"/>
                </a:lnSpc>
              </a:pPr>
              <a:r>
                <a:rPr lang="en-US" b="true" sz="9951" i="true" spc="-796">
                  <a:solidFill>
                    <a:srgbClr val="C83129"/>
                  </a:solidFill>
                  <a:latin typeface="Museo Moderno Bold Italics"/>
                  <a:ea typeface="Museo Moderno Bold Italics"/>
                  <a:cs typeface="Museo Moderno Bold Italics"/>
                  <a:sym typeface="Museo Moderno Bold Italics"/>
                </a:rPr>
                <a:t>M</a:t>
              </a:r>
            </a:p>
          </p:txBody>
        </p:sp>
        <p:sp>
          <p:nvSpPr>
            <p:cNvPr name="TextBox 16" id="16"/>
            <p:cNvSpPr txBox="true"/>
            <p:nvPr/>
          </p:nvSpPr>
          <p:spPr>
            <a:xfrm rot="0">
              <a:off x="1810940" y="303886"/>
              <a:ext cx="10203861" cy="1635190"/>
            </a:xfrm>
            <a:prstGeom prst="rect">
              <a:avLst/>
            </a:prstGeom>
          </p:spPr>
          <p:txBody>
            <a:bodyPr anchor="t" rtlCol="false" tIns="0" lIns="0" bIns="0" rIns="0">
              <a:spAutoFit/>
            </a:bodyPr>
            <a:lstStyle/>
            <a:p>
              <a:pPr algn="l">
                <a:lnSpc>
                  <a:spcPts val="8691"/>
                </a:lnSpc>
              </a:pPr>
              <a:r>
                <a:rPr lang="en-US" sz="9149" spc="-731" b="true">
                  <a:solidFill>
                    <a:srgbClr val="F8F8F8"/>
                  </a:solidFill>
                  <a:latin typeface="Arial Nova Bold"/>
                  <a:ea typeface="Arial Nova Bold"/>
                  <a:cs typeface="Arial Nova Bold"/>
                  <a:sym typeface="Arial Nova Bold"/>
                </a:rPr>
                <a:t>otivation</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537787">
            <a:off x="14782718" y="-3427106"/>
            <a:ext cx="3213715" cy="6602856"/>
          </a:xfrm>
          <a:prstGeom prst="rect">
            <a:avLst/>
          </a:prstGeom>
        </p:spPr>
        <p:txBody>
          <a:bodyPr anchor="t" rtlCol="false" tIns="0" lIns="0" bIns="0" rIns="0">
            <a:spAutoFit/>
          </a:bodyPr>
          <a:lstStyle/>
          <a:p>
            <a:pPr algn="l">
              <a:lnSpc>
                <a:spcPts val="54241"/>
              </a:lnSpc>
            </a:pPr>
            <a:r>
              <a:rPr lang="en-US" sz="38744" i="true" spc="-2324">
                <a:solidFill>
                  <a:srgbClr val="F8F8F8"/>
                </a:solidFill>
                <a:latin typeface="Museo Moderno Italics"/>
                <a:ea typeface="Museo Moderno Italics"/>
                <a:cs typeface="Museo Moderno Italics"/>
                <a:sym typeface="Museo Moderno Italics"/>
              </a:rPr>
              <a:t>E</a:t>
            </a:r>
          </a:p>
        </p:txBody>
      </p:sp>
      <p:sp>
        <p:nvSpPr>
          <p:cNvPr name="Freeform 4" id="4"/>
          <p:cNvSpPr/>
          <p:nvPr/>
        </p:nvSpPr>
        <p:spPr>
          <a:xfrm flipH="false" flipV="false" rot="-2903202">
            <a:off x="16397959" y="1204899"/>
            <a:ext cx="1507806" cy="1546494"/>
          </a:xfrm>
          <a:custGeom>
            <a:avLst/>
            <a:gdLst/>
            <a:ahLst/>
            <a:cxnLst/>
            <a:rect r="r" b="b" t="t" l="l"/>
            <a:pathLst>
              <a:path h="1546494" w="1507806">
                <a:moveTo>
                  <a:pt x="0" y="0"/>
                </a:moveTo>
                <a:lnTo>
                  <a:pt x="1507806" y="0"/>
                </a:lnTo>
                <a:lnTo>
                  <a:pt x="1507806" y="1546494"/>
                </a:lnTo>
                <a:lnTo>
                  <a:pt x="0" y="15464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062824" y="6200610"/>
            <a:ext cx="4781502" cy="3124201"/>
          </a:xfrm>
          <a:prstGeom prst="rect">
            <a:avLst/>
          </a:prstGeom>
        </p:spPr>
        <p:txBody>
          <a:bodyPr anchor="t" rtlCol="false" tIns="0" lIns="0" bIns="0" rIns="0">
            <a:spAutoFit/>
          </a:bodyPr>
          <a:lstStyle/>
          <a:p>
            <a:pPr algn="just">
              <a:lnSpc>
                <a:spcPts val="4199"/>
              </a:lnSpc>
            </a:pPr>
            <a:r>
              <a:rPr lang="en-US" sz="2999" spc="-149">
                <a:solidFill>
                  <a:srgbClr val="F8F8F8"/>
                </a:solidFill>
                <a:latin typeface="Arial Nova"/>
                <a:ea typeface="Arial Nova"/>
                <a:cs typeface="Arial Nova"/>
                <a:sym typeface="Arial Nova"/>
              </a:rPr>
              <a:t>Generate random (x, y) points in a unit square; count how many fall in the unit circle.Keep count of "hits" inside circle. Estimate π</a:t>
            </a:r>
          </a:p>
          <a:p>
            <a:pPr algn="just">
              <a:lnSpc>
                <a:spcPts val="4199"/>
              </a:lnSpc>
            </a:pPr>
          </a:p>
        </p:txBody>
      </p:sp>
      <p:sp>
        <p:nvSpPr>
          <p:cNvPr name="TextBox 6" id="6"/>
          <p:cNvSpPr txBox="true"/>
          <p:nvPr/>
        </p:nvSpPr>
        <p:spPr>
          <a:xfrm rot="0">
            <a:off x="1062824" y="5096432"/>
            <a:ext cx="4781502" cy="498474"/>
          </a:xfrm>
          <a:prstGeom prst="rect">
            <a:avLst/>
          </a:prstGeom>
        </p:spPr>
        <p:txBody>
          <a:bodyPr anchor="t" rtlCol="false" tIns="0" lIns="0" bIns="0" rIns="0">
            <a:spAutoFit/>
          </a:bodyPr>
          <a:lstStyle/>
          <a:p>
            <a:pPr algn="l">
              <a:lnSpc>
                <a:spcPts val="3799"/>
              </a:lnSpc>
            </a:pPr>
            <a:r>
              <a:rPr lang="en-US" sz="3999" spc="-319" b="true">
                <a:solidFill>
                  <a:srgbClr val="F8F8F8"/>
                </a:solidFill>
                <a:latin typeface="Arial Nova Bold"/>
                <a:ea typeface="Arial Nova Bold"/>
                <a:cs typeface="Arial Nova Bold"/>
                <a:sym typeface="Arial Nova Bold"/>
              </a:rPr>
              <a:t>Algorithm</a:t>
            </a:r>
          </a:p>
        </p:txBody>
      </p:sp>
      <p:sp>
        <p:nvSpPr>
          <p:cNvPr name="TextBox 7" id="7"/>
          <p:cNvSpPr txBox="true"/>
          <p:nvPr/>
        </p:nvSpPr>
        <p:spPr>
          <a:xfrm rot="0">
            <a:off x="6770311" y="6200610"/>
            <a:ext cx="4781502" cy="1552576"/>
          </a:xfrm>
          <a:prstGeom prst="rect">
            <a:avLst/>
          </a:prstGeom>
        </p:spPr>
        <p:txBody>
          <a:bodyPr anchor="t" rtlCol="false" tIns="0" lIns="0" bIns="0" rIns="0">
            <a:spAutoFit/>
          </a:bodyPr>
          <a:lstStyle/>
          <a:p>
            <a:pPr algn="l">
              <a:lnSpc>
                <a:spcPts val="4199"/>
              </a:lnSpc>
            </a:pPr>
            <a:r>
              <a:rPr lang="en-US" sz="2999" spc="-149">
                <a:solidFill>
                  <a:srgbClr val="F8F8F8"/>
                </a:solidFill>
                <a:latin typeface="Arial Nova"/>
                <a:ea typeface="Arial Nova"/>
                <a:cs typeface="Arial Nova"/>
                <a:sym typeface="Arial Nova"/>
              </a:rPr>
              <a:t>Single-threaded loop with </a:t>
            </a:r>
            <a:r>
              <a:rPr lang="en-US" sz="2999" spc="-149">
                <a:solidFill>
                  <a:srgbClr val="C83129"/>
                </a:solidFill>
                <a:latin typeface="Arial Nova"/>
                <a:ea typeface="Arial Nova"/>
                <a:cs typeface="Arial Nova"/>
                <a:sym typeface="Arial Nova"/>
              </a:rPr>
              <a:t>java.util.Random</a:t>
            </a:r>
          </a:p>
          <a:p>
            <a:pPr algn="l">
              <a:lnSpc>
                <a:spcPts val="4199"/>
              </a:lnSpc>
            </a:pPr>
          </a:p>
        </p:txBody>
      </p:sp>
      <p:sp>
        <p:nvSpPr>
          <p:cNvPr name="TextBox 8" id="8"/>
          <p:cNvSpPr txBox="true"/>
          <p:nvPr/>
        </p:nvSpPr>
        <p:spPr>
          <a:xfrm rot="0">
            <a:off x="6770311" y="5096432"/>
            <a:ext cx="4781502" cy="498474"/>
          </a:xfrm>
          <a:prstGeom prst="rect">
            <a:avLst/>
          </a:prstGeom>
        </p:spPr>
        <p:txBody>
          <a:bodyPr anchor="t" rtlCol="false" tIns="0" lIns="0" bIns="0" rIns="0">
            <a:spAutoFit/>
          </a:bodyPr>
          <a:lstStyle/>
          <a:p>
            <a:pPr algn="l">
              <a:lnSpc>
                <a:spcPts val="3799"/>
              </a:lnSpc>
            </a:pPr>
            <a:r>
              <a:rPr lang="en-US" sz="3999" spc="-319" b="true">
                <a:solidFill>
                  <a:srgbClr val="F8F8F8"/>
                </a:solidFill>
                <a:latin typeface="Arial Nova Bold"/>
                <a:ea typeface="Arial Nova Bold"/>
                <a:cs typeface="Arial Nova Bold"/>
                <a:sym typeface="Arial Nova Bold"/>
              </a:rPr>
              <a:t>Sequential Version</a:t>
            </a:r>
          </a:p>
        </p:txBody>
      </p:sp>
      <p:sp>
        <p:nvSpPr>
          <p:cNvPr name="TextBox 9" id="9"/>
          <p:cNvSpPr txBox="true"/>
          <p:nvPr/>
        </p:nvSpPr>
        <p:spPr>
          <a:xfrm rot="0">
            <a:off x="12477798" y="6200610"/>
            <a:ext cx="3853903" cy="2076451"/>
          </a:xfrm>
          <a:prstGeom prst="rect">
            <a:avLst/>
          </a:prstGeom>
        </p:spPr>
        <p:txBody>
          <a:bodyPr anchor="t" rtlCol="false" tIns="0" lIns="0" bIns="0" rIns="0">
            <a:spAutoFit/>
          </a:bodyPr>
          <a:lstStyle/>
          <a:p>
            <a:pPr algn="just">
              <a:lnSpc>
                <a:spcPts val="4199"/>
              </a:lnSpc>
            </a:pPr>
            <a:r>
              <a:rPr lang="en-US" sz="2999" spc="-149">
                <a:solidFill>
                  <a:srgbClr val="F8F8F8"/>
                </a:solidFill>
                <a:latin typeface="Arial Nova"/>
                <a:ea typeface="Arial Nova"/>
                <a:cs typeface="Arial Nova"/>
                <a:sym typeface="Arial Nova"/>
              </a:rPr>
              <a:t>Uses </a:t>
            </a:r>
            <a:r>
              <a:rPr lang="en-US" sz="2999" spc="-149">
                <a:solidFill>
                  <a:srgbClr val="C83129"/>
                </a:solidFill>
                <a:latin typeface="Arial Nova"/>
                <a:ea typeface="Arial Nova"/>
                <a:cs typeface="Arial Nova"/>
                <a:sym typeface="Arial Nova"/>
              </a:rPr>
              <a:t>ExecutorService, Callable, and CompletionService</a:t>
            </a:r>
            <a:r>
              <a:rPr lang="en-US" sz="2999" spc="-149">
                <a:solidFill>
                  <a:srgbClr val="F8F8F8"/>
                </a:solidFill>
                <a:latin typeface="Arial Nova"/>
                <a:ea typeface="Arial Nova"/>
                <a:cs typeface="Arial Nova"/>
                <a:sym typeface="Arial Nova"/>
              </a:rPr>
              <a:t> for multi-threaded execution</a:t>
            </a:r>
          </a:p>
        </p:txBody>
      </p:sp>
      <p:sp>
        <p:nvSpPr>
          <p:cNvPr name="TextBox 10" id="10"/>
          <p:cNvSpPr txBox="true"/>
          <p:nvPr/>
        </p:nvSpPr>
        <p:spPr>
          <a:xfrm rot="0">
            <a:off x="12477798" y="5096432"/>
            <a:ext cx="4781502" cy="498474"/>
          </a:xfrm>
          <a:prstGeom prst="rect">
            <a:avLst/>
          </a:prstGeom>
        </p:spPr>
        <p:txBody>
          <a:bodyPr anchor="t" rtlCol="false" tIns="0" lIns="0" bIns="0" rIns="0">
            <a:spAutoFit/>
          </a:bodyPr>
          <a:lstStyle/>
          <a:p>
            <a:pPr algn="l">
              <a:lnSpc>
                <a:spcPts val="3799"/>
              </a:lnSpc>
            </a:pPr>
            <a:r>
              <a:rPr lang="en-US" sz="3999" spc="-319" b="true">
                <a:solidFill>
                  <a:srgbClr val="F8F8F8"/>
                </a:solidFill>
                <a:latin typeface="Arial Nova Bold"/>
                <a:ea typeface="Arial Nova Bold"/>
                <a:cs typeface="Arial Nova Bold"/>
                <a:sym typeface="Arial Nova Bold"/>
              </a:rPr>
              <a:t>Parallel Version</a:t>
            </a:r>
          </a:p>
        </p:txBody>
      </p:sp>
      <p:sp>
        <p:nvSpPr>
          <p:cNvPr name="Freeform 11" id="11"/>
          <p:cNvSpPr/>
          <p:nvPr/>
        </p:nvSpPr>
        <p:spPr>
          <a:xfrm flipH="false" flipV="false" rot="-2903202">
            <a:off x="974535" y="4410085"/>
            <a:ext cx="322624" cy="330902"/>
          </a:xfrm>
          <a:custGeom>
            <a:avLst/>
            <a:gdLst/>
            <a:ahLst/>
            <a:cxnLst/>
            <a:rect r="r" b="b" t="t" l="l"/>
            <a:pathLst>
              <a:path h="330902" w="322624">
                <a:moveTo>
                  <a:pt x="0" y="0"/>
                </a:moveTo>
                <a:lnTo>
                  <a:pt x="322623" y="0"/>
                </a:lnTo>
                <a:lnTo>
                  <a:pt x="322623" y="330902"/>
                </a:lnTo>
                <a:lnTo>
                  <a:pt x="0" y="3309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2903202">
            <a:off x="6839825" y="4410085"/>
            <a:ext cx="322624" cy="330902"/>
          </a:xfrm>
          <a:custGeom>
            <a:avLst/>
            <a:gdLst/>
            <a:ahLst/>
            <a:cxnLst/>
            <a:rect r="r" b="b" t="t" l="l"/>
            <a:pathLst>
              <a:path h="330902" w="322624">
                <a:moveTo>
                  <a:pt x="0" y="0"/>
                </a:moveTo>
                <a:lnTo>
                  <a:pt x="322624" y="0"/>
                </a:lnTo>
                <a:lnTo>
                  <a:pt x="322624" y="330902"/>
                </a:lnTo>
                <a:lnTo>
                  <a:pt x="0" y="3309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2903202">
            <a:off x="12547311" y="4410085"/>
            <a:ext cx="322624" cy="330902"/>
          </a:xfrm>
          <a:custGeom>
            <a:avLst/>
            <a:gdLst/>
            <a:ahLst/>
            <a:cxnLst/>
            <a:rect r="r" b="b" t="t" l="l"/>
            <a:pathLst>
              <a:path h="330902" w="322624">
                <a:moveTo>
                  <a:pt x="0" y="0"/>
                </a:moveTo>
                <a:lnTo>
                  <a:pt x="322624" y="0"/>
                </a:lnTo>
                <a:lnTo>
                  <a:pt x="322624" y="330902"/>
                </a:lnTo>
                <a:lnTo>
                  <a:pt x="0" y="3309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4" id="14"/>
          <p:cNvGrpSpPr/>
          <p:nvPr/>
        </p:nvGrpSpPr>
        <p:grpSpPr>
          <a:xfrm rot="0">
            <a:off x="1259526" y="1220102"/>
            <a:ext cx="9011101" cy="1516090"/>
            <a:chOff x="0" y="0"/>
            <a:chExt cx="12014802" cy="2021453"/>
          </a:xfrm>
        </p:grpSpPr>
        <p:sp>
          <p:nvSpPr>
            <p:cNvPr name="TextBox 15" id="15"/>
            <p:cNvSpPr txBox="true"/>
            <p:nvPr/>
          </p:nvSpPr>
          <p:spPr>
            <a:xfrm rot="0">
              <a:off x="0" y="238125"/>
              <a:ext cx="901259" cy="1783328"/>
            </a:xfrm>
            <a:prstGeom prst="rect">
              <a:avLst/>
            </a:prstGeom>
          </p:spPr>
          <p:txBody>
            <a:bodyPr anchor="t" rtlCol="false" tIns="0" lIns="0" bIns="0" rIns="0">
              <a:spAutoFit/>
            </a:bodyPr>
            <a:lstStyle/>
            <a:p>
              <a:pPr algn="l">
                <a:lnSpc>
                  <a:spcPts val="9453"/>
                </a:lnSpc>
              </a:pPr>
              <a:r>
                <a:rPr lang="en-US" b="true" sz="9951" i="true" spc="-796">
                  <a:solidFill>
                    <a:srgbClr val="C83129"/>
                  </a:solidFill>
                  <a:latin typeface="Museo Moderno Bold Italics"/>
                  <a:ea typeface="Museo Moderno Bold Italics"/>
                  <a:cs typeface="Museo Moderno Bold Italics"/>
                  <a:sym typeface="Museo Moderno Bold Italics"/>
                </a:rPr>
                <a:t>M</a:t>
              </a:r>
            </a:p>
          </p:txBody>
        </p:sp>
        <p:sp>
          <p:nvSpPr>
            <p:cNvPr name="TextBox 16" id="16"/>
            <p:cNvSpPr txBox="true"/>
            <p:nvPr/>
          </p:nvSpPr>
          <p:spPr>
            <a:xfrm rot="0">
              <a:off x="1810940" y="303886"/>
              <a:ext cx="10203861" cy="1635190"/>
            </a:xfrm>
            <a:prstGeom prst="rect">
              <a:avLst/>
            </a:prstGeom>
          </p:spPr>
          <p:txBody>
            <a:bodyPr anchor="t" rtlCol="false" tIns="0" lIns="0" bIns="0" rIns="0">
              <a:spAutoFit/>
            </a:bodyPr>
            <a:lstStyle/>
            <a:p>
              <a:pPr algn="l">
                <a:lnSpc>
                  <a:spcPts val="8691"/>
                </a:lnSpc>
              </a:pPr>
              <a:r>
                <a:rPr lang="en-US" sz="9149" spc="-731" b="true">
                  <a:solidFill>
                    <a:srgbClr val="F8F8F8"/>
                  </a:solidFill>
                  <a:latin typeface="Arial Nova Bold"/>
                  <a:ea typeface="Arial Nova Bold"/>
                  <a:cs typeface="Arial Nova Bold"/>
                  <a:sym typeface="Arial Nova Bold"/>
                </a:rPr>
                <a:t>ethodology</a:t>
              </a:r>
            </a:p>
          </p:txBody>
        </p:sp>
      </p:grpSp>
    </p:spTree>
  </p:cSld>
  <p:clrMapOvr>
    <a:masterClrMapping/>
  </p:clrMapOvr>
  <p:transition spd="fast">
    <p:push dir="u"/>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7773164" y="5645100"/>
            <a:ext cx="6672833" cy="5827700"/>
            <a:chOff x="0" y="0"/>
            <a:chExt cx="8897110" cy="7770267"/>
          </a:xfrm>
        </p:grpSpPr>
        <p:sp>
          <p:nvSpPr>
            <p:cNvPr name="TextBox 3" id="3"/>
            <p:cNvSpPr txBox="true"/>
            <p:nvPr/>
          </p:nvSpPr>
          <p:spPr>
            <a:xfrm rot="3483114">
              <a:off x="2621286" y="-589511"/>
              <a:ext cx="4284953" cy="8556158"/>
            </a:xfrm>
            <a:prstGeom prst="rect">
              <a:avLst/>
            </a:prstGeom>
          </p:spPr>
          <p:txBody>
            <a:bodyPr anchor="t" rtlCol="false" tIns="0" lIns="0" bIns="0" rIns="0">
              <a:spAutoFit/>
            </a:bodyPr>
            <a:lstStyle/>
            <a:p>
              <a:pPr algn="l">
                <a:lnSpc>
                  <a:spcPts val="54241"/>
                </a:lnSpc>
              </a:pPr>
              <a:r>
                <a:rPr lang="en-US" sz="38744" i="true" spc="-2324">
                  <a:solidFill>
                    <a:srgbClr val="1D2024"/>
                  </a:solidFill>
                  <a:latin typeface="Museo Moderno Italics"/>
                  <a:ea typeface="Museo Moderno Italics"/>
                  <a:cs typeface="Museo Moderno Italics"/>
                  <a:sym typeface="Museo Moderno Italics"/>
                </a:rPr>
                <a:t>E</a:t>
              </a:r>
            </a:p>
          </p:txBody>
        </p:sp>
        <p:sp>
          <p:nvSpPr>
            <p:cNvPr name="Freeform 4" id="4"/>
            <p:cNvSpPr/>
            <p:nvPr/>
          </p:nvSpPr>
          <p:spPr>
            <a:xfrm flipH="false" flipV="false" rot="42124">
              <a:off x="2409359" y="5197182"/>
              <a:ext cx="2010408" cy="2061992"/>
            </a:xfrm>
            <a:custGeom>
              <a:avLst/>
              <a:gdLst/>
              <a:ahLst/>
              <a:cxnLst/>
              <a:rect r="r" b="b" t="t" l="l"/>
              <a:pathLst>
                <a:path h="2061992" w="2010408">
                  <a:moveTo>
                    <a:pt x="0" y="0"/>
                  </a:moveTo>
                  <a:lnTo>
                    <a:pt x="2010409" y="0"/>
                  </a:lnTo>
                  <a:lnTo>
                    <a:pt x="2010409" y="2061993"/>
                  </a:lnTo>
                  <a:lnTo>
                    <a:pt x="0" y="20619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2903202">
            <a:off x="1098214" y="1164874"/>
            <a:ext cx="322624" cy="330902"/>
          </a:xfrm>
          <a:custGeom>
            <a:avLst/>
            <a:gdLst/>
            <a:ahLst/>
            <a:cxnLst/>
            <a:rect r="r" b="b" t="t" l="l"/>
            <a:pathLst>
              <a:path h="330902" w="322624">
                <a:moveTo>
                  <a:pt x="0" y="0"/>
                </a:moveTo>
                <a:lnTo>
                  <a:pt x="322624" y="0"/>
                </a:lnTo>
                <a:lnTo>
                  <a:pt x="322624" y="330902"/>
                </a:lnTo>
                <a:lnTo>
                  <a:pt x="0" y="3309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903202">
            <a:off x="1098214" y="3437502"/>
            <a:ext cx="322624" cy="330902"/>
          </a:xfrm>
          <a:custGeom>
            <a:avLst/>
            <a:gdLst/>
            <a:ahLst/>
            <a:cxnLst/>
            <a:rect r="r" b="b" t="t" l="l"/>
            <a:pathLst>
              <a:path h="330902" w="322624">
                <a:moveTo>
                  <a:pt x="0" y="0"/>
                </a:moveTo>
                <a:lnTo>
                  <a:pt x="322624" y="0"/>
                </a:lnTo>
                <a:lnTo>
                  <a:pt x="322624" y="330901"/>
                </a:lnTo>
                <a:lnTo>
                  <a:pt x="0" y="3309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2903202">
            <a:off x="1098214" y="5710129"/>
            <a:ext cx="322624" cy="330902"/>
          </a:xfrm>
          <a:custGeom>
            <a:avLst/>
            <a:gdLst/>
            <a:ahLst/>
            <a:cxnLst/>
            <a:rect r="r" b="b" t="t" l="l"/>
            <a:pathLst>
              <a:path h="330902" w="322624">
                <a:moveTo>
                  <a:pt x="0" y="0"/>
                </a:moveTo>
                <a:lnTo>
                  <a:pt x="322624" y="0"/>
                </a:lnTo>
                <a:lnTo>
                  <a:pt x="322624" y="330902"/>
                </a:lnTo>
                <a:lnTo>
                  <a:pt x="0" y="3309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a:grpSpLocks noChangeAspect="true"/>
          </p:cNvGrpSpPr>
          <p:nvPr/>
        </p:nvGrpSpPr>
        <p:grpSpPr>
          <a:xfrm rot="-1609099">
            <a:off x="9207606" y="417533"/>
            <a:ext cx="14178397" cy="8132557"/>
            <a:chOff x="0" y="0"/>
            <a:chExt cx="7981950" cy="4578350"/>
          </a:xfrm>
        </p:grpSpPr>
        <p:sp>
          <p:nvSpPr>
            <p:cNvPr name="Freeform 9" id="9"/>
            <p:cNvSpPr/>
            <p:nvPr/>
          </p:nvSpPr>
          <p:spPr>
            <a:xfrm flipH="false" flipV="false" rot="0">
              <a:off x="765810" y="21590"/>
              <a:ext cx="6451600" cy="4326890"/>
            </a:xfrm>
            <a:custGeom>
              <a:avLst/>
              <a:gdLst/>
              <a:ahLst/>
              <a:cxnLst/>
              <a:rect r="r" b="b" t="t" l="l"/>
              <a:pathLst>
                <a:path h="4326890" w="645160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000000"/>
            </a:solidFill>
          </p:spPr>
        </p:sp>
        <p:sp>
          <p:nvSpPr>
            <p:cNvPr name="Freeform 10" id="10"/>
            <p:cNvSpPr/>
            <p:nvPr/>
          </p:nvSpPr>
          <p:spPr>
            <a:xfrm flipH="false" flipV="false" rot="0">
              <a:off x="0" y="0"/>
              <a:ext cx="7981950" cy="4542790"/>
            </a:xfrm>
            <a:custGeom>
              <a:avLst/>
              <a:gdLst/>
              <a:ahLst/>
              <a:cxnLst/>
              <a:rect r="r" b="b" t="t" l="l"/>
              <a:pathLst>
                <a:path h="4542790" w="798195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969696"/>
            </a:solidFill>
          </p:spPr>
        </p:sp>
        <p:sp>
          <p:nvSpPr>
            <p:cNvPr name="Freeform 11" id="11"/>
            <p:cNvSpPr/>
            <p:nvPr/>
          </p:nvSpPr>
          <p:spPr>
            <a:xfrm flipH="false" flipV="false" rot="0">
              <a:off x="3460750" y="4349750"/>
              <a:ext cx="1059180" cy="96520"/>
            </a:xfrm>
            <a:custGeom>
              <a:avLst/>
              <a:gdLst/>
              <a:ahLst/>
              <a:cxnLst/>
              <a:rect r="r" b="b" t="t" l="l"/>
              <a:pathLst>
                <a:path h="96520" w="105918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727171"/>
            </a:solidFill>
          </p:spPr>
        </p:sp>
        <p:sp>
          <p:nvSpPr>
            <p:cNvPr name="Freeform 12" id="12"/>
            <p:cNvSpPr/>
            <p:nvPr/>
          </p:nvSpPr>
          <p:spPr>
            <a:xfrm flipH="false" flipV="false" rot="0">
              <a:off x="163830" y="4542790"/>
              <a:ext cx="7654290" cy="35560"/>
            </a:xfrm>
            <a:custGeom>
              <a:avLst/>
              <a:gdLst/>
              <a:ahLst/>
              <a:cxnLst/>
              <a:rect r="r" b="b" t="t" l="l"/>
              <a:pathLst>
                <a:path h="35560" w="765429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727171"/>
            </a:solidFill>
          </p:spPr>
        </p:sp>
        <p:sp>
          <p:nvSpPr>
            <p:cNvPr name="Freeform 13" id="13"/>
            <p:cNvSpPr/>
            <p:nvPr/>
          </p:nvSpPr>
          <p:spPr>
            <a:xfrm flipH="false" flipV="false" rot="0">
              <a:off x="962660" y="276860"/>
              <a:ext cx="6055360" cy="3789680"/>
            </a:xfrm>
            <a:custGeom>
              <a:avLst/>
              <a:gdLst/>
              <a:ahLst/>
              <a:cxnLst/>
              <a:rect r="r" b="b" t="t" l="l"/>
              <a:pathLst>
                <a:path h="3789680" w="6055360">
                  <a:moveTo>
                    <a:pt x="0" y="0"/>
                  </a:moveTo>
                  <a:lnTo>
                    <a:pt x="6055360" y="0"/>
                  </a:lnTo>
                  <a:lnTo>
                    <a:pt x="6055360" y="3789680"/>
                  </a:lnTo>
                  <a:lnTo>
                    <a:pt x="0" y="3789680"/>
                  </a:lnTo>
                  <a:close/>
                </a:path>
              </a:pathLst>
            </a:custGeom>
            <a:blipFill>
              <a:blip r:embed="rId4"/>
              <a:stretch>
                <a:fillRect l="-5717" t="0" r="-5717" b="0"/>
              </a:stretch>
            </a:blipFill>
          </p:spPr>
        </p:sp>
      </p:grpSp>
      <p:sp>
        <p:nvSpPr>
          <p:cNvPr name="TextBox 14" id="14"/>
          <p:cNvSpPr txBox="true"/>
          <p:nvPr/>
        </p:nvSpPr>
        <p:spPr>
          <a:xfrm rot="0">
            <a:off x="1762895" y="7981101"/>
            <a:ext cx="7652896" cy="1171624"/>
          </a:xfrm>
          <a:prstGeom prst="rect">
            <a:avLst/>
          </a:prstGeom>
        </p:spPr>
        <p:txBody>
          <a:bodyPr anchor="t" rtlCol="false" tIns="0" lIns="0" bIns="0" rIns="0">
            <a:spAutoFit/>
          </a:bodyPr>
          <a:lstStyle/>
          <a:p>
            <a:pPr algn="l">
              <a:lnSpc>
                <a:spcPts val="8691"/>
              </a:lnSpc>
            </a:pPr>
            <a:r>
              <a:rPr lang="en-US" sz="9149" spc="-731" b="true">
                <a:solidFill>
                  <a:srgbClr val="1D2024"/>
                </a:solidFill>
                <a:latin typeface="Arial Nova Bold"/>
                <a:ea typeface="Arial Nova Bold"/>
                <a:cs typeface="Arial Nova Bold"/>
                <a:sym typeface="Arial Nova Bold"/>
              </a:rPr>
              <a:t>echnologies</a:t>
            </a:r>
          </a:p>
        </p:txBody>
      </p:sp>
      <p:sp>
        <p:nvSpPr>
          <p:cNvPr name="TextBox 15" id="15"/>
          <p:cNvSpPr txBox="true"/>
          <p:nvPr/>
        </p:nvSpPr>
        <p:spPr>
          <a:xfrm rot="0">
            <a:off x="1028700" y="7936533"/>
            <a:ext cx="675944" cy="1277965"/>
          </a:xfrm>
          <a:prstGeom prst="rect">
            <a:avLst/>
          </a:prstGeom>
        </p:spPr>
        <p:txBody>
          <a:bodyPr anchor="t" rtlCol="false" tIns="0" lIns="0" bIns="0" rIns="0">
            <a:spAutoFit/>
          </a:bodyPr>
          <a:lstStyle/>
          <a:p>
            <a:pPr algn="l">
              <a:lnSpc>
                <a:spcPts val="9453"/>
              </a:lnSpc>
            </a:pPr>
            <a:r>
              <a:rPr lang="en-US" b="true" sz="9951" i="true" spc="-796">
                <a:solidFill>
                  <a:srgbClr val="C83129"/>
                </a:solidFill>
                <a:latin typeface="Museo Moderno Bold Italics"/>
                <a:ea typeface="Museo Moderno Bold Italics"/>
                <a:cs typeface="Museo Moderno Bold Italics"/>
                <a:sym typeface="Museo Moderno Bold Italics"/>
              </a:rPr>
              <a:t>T</a:t>
            </a:r>
          </a:p>
        </p:txBody>
      </p:sp>
      <p:sp>
        <p:nvSpPr>
          <p:cNvPr name="TextBox 16" id="16"/>
          <p:cNvSpPr txBox="true"/>
          <p:nvPr/>
        </p:nvSpPr>
        <p:spPr>
          <a:xfrm rot="0">
            <a:off x="1528451" y="1805402"/>
            <a:ext cx="7426418" cy="1244015"/>
          </a:xfrm>
          <a:prstGeom prst="rect">
            <a:avLst/>
          </a:prstGeom>
        </p:spPr>
        <p:txBody>
          <a:bodyPr anchor="t" rtlCol="false" tIns="0" lIns="0" bIns="0" rIns="0">
            <a:spAutoFit/>
          </a:bodyPr>
          <a:lstStyle/>
          <a:p>
            <a:pPr algn="just">
              <a:lnSpc>
                <a:spcPts val="3359"/>
              </a:lnSpc>
            </a:pPr>
            <a:r>
              <a:rPr lang="en-US" sz="2399" spc="-119">
                <a:solidFill>
                  <a:srgbClr val="1D2024"/>
                </a:solidFill>
                <a:latin typeface="Arial Nova"/>
                <a:ea typeface="Arial Nova"/>
                <a:cs typeface="Arial Nova"/>
                <a:sym typeface="Arial Nova"/>
              </a:rPr>
              <a:t>Utilized ExecutorService, Callable, and Futures for multithreaded execution</a:t>
            </a:r>
          </a:p>
          <a:p>
            <a:pPr algn="just">
              <a:lnSpc>
                <a:spcPts val="3359"/>
              </a:lnSpc>
            </a:pPr>
          </a:p>
        </p:txBody>
      </p:sp>
      <p:sp>
        <p:nvSpPr>
          <p:cNvPr name="TextBox 17" id="17"/>
          <p:cNvSpPr txBox="true"/>
          <p:nvPr/>
        </p:nvSpPr>
        <p:spPr>
          <a:xfrm rot="0">
            <a:off x="1528451" y="1133475"/>
            <a:ext cx="5262019" cy="498474"/>
          </a:xfrm>
          <a:prstGeom prst="rect">
            <a:avLst/>
          </a:prstGeom>
        </p:spPr>
        <p:txBody>
          <a:bodyPr anchor="t" rtlCol="false" tIns="0" lIns="0" bIns="0" rIns="0">
            <a:spAutoFit/>
          </a:bodyPr>
          <a:lstStyle/>
          <a:p>
            <a:pPr algn="l">
              <a:lnSpc>
                <a:spcPts val="3799"/>
              </a:lnSpc>
            </a:pPr>
            <a:r>
              <a:rPr lang="en-US" sz="3999" spc="-319" b="true">
                <a:solidFill>
                  <a:srgbClr val="1D2024"/>
                </a:solidFill>
                <a:latin typeface="Arial Nova Bold"/>
                <a:ea typeface="Arial Nova Bold"/>
                <a:cs typeface="Arial Nova Bold"/>
                <a:sym typeface="Arial Nova Bold"/>
              </a:rPr>
              <a:t>Java Concurrency API</a:t>
            </a:r>
          </a:p>
        </p:txBody>
      </p:sp>
      <p:sp>
        <p:nvSpPr>
          <p:cNvPr name="TextBox 18" id="18"/>
          <p:cNvSpPr txBox="true"/>
          <p:nvPr/>
        </p:nvSpPr>
        <p:spPr>
          <a:xfrm rot="0">
            <a:off x="1528451" y="4078030"/>
            <a:ext cx="7426418" cy="405782"/>
          </a:xfrm>
          <a:prstGeom prst="rect">
            <a:avLst/>
          </a:prstGeom>
        </p:spPr>
        <p:txBody>
          <a:bodyPr anchor="t" rtlCol="false" tIns="0" lIns="0" bIns="0" rIns="0">
            <a:spAutoFit/>
          </a:bodyPr>
          <a:lstStyle/>
          <a:p>
            <a:pPr algn="just">
              <a:lnSpc>
                <a:spcPts val="3359"/>
              </a:lnSpc>
            </a:pPr>
            <a:r>
              <a:rPr lang="en-US" sz="2399" spc="-119">
                <a:solidFill>
                  <a:srgbClr val="1D2024"/>
                </a:solidFill>
                <a:latin typeface="Arial Nova"/>
                <a:ea typeface="Arial Nova"/>
                <a:cs typeface="Arial Nova"/>
                <a:sym typeface="Arial Nova"/>
              </a:rPr>
              <a:t>Used for plotting and visualizing performance comparisons</a:t>
            </a:r>
          </a:p>
        </p:txBody>
      </p:sp>
      <p:sp>
        <p:nvSpPr>
          <p:cNvPr name="TextBox 19" id="19"/>
          <p:cNvSpPr txBox="true"/>
          <p:nvPr/>
        </p:nvSpPr>
        <p:spPr>
          <a:xfrm rot="0">
            <a:off x="1528451" y="3406103"/>
            <a:ext cx="7028875" cy="498474"/>
          </a:xfrm>
          <a:prstGeom prst="rect">
            <a:avLst/>
          </a:prstGeom>
        </p:spPr>
        <p:txBody>
          <a:bodyPr anchor="t" rtlCol="false" tIns="0" lIns="0" bIns="0" rIns="0">
            <a:spAutoFit/>
          </a:bodyPr>
          <a:lstStyle/>
          <a:p>
            <a:pPr algn="l">
              <a:lnSpc>
                <a:spcPts val="3799"/>
              </a:lnSpc>
            </a:pPr>
            <a:r>
              <a:rPr lang="en-US" sz="3999" spc="-319" b="true">
                <a:solidFill>
                  <a:srgbClr val="1D2024"/>
                </a:solidFill>
                <a:latin typeface="Arial Nova Bold"/>
                <a:ea typeface="Arial Nova Bold"/>
                <a:cs typeface="Arial Nova Bold"/>
                <a:sym typeface="Arial Nova Bold"/>
              </a:rPr>
              <a:t>XChart</a:t>
            </a:r>
          </a:p>
        </p:txBody>
      </p:sp>
      <p:sp>
        <p:nvSpPr>
          <p:cNvPr name="TextBox 20" id="20"/>
          <p:cNvSpPr txBox="true"/>
          <p:nvPr/>
        </p:nvSpPr>
        <p:spPr>
          <a:xfrm rot="0">
            <a:off x="1528451" y="6350657"/>
            <a:ext cx="7426418" cy="824899"/>
          </a:xfrm>
          <a:prstGeom prst="rect">
            <a:avLst/>
          </a:prstGeom>
        </p:spPr>
        <p:txBody>
          <a:bodyPr anchor="t" rtlCol="false" tIns="0" lIns="0" bIns="0" rIns="0">
            <a:spAutoFit/>
          </a:bodyPr>
          <a:lstStyle/>
          <a:p>
            <a:pPr algn="just">
              <a:lnSpc>
                <a:spcPts val="3359"/>
              </a:lnSpc>
            </a:pPr>
            <a:r>
              <a:rPr lang="en-US" sz="2399" spc="-119">
                <a:solidFill>
                  <a:srgbClr val="1D2024"/>
                </a:solidFill>
                <a:latin typeface="Arial Nova"/>
                <a:ea typeface="Arial Nova"/>
                <a:cs typeface="Arial Nova"/>
                <a:sym typeface="Arial Nova"/>
              </a:rPr>
              <a:t>Version control and collaboration through a shared repository.</a:t>
            </a:r>
          </a:p>
          <a:p>
            <a:pPr algn="just">
              <a:lnSpc>
                <a:spcPts val="3359"/>
              </a:lnSpc>
            </a:pPr>
          </a:p>
        </p:txBody>
      </p:sp>
      <p:sp>
        <p:nvSpPr>
          <p:cNvPr name="TextBox 21" id="21"/>
          <p:cNvSpPr txBox="true"/>
          <p:nvPr/>
        </p:nvSpPr>
        <p:spPr>
          <a:xfrm rot="0">
            <a:off x="1528451" y="5678731"/>
            <a:ext cx="8387091" cy="498474"/>
          </a:xfrm>
          <a:prstGeom prst="rect">
            <a:avLst/>
          </a:prstGeom>
        </p:spPr>
        <p:txBody>
          <a:bodyPr anchor="t" rtlCol="false" tIns="0" lIns="0" bIns="0" rIns="0">
            <a:spAutoFit/>
          </a:bodyPr>
          <a:lstStyle/>
          <a:p>
            <a:pPr algn="l">
              <a:lnSpc>
                <a:spcPts val="3799"/>
              </a:lnSpc>
            </a:pPr>
            <a:r>
              <a:rPr lang="en-US" sz="3999" spc="-319" b="true">
                <a:solidFill>
                  <a:srgbClr val="1D2024"/>
                </a:solidFill>
                <a:latin typeface="Arial Nova Bold"/>
                <a:ea typeface="Arial Nova Bold"/>
                <a:cs typeface="Arial Nova Bold"/>
                <a:sym typeface="Arial Nova Bold"/>
              </a:rPr>
              <a:t>GitHub</a:t>
            </a:r>
          </a:p>
        </p:txBody>
      </p:sp>
    </p:spTree>
  </p:cSld>
  <p:clrMapOvr>
    <a:masterClrMapping/>
  </p:clrMapOvr>
  <p:transition spd="fast">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DAGqbXcsPaA</dc:identifier>
  <dcterms:modified xsi:type="dcterms:W3CDTF">2011-08-01T06:04:30Z</dcterms:modified>
  <cp:revision>1</cp:revision>
  <dc:title>Black and White Illustrative Project Proposal Presentation</dc:title>
</cp:coreProperties>
</file>