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Aileron Heavy" charset="1" panose="00000A00000000000000"/>
      <p:regular r:id="rId17"/>
    </p:embeddedFont>
    <p:embeddedFont>
      <p:font typeface="Work Sans" charset="1" panose="00000000000000000000"/>
      <p:regular r:id="rId18"/>
    </p:embeddedFont>
    <p:embeddedFont>
      <p:font typeface="Work Sans Bold" charset="1" panose="00000000000000000000"/>
      <p:regular r:id="rId19"/>
    </p:embeddedFont>
    <p:embeddedFont>
      <p:font typeface="Aileron Bold" charset="1" panose="000008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12.jpeg" Type="http://schemas.openxmlformats.org/officeDocument/2006/relationships/image"/><Relationship Id="rId4" Target="../media/image13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6446933" y="-19514"/>
            <a:ext cx="869053" cy="1860582"/>
            <a:chOff x="0" y="0"/>
            <a:chExt cx="228886" cy="4900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8886" cy="490030"/>
            </a:xfrm>
            <a:custGeom>
              <a:avLst/>
              <a:gdLst/>
              <a:ahLst/>
              <a:cxnLst/>
              <a:rect r="r" b="b" t="t" l="l"/>
              <a:pathLst>
                <a:path h="490030" w="228886">
                  <a:moveTo>
                    <a:pt x="114443" y="0"/>
                  </a:moveTo>
                  <a:lnTo>
                    <a:pt x="114443" y="0"/>
                  </a:lnTo>
                  <a:cubicBezTo>
                    <a:pt x="144795" y="0"/>
                    <a:pt x="173904" y="12057"/>
                    <a:pt x="195367" y="33520"/>
                  </a:cubicBezTo>
                  <a:cubicBezTo>
                    <a:pt x="216829" y="54982"/>
                    <a:pt x="228886" y="84091"/>
                    <a:pt x="228886" y="114443"/>
                  </a:cubicBezTo>
                  <a:lnTo>
                    <a:pt x="228886" y="375587"/>
                  </a:lnTo>
                  <a:cubicBezTo>
                    <a:pt x="228886" y="405939"/>
                    <a:pt x="216829" y="435048"/>
                    <a:pt x="195367" y="456510"/>
                  </a:cubicBezTo>
                  <a:cubicBezTo>
                    <a:pt x="173904" y="477972"/>
                    <a:pt x="144795" y="490030"/>
                    <a:pt x="114443" y="490030"/>
                  </a:cubicBezTo>
                  <a:lnTo>
                    <a:pt x="114443" y="490030"/>
                  </a:lnTo>
                  <a:cubicBezTo>
                    <a:pt x="84091" y="490030"/>
                    <a:pt x="54982" y="477972"/>
                    <a:pt x="33520" y="456510"/>
                  </a:cubicBezTo>
                  <a:cubicBezTo>
                    <a:pt x="12057" y="435048"/>
                    <a:pt x="0" y="405939"/>
                    <a:pt x="0" y="375587"/>
                  </a:cubicBezTo>
                  <a:lnTo>
                    <a:pt x="0" y="114443"/>
                  </a:lnTo>
                  <a:cubicBezTo>
                    <a:pt x="0" y="84091"/>
                    <a:pt x="12057" y="54982"/>
                    <a:pt x="33520" y="33520"/>
                  </a:cubicBezTo>
                  <a:cubicBezTo>
                    <a:pt x="54982" y="12057"/>
                    <a:pt x="84091" y="0"/>
                    <a:pt x="1144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1351AA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228886" cy="4995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06993" y="220624"/>
            <a:ext cx="13694614" cy="3740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28"/>
              </a:lnSpc>
            </a:pPr>
            <a:r>
              <a:rPr lang="en-US" sz="28028" spc="-1541" b="true">
                <a:solidFill>
                  <a:srgbClr val="1351AA"/>
                </a:solidFill>
                <a:latin typeface="Aileron Heavy"/>
                <a:ea typeface="Aileron Heavy"/>
                <a:cs typeface="Aileron Heavy"/>
                <a:sym typeface="Aileron Heavy"/>
              </a:rPr>
              <a:t>Brain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890821" y="3014132"/>
            <a:ext cx="15482742" cy="3738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28"/>
              </a:lnSpc>
              <a:spcBef>
                <a:spcPct val="0"/>
              </a:spcBef>
            </a:pPr>
            <a:r>
              <a:rPr lang="en-US" b="true" sz="28028" spc="-1541">
                <a:solidFill>
                  <a:srgbClr val="1351AA"/>
                </a:solidFill>
                <a:latin typeface="Aileron Heavy"/>
                <a:ea typeface="Aileron Heavy"/>
                <a:cs typeface="Aileron Heavy"/>
                <a:sym typeface="Aileron Heavy"/>
              </a:rPr>
              <a:t>Wave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1191447" y="2490257"/>
            <a:ext cx="10335447" cy="8229600"/>
          </a:xfrm>
          <a:custGeom>
            <a:avLst/>
            <a:gdLst/>
            <a:ahLst/>
            <a:cxnLst/>
            <a:rect r="r" b="b" t="t" l="l"/>
            <a:pathLst>
              <a:path h="8229600" w="10335447">
                <a:moveTo>
                  <a:pt x="0" y="0"/>
                </a:moveTo>
                <a:lnTo>
                  <a:pt x="10335447" y="0"/>
                </a:lnTo>
                <a:lnTo>
                  <a:pt x="103354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559776" y="9065895"/>
            <a:ext cx="2851388" cy="337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400"/>
              </a:lnSpc>
              <a:spcBef>
                <a:spcPct val="0"/>
              </a:spcBef>
            </a:pPr>
            <a:r>
              <a:rPr lang="en-US" sz="2400">
                <a:solidFill>
                  <a:srgbClr val="1351AA"/>
                </a:solidFill>
                <a:latin typeface="Work Sans"/>
                <a:ea typeface="Work Sans"/>
                <a:cs typeface="Work Sans"/>
                <a:sym typeface="Work Sans"/>
              </a:rPr>
              <a:t>PRESENTED 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559776" y="9469755"/>
            <a:ext cx="4321683" cy="340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430"/>
              </a:lnSpc>
              <a:spcBef>
                <a:spcPct val="0"/>
              </a:spcBef>
            </a:pPr>
            <a:r>
              <a:rPr lang="en-US" b="true" sz="2700">
                <a:solidFill>
                  <a:srgbClr val="1351AA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dr mohamad aoude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244690" y="748851"/>
            <a:ext cx="1273538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00"/>
              </a:lnSpc>
              <a:spcBef>
                <a:spcPct val="0"/>
              </a:spcBef>
            </a:pPr>
            <a:r>
              <a:rPr lang="en-US" b="true" sz="3000">
                <a:solidFill>
                  <a:srgbClr val="1351AA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2025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559776" y="6915769"/>
            <a:ext cx="4588847" cy="907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9"/>
              </a:lnSpc>
            </a:pPr>
            <a:r>
              <a:rPr lang="en-US" sz="3199">
                <a:solidFill>
                  <a:srgbClr val="1351AA"/>
                </a:solidFill>
                <a:latin typeface="Work Sans"/>
                <a:ea typeface="Work Sans"/>
                <a:cs typeface="Work Sans"/>
                <a:sym typeface="Work Sans"/>
              </a:rPr>
              <a:t>ALI JAAFAR 6411</a:t>
            </a:r>
          </a:p>
          <a:p>
            <a:pPr algn="l" marL="0" indent="0" lvl="0">
              <a:lnSpc>
                <a:spcPts val="3519"/>
              </a:lnSpc>
            </a:pPr>
            <a:r>
              <a:rPr lang="en-US" sz="3199">
                <a:solidFill>
                  <a:srgbClr val="1351AA"/>
                </a:solidFill>
                <a:latin typeface="Work Sans"/>
                <a:ea typeface="Work Sans"/>
                <a:cs typeface="Work Sans"/>
                <a:sym typeface="Work Sans"/>
              </a:rPr>
              <a:t>ALAA YEHIA 6432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51A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4429" y="3602346"/>
            <a:ext cx="4477043" cy="4477043"/>
            <a:chOff x="0" y="0"/>
            <a:chExt cx="13716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6857994" y="0"/>
                  </a:moveTo>
                  <a:lnTo>
                    <a:pt x="6858008" y="0"/>
                  </a:lnTo>
                  <a:cubicBezTo>
                    <a:pt x="10645573" y="1"/>
                    <a:pt x="13716000" y="3070429"/>
                    <a:pt x="13716000" y="6857994"/>
                  </a:cubicBezTo>
                  <a:lnTo>
                    <a:pt x="13716000" y="13716000"/>
                  </a:lnTo>
                  <a:lnTo>
                    <a:pt x="0" y="13716000"/>
                  </a:lnTo>
                  <a:lnTo>
                    <a:pt x="0" y="6857994"/>
                  </a:lnTo>
                  <a:cubicBezTo>
                    <a:pt x="0" y="3070428"/>
                    <a:pt x="3070428" y="0"/>
                    <a:pt x="6857994" y="0"/>
                  </a:cubicBezTo>
                  <a:close/>
                </a:path>
              </a:pathLst>
            </a:custGeom>
            <a:blipFill>
              <a:blip r:embed="rId2"/>
              <a:stretch>
                <a:fillRect l="-48996" t="0" r="-2518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7206041" y="3602346"/>
            <a:ext cx="4477043" cy="4477043"/>
            <a:chOff x="0" y="0"/>
            <a:chExt cx="13716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6857994" y="0"/>
                  </a:moveTo>
                  <a:lnTo>
                    <a:pt x="6858008" y="0"/>
                  </a:lnTo>
                  <a:cubicBezTo>
                    <a:pt x="10645573" y="1"/>
                    <a:pt x="13716000" y="3070429"/>
                    <a:pt x="13716000" y="6857994"/>
                  </a:cubicBezTo>
                  <a:lnTo>
                    <a:pt x="13716000" y="13716000"/>
                  </a:lnTo>
                  <a:lnTo>
                    <a:pt x="0" y="13716000"/>
                  </a:lnTo>
                  <a:lnTo>
                    <a:pt x="0" y="6857994"/>
                  </a:lnTo>
                  <a:cubicBezTo>
                    <a:pt x="0" y="3070428"/>
                    <a:pt x="3070428" y="0"/>
                    <a:pt x="6857994" y="0"/>
                  </a:cubicBezTo>
                  <a:close/>
                </a:path>
              </a:pathLst>
            </a:custGeom>
            <a:blipFill>
              <a:blip r:embed="rId3"/>
              <a:stretch>
                <a:fillRect l="-19808" t="0" r="-19808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203315" y="3602346"/>
            <a:ext cx="4477043" cy="4477043"/>
            <a:chOff x="0" y="0"/>
            <a:chExt cx="137160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6857994" y="0"/>
                  </a:moveTo>
                  <a:lnTo>
                    <a:pt x="6858008" y="0"/>
                  </a:lnTo>
                  <a:cubicBezTo>
                    <a:pt x="10645573" y="1"/>
                    <a:pt x="13716000" y="3070429"/>
                    <a:pt x="13716000" y="6857994"/>
                  </a:cubicBezTo>
                  <a:lnTo>
                    <a:pt x="13716000" y="13716000"/>
                  </a:lnTo>
                  <a:lnTo>
                    <a:pt x="0" y="13716000"/>
                  </a:lnTo>
                  <a:lnTo>
                    <a:pt x="0" y="6857994"/>
                  </a:lnTo>
                  <a:cubicBezTo>
                    <a:pt x="0" y="3070428"/>
                    <a:pt x="3070428" y="0"/>
                    <a:pt x="6857994" y="0"/>
                  </a:cubicBezTo>
                  <a:close/>
                </a:path>
              </a:pathLst>
            </a:custGeom>
            <a:blipFill>
              <a:blip r:embed="rId4"/>
              <a:stretch>
                <a:fillRect l="-25046" t="0" r="-25046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476250" y="276225"/>
            <a:ext cx="12730613" cy="200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00"/>
              </a:lnSpc>
            </a:pPr>
            <a:r>
              <a:rPr lang="en-US" sz="15000" spc="-825" b="true">
                <a:solidFill>
                  <a:srgbClr val="E3E2DE"/>
                </a:solidFill>
                <a:latin typeface="Aileron Heavy"/>
                <a:ea typeface="Aileron Heavy"/>
                <a:cs typeface="Aileron Heavy"/>
                <a:sym typeface="Aileron Heavy"/>
              </a:rPr>
              <a:t>Future Work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7724910" y="8610562"/>
            <a:ext cx="3439304" cy="727903"/>
            <a:chOff x="0" y="0"/>
            <a:chExt cx="4585738" cy="970537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4585738" cy="970537"/>
              <a:chOff x="0" y="0"/>
              <a:chExt cx="1920219" cy="4064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920219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920219">
                    <a:moveTo>
                      <a:pt x="1717019" y="0"/>
                    </a:moveTo>
                    <a:cubicBezTo>
                      <a:pt x="1829243" y="0"/>
                      <a:pt x="1920219" y="90976"/>
                      <a:pt x="1920219" y="203200"/>
                    </a:cubicBezTo>
                    <a:cubicBezTo>
                      <a:pt x="1920219" y="315424"/>
                      <a:pt x="1829243" y="406400"/>
                      <a:pt x="1717019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E3E2DE"/>
                </a:solidFill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38100"/>
                <a:ext cx="1920219" cy="368300"/>
              </a:xfrm>
              <a:prstGeom prst="rect">
                <a:avLst/>
              </a:prstGeom>
            </p:spPr>
            <p:txBody>
              <a:bodyPr anchor="ctr" rtlCol="false" tIns="53951" lIns="53951" bIns="53951" rIns="53951"/>
              <a:lstStyle/>
              <a:p>
                <a:pPr algn="ctr">
                  <a:lnSpc>
                    <a:spcPts val="3000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175842" y="213912"/>
              <a:ext cx="4234054" cy="6760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19"/>
                </a:lnSpc>
                <a:spcBef>
                  <a:spcPct val="0"/>
                </a:spcBef>
              </a:pPr>
              <a:r>
                <a:rPr lang="en-US" b="true" sz="3999" spc="-123">
                  <a:solidFill>
                    <a:srgbClr val="E3E2DE"/>
                  </a:solidFill>
                  <a:latin typeface="Work Sans Bold"/>
                  <a:ea typeface="Work Sans Bold"/>
                  <a:cs typeface="Work Sans Bold"/>
                  <a:sym typeface="Work Sans Bold"/>
                </a:rPr>
                <a:t>CALENDER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071923" y="8251884"/>
            <a:ext cx="4739827" cy="1445260"/>
            <a:chOff x="0" y="0"/>
            <a:chExt cx="6319769" cy="1927013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6319769" cy="1927013"/>
              <a:chOff x="0" y="0"/>
              <a:chExt cx="2262461" cy="689866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262461" cy="689866"/>
              </a:xfrm>
              <a:custGeom>
                <a:avLst/>
                <a:gdLst/>
                <a:ahLst/>
                <a:cxnLst/>
                <a:rect r="r" b="b" t="t" l="l"/>
                <a:pathLst>
                  <a:path h="689866" w="2262461">
                    <a:moveTo>
                      <a:pt x="2059261" y="0"/>
                    </a:moveTo>
                    <a:cubicBezTo>
                      <a:pt x="2171485" y="0"/>
                      <a:pt x="2262461" y="154432"/>
                      <a:pt x="2262461" y="344933"/>
                    </a:cubicBezTo>
                    <a:cubicBezTo>
                      <a:pt x="2262461" y="535434"/>
                      <a:pt x="2171485" y="689866"/>
                      <a:pt x="2059261" y="689866"/>
                    </a:cubicBezTo>
                    <a:lnTo>
                      <a:pt x="203200" y="689866"/>
                    </a:lnTo>
                    <a:cubicBezTo>
                      <a:pt x="90976" y="689866"/>
                      <a:pt x="0" y="535434"/>
                      <a:pt x="0" y="344933"/>
                    </a:cubicBezTo>
                    <a:cubicBezTo>
                      <a:pt x="0" y="1544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E3E2DE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38100"/>
                <a:ext cx="2262461" cy="651766"/>
              </a:xfrm>
              <a:prstGeom prst="rect">
                <a:avLst/>
              </a:prstGeom>
            </p:spPr>
            <p:txBody>
              <a:bodyPr anchor="ctr" rtlCol="false" tIns="53951" lIns="53951" bIns="53951" rIns="53951"/>
              <a:lstStyle/>
              <a:p>
                <a:pPr algn="ctr">
                  <a:lnSpc>
                    <a:spcPts val="3000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222637" y="412750"/>
              <a:ext cx="5874496" cy="12348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19"/>
                </a:lnSpc>
                <a:spcBef>
                  <a:spcPct val="0"/>
                </a:spcBef>
              </a:pPr>
              <a:r>
                <a:rPr lang="en-US" b="true" sz="3999" spc="-123">
                  <a:solidFill>
                    <a:srgbClr val="E3E2DE"/>
                  </a:solidFill>
                  <a:latin typeface="Work Sans Bold"/>
                  <a:ea typeface="Work Sans Bold"/>
                  <a:cs typeface="Work Sans Bold"/>
                  <a:sym typeface="Work Sans Bold"/>
                </a:rPr>
                <a:t>USER AUTHENTICATION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28700" y="8456872"/>
            <a:ext cx="4788501" cy="1035285"/>
            <a:chOff x="0" y="0"/>
            <a:chExt cx="6384669" cy="1380380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14556"/>
              <a:ext cx="6384669" cy="1351268"/>
              <a:chOff x="0" y="0"/>
              <a:chExt cx="1920219" cy="4064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920219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920219">
                    <a:moveTo>
                      <a:pt x="1717019" y="0"/>
                    </a:moveTo>
                    <a:cubicBezTo>
                      <a:pt x="1829243" y="0"/>
                      <a:pt x="1920219" y="90976"/>
                      <a:pt x="1920219" y="203200"/>
                    </a:cubicBezTo>
                    <a:cubicBezTo>
                      <a:pt x="1920219" y="315424"/>
                      <a:pt x="1829243" y="406400"/>
                      <a:pt x="1717019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E3E2DE"/>
                </a:solidFill>
                <a:prstDash val="solid"/>
                <a:miter/>
              </a:ln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38100"/>
                <a:ext cx="1920219" cy="368300"/>
              </a:xfrm>
              <a:prstGeom prst="rect">
                <a:avLst/>
              </a:prstGeom>
            </p:spPr>
            <p:txBody>
              <a:bodyPr anchor="ctr" rtlCol="false" tIns="53951" lIns="53951" bIns="53951" rIns="53951"/>
              <a:lstStyle/>
              <a:p>
                <a:pPr algn="ctr">
                  <a:lnSpc>
                    <a:spcPts val="3000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353461" y="133350"/>
              <a:ext cx="5677747" cy="12470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49"/>
                </a:lnSpc>
                <a:spcBef>
                  <a:spcPct val="0"/>
                </a:spcBef>
              </a:pPr>
              <a:r>
                <a:rPr lang="en-US" b="true" sz="4035" spc="-125">
                  <a:solidFill>
                    <a:srgbClr val="E3E2DE"/>
                  </a:solidFill>
                  <a:latin typeface="Work Sans Bold"/>
                  <a:ea typeface="Work Sans Bold"/>
                  <a:cs typeface="Work Sans Bold"/>
                  <a:sym typeface="Work Sans Bold"/>
                </a:rPr>
                <a:t>MANAGER DASHBOARD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5400000">
            <a:off x="17045625" y="262575"/>
            <a:ext cx="552450" cy="979799"/>
            <a:chOff x="0" y="0"/>
            <a:chExt cx="189122" cy="33541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89122" cy="335417"/>
            </a:xfrm>
            <a:custGeom>
              <a:avLst/>
              <a:gdLst/>
              <a:ahLst/>
              <a:cxnLst/>
              <a:rect r="r" b="b" t="t" l="l"/>
              <a:pathLst>
                <a:path h="335417" w="189122">
                  <a:moveTo>
                    <a:pt x="94561" y="0"/>
                  </a:moveTo>
                  <a:lnTo>
                    <a:pt x="94561" y="0"/>
                  </a:lnTo>
                  <a:cubicBezTo>
                    <a:pt x="146785" y="0"/>
                    <a:pt x="189122" y="42336"/>
                    <a:pt x="189122" y="94561"/>
                  </a:cubicBezTo>
                  <a:lnTo>
                    <a:pt x="189122" y="240856"/>
                  </a:lnTo>
                  <a:cubicBezTo>
                    <a:pt x="189122" y="265936"/>
                    <a:pt x="179159" y="289988"/>
                    <a:pt x="161425" y="307721"/>
                  </a:cubicBezTo>
                  <a:cubicBezTo>
                    <a:pt x="143692" y="325455"/>
                    <a:pt x="119640" y="335417"/>
                    <a:pt x="94561" y="335417"/>
                  </a:cubicBezTo>
                  <a:lnTo>
                    <a:pt x="94561" y="335417"/>
                  </a:lnTo>
                  <a:cubicBezTo>
                    <a:pt x="42336" y="335417"/>
                    <a:pt x="0" y="293081"/>
                    <a:pt x="0" y="240856"/>
                  </a:cubicBezTo>
                  <a:lnTo>
                    <a:pt x="0" y="94561"/>
                  </a:lnTo>
                  <a:cubicBezTo>
                    <a:pt x="0" y="69482"/>
                    <a:pt x="9963" y="45430"/>
                    <a:pt x="27696" y="27696"/>
                  </a:cubicBezTo>
                  <a:cubicBezTo>
                    <a:pt x="45430" y="9963"/>
                    <a:pt x="69482" y="0"/>
                    <a:pt x="9456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E3E2DE"/>
              </a:solidFill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9525"/>
              <a:ext cx="189122" cy="3449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6831951" y="633413"/>
            <a:ext cx="979799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49"/>
              </a:lnSpc>
              <a:spcBef>
                <a:spcPct val="0"/>
              </a:spcBef>
            </a:pPr>
            <a:r>
              <a:rPr lang="en-US" b="true" sz="2499">
                <a:solidFill>
                  <a:srgbClr val="E3E2DE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06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E3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6446933" y="-19514"/>
            <a:ext cx="869053" cy="1860582"/>
            <a:chOff x="0" y="0"/>
            <a:chExt cx="228886" cy="4900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8886" cy="490030"/>
            </a:xfrm>
            <a:custGeom>
              <a:avLst/>
              <a:gdLst/>
              <a:ahLst/>
              <a:cxnLst/>
              <a:rect r="r" b="b" t="t" l="l"/>
              <a:pathLst>
                <a:path h="490030" w="228886">
                  <a:moveTo>
                    <a:pt x="114443" y="0"/>
                  </a:moveTo>
                  <a:lnTo>
                    <a:pt x="114443" y="0"/>
                  </a:lnTo>
                  <a:cubicBezTo>
                    <a:pt x="144795" y="0"/>
                    <a:pt x="173904" y="12057"/>
                    <a:pt x="195367" y="33520"/>
                  </a:cubicBezTo>
                  <a:cubicBezTo>
                    <a:pt x="216829" y="54982"/>
                    <a:pt x="228886" y="84091"/>
                    <a:pt x="228886" y="114443"/>
                  </a:cubicBezTo>
                  <a:lnTo>
                    <a:pt x="228886" y="375587"/>
                  </a:lnTo>
                  <a:cubicBezTo>
                    <a:pt x="228886" y="405939"/>
                    <a:pt x="216829" y="435048"/>
                    <a:pt x="195367" y="456510"/>
                  </a:cubicBezTo>
                  <a:cubicBezTo>
                    <a:pt x="173904" y="477972"/>
                    <a:pt x="144795" y="490030"/>
                    <a:pt x="114443" y="490030"/>
                  </a:cubicBezTo>
                  <a:lnTo>
                    <a:pt x="114443" y="490030"/>
                  </a:lnTo>
                  <a:cubicBezTo>
                    <a:pt x="84091" y="490030"/>
                    <a:pt x="54982" y="477972"/>
                    <a:pt x="33520" y="456510"/>
                  </a:cubicBezTo>
                  <a:cubicBezTo>
                    <a:pt x="12057" y="435048"/>
                    <a:pt x="0" y="405939"/>
                    <a:pt x="0" y="375587"/>
                  </a:cubicBezTo>
                  <a:lnTo>
                    <a:pt x="0" y="114443"/>
                  </a:lnTo>
                  <a:cubicBezTo>
                    <a:pt x="0" y="84091"/>
                    <a:pt x="12057" y="54982"/>
                    <a:pt x="33520" y="33520"/>
                  </a:cubicBezTo>
                  <a:cubicBezTo>
                    <a:pt x="54982" y="12057"/>
                    <a:pt x="84091" y="0"/>
                    <a:pt x="1144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1351AA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228886" cy="4995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6244690" y="748851"/>
            <a:ext cx="1273538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00"/>
              </a:lnSpc>
              <a:spcBef>
                <a:spcPct val="0"/>
              </a:spcBef>
            </a:pPr>
            <a:r>
              <a:rPr lang="en-US" b="true" sz="3000">
                <a:solidFill>
                  <a:srgbClr val="1351AA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2025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58778" y="4564063"/>
            <a:ext cx="14570444" cy="1339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 spc="-549">
                <a:solidFill>
                  <a:srgbClr val="1351AA"/>
                </a:solidFill>
                <a:latin typeface="Aileron Heavy"/>
                <a:ea typeface="Aileron Heavy"/>
                <a:cs typeface="Aileron Heavy"/>
                <a:sym typeface="Aileron Heavy"/>
              </a:rPr>
              <a:t>Demonstration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51A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7045625" y="262575"/>
            <a:ext cx="552450" cy="979799"/>
            <a:chOff x="0" y="0"/>
            <a:chExt cx="189122" cy="3354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9122" cy="335417"/>
            </a:xfrm>
            <a:custGeom>
              <a:avLst/>
              <a:gdLst/>
              <a:ahLst/>
              <a:cxnLst/>
              <a:rect r="r" b="b" t="t" l="l"/>
              <a:pathLst>
                <a:path h="335417" w="189122">
                  <a:moveTo>
                    <a:pt x="94561" y="0"/>
                  </a:moveTo>
                  <a:lnTo>
                    <a:pt x="94561" y="0"/>
                  </a:lnTo>
                  <a:cubicBezTo>
                    <a:pt x="146785" y="0"/>
                    <a:pt x="189122" y="42336"/>
                    <a:pt x="189122" y="94561"/>
                  </a:cubicBezTo>
                  <a:lnTo>
                    <a:pt x="189122" y="240856"/>
                  </a:lnTo>
                  <a:cubicBezTo>
                    <a:pt x="189122" y="265936"/>
                    <a:pt x="179159" y="289988"/>
                    <a:pt x="161425" y="307721"/>
                  </a:cubicBezTo>
                  <a:cubicBezTo>
                    <a:pt x="143692" y="325455"/>
                    <a:pt x="119640" y="335417"/>
                    <a:pt x="94561" y="335417"/>
                  </a:cubicBezTo>
                  <a:lnTo>
                    <a:pt x="94561" y="335417"/>
                  </a:lnTo>
                  <a:cubicBezTo>
                    <a:pt x="42336" y="335417"/>
                    <a:pt x="0" y="293081"/>
                    <a:pt x="0" y="240856"/>
                  </a:cubicBezTo>
                  <a:lnTo>
                    <a:pt x="0" y="94561"/>
                  </a:lnTo>
                  <a:cubicBezTo>
                    <a:pt x="0" y="69482"/>
                    <a:pt x="9963" y="45430"/>
                    <a:pt x="27696" y="27696"/>
                  </a:cubicBezTo>
                  <a:cubicBezTo>
                    <a:pt x="45430" y="9963"/>
                    <a:pt x="69482" y="0"/>
                    <a:pt x="9456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E3E2DE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89122" cy="3449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462865" y="2286000"/>
            <a:ext cx="6492139" cy="6580037"/>
            <a:chOff x="0" y="0"/>
            <a:chExt cx="16972913" cy="1720271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972913" cy="17202713"/>
            </a:xfrm>
            <a:custGeom>
              <a:avLst/>
              <a:gdLst/>
              <a:ahLst/>
              <a:cxnLst/>
              <a:rect r="r" b="b" t="t" l="l"/>
              <a:pathLst>
                <a:path h="17202713" w="16972913">
                  <a:moveTo>
                    <a:pt x="8486449" y="0"/>
                  </a:moveTo>
                  <a:lnTo>
                    <a:pt x="8486466" y="0"/>
                  </a:lnTo>
                  <a:cubicBezTo>
                    <a:pt x="13173402" y="1"/>
                    <a:pt x="16972913" y="3850956"/>
                    <a:pt x="16972913" y="8601349"/>
                  </a:cubicBezTo>
                  <a:lnTo>
                    <a:pt x="16972913" y="17202713"/>
                  </a:lnTo>
                  <a:lnTo>
                    <a:pt x="0" y="17202713"/>
                  </a:lnTo>
                  <a:lnTo>
                    <a:pt x="0" y="8601349"/>
                  </a:lnTo>
                  <a:cubicBezTo>
                    <a:pt x="0" y="3850955"/>
                    <a:pt x="3799513" y="0"/>
                    <a:pt x="8486449" y="0"/>
                  </a:cubicBezTo>
                  <a:close/>
                </a:path>
              </a:pathLst>
            </a:custGeom>
            <a:blipFill>
              <a:blip r:embed="rId2"/>
              <a:stretch>
                <a:fillRect l="-26062" t="0" r="-26062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327696" y="276225"/>
            <a:ext cx="10663994" cy="391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00"/>
              </a:lnSpc>
            </a:pPr>
            <a:r>
              <a:rPr lang="en-US" sz="15000" spc="-825" b="true">
                <a:solidFill>
                  <a:srgbClr val="E3E2DE"/>
                </a:solidFill>
                <a:latin typeface="Aileron Heavy"/>
                <a:ea typeface="Aileron Heavy"/>
                <a:cs typeface="Aileron Heavy"/>
                <a:sym typeface="Aileron Heavy"/>
              </a:rPr>
              <a:t>What is Brainwave?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38977" y="4232994"/>
            <a:ext cx="6803911" cy="134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1">
              <a:lnSpc>
                <a:spcPts val="2637"/>
              </a:lnSpc>
            </a:pPr>
            <a:r>
              <a:rPr lang="en-US" sz="2198">
                <a:solidFill>
                  <a:srgbClr val="E3E2DE"/>
                </a:solidFill>
                <a:latin typeface="Work Sans"/>
                <a:ea typeface="Work Sans"/>
                <a:cs typeface="Work Sans"/>
                <a:sym typeface="Work Sans"/>
              </a:rPr>
              <a:t>A cutting-edge web platf</a:t>
            </a:r>
            <a:r>
              <a:rPr lang="en-US" sz="2198" strike="noStrike" u="none">
                <a:solidFill>
                  <a:srgbClr val="E3E2DE"/>
                </a:solidFill>
                <a:latin typeface="Work Sans"/>
                <a:ea typeface="Work Sans"/>
                <a:cs typeface="Work Sans"/>
                <a:sym typeface="Work Sans"/>
              </a:rPr>
              <a:t>orm designed to revolutionize summer school programs.</a:t>
            </a:r>
          </a:p>
          <a:p>
            <a:pPr algn="just">
              <a:lnSpc>
                <a:spcPts val="2637"/>
              </a:lnSpc>
            </a:pPr>
          </a:p>
          <a:p>
            <a:pPr algn="just">
              <a:lnSpc>
                <a:spcPts val="2637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6831951" y="633413"/>
            <a:ext cx="979799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49"/>
              </a:lnSpc>
              <a:spcBef>
                <a:spcPct val="0"/>
              </a:spcBef>
            </a:pPr>
            <a:r>
              <a:rPr lang="en-US" b="true" sz="2499">
                <a:solidFill>
                  <a:srgbClr val="E3E2DE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01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733356" y="5313604"/>
            <a:ext cx="5261266" cy="1505700"/>
            <a:chOff x="0" y="0"/>
            <a:chExt cx="7015022" cy="2007601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7015022" cy="2007601"/>
              <a:chOff x="0" y="0"/>
              <a:chExt cx="1195732" cy="342202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195732" cy="342202"/>
              </a:xfrm>
              <a:custGeom>
                <a:avLst/>
                <a:gdLst/>
                <a:ahLst/>
                <a:cxnLst/>
                <a:rect r="r" b="b" t="t" l="l"/>
                <a:pathLst>
                  <a:path h="342202" w="1195732">
                    <a:moveTo>
                      <a:pt x="75046" y="0"/>
                    </a:moveTo>
                    <a:lnTo>
                      <a:pt x="1120686" y="0"/>
                    </a:lnTo>
                    <a:cubicBezTo>
                      <a:pt x="1140589" y="0"/>
                      <a:pt x="1159678" y="7907"/>
                      <a:pt x="1173751" y="21981"/>
                    </a:cubicBezTo>
                    <a:cubicBezTo>
                      <a:pt x="1187825" y="36054"/>
                      <a:pt x="1195732" y="55143"/>
                      <a:pt x="1195732" y="75046"/>
                    </a:cubicBezTo>
                    <a:lnTo>
                      <a:pt x="1195732" y="267155"/>
                    </a:lnTo>
                    <a:cubicBezTo>
                      <a:pt x="1195732" y="287059"/>
                      <a:pt x="1187825" y="306147"/>
                      <a:pt x="1173751" y="320221"/>
                    </a:cubicBezTo>
                    <a:cubicBezTo>
                      <a:pt x="1159678" y="334295"/>
                      <a:pt x="1140589" y="342202"/>
                      <a:pt x="1120686" y="342202"/>
                    </a:cubicBezTo>
                    <a:lnTo>
                      <a:pt x="75046" y="342202"/>
                    </a:lnTo>
                    <a:cubicBezTo>
                      <a:pt x="33599" y="342202"/>
                      <a:pt x="0" y="308602"/>
                      <a:pt x="0" y="267155"/>
                    </a:cubicBezTo>
                    <a:lnTo>
                      <a:pt x="0" y="75046"/>
                    </a:lnTo>
                    <a:cubicBezTo>
                      <a:pt x="0" y="55143"/>
                      <a:pt x="7907" y="36054"/>
                      <a:pt x="21981" y="21981"/>
                    </a:cubicBezTo>
                    <a:cubicBezTo>
                      <a:pt x="36054" y="7907"/>
                      <a:pt x="55143" y="0"/>
                      <a:pt x="75046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rnd">
                <a:solidFill>
                  <a:srgbClr val="E3E2DE"/>
                </a:solidFill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19050"/>
                <a:ext cx="1195732" cy="36125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70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490893" y="407959"/>
              <a:ext cx="6033236" cy="12393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b="true" sz="3500">
                  <a:solidFill>
                    <a:srgbClr val="E3E2DE"/>
                  </a:solidFill>
                  <a:latin typeface="Work Sans Bold"/>
                  <a:ea typeface="Work Sans Bold"/>
                  <a:cs typeface="Work Sans Bold"/>
                  <a:sym typeface="Work Sans Bold"/>
                </a:rPr>
                <a:t> CLASS  MANAGEMENT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709888" y="6998726"/>
            <a:ext cx="5261266" cy="1505700"/>
            <a:chOff x="0" y="0"/>
            <a:chExt cx="7015022" cy="2007601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7015022" cy="2007601"/>
              <a:chOff x="0" y="0"/>
              <a:chExt cx="1195732" cy="342202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195732" cy="342202"/>
              </a:xfrm>
              <a:custGeom>
                <a:avLst/>
                <a:gdLst/>
                <a:ahLst/>
                <a:cxnLst/>
                <a:rect r="r" b="b" t="t" l="l"/>
                <a:pathLst>
                  <a:path h="342202" w="1195732">
                    <a:moveTo>
                      <a:pt x="75046" y="0"/>
                    </a:moveTo>
                    <a:lnTo>
                      <a:pt x="1120686" y="0"/>
                    </a:lnTo>
                    <a:cubicBezTo>
                      <a:pt x="1140589" y="0"/>
                      <a:pt x="1159678" y="7907"/>
                      <a:pt x="1173751" y="21981"/>
                    </a:cubicBezTo>
                    <a:cubicBezTo>
                      <a:pt x="1187825" y="36054"/>
                      <a:pt x="1195732" y="55143"/>
                      <a:pt x="1195732" y="75046"/>
                    </a:cubicBezTo>
                    <a:lnTo>
                      <a:pt x="1195732" y="267155"/>
                    </a:lnTo>
                    <a:cubicBezTo>
                      <a:pt x="1195732" y="287059"/>
                      <a:pt x="1187825" y="306147"/>
                      <a:pt x="1173751" y="320221"/>
                    </a:cubicBezTo>
                    <a:cubicBezTo>
                      <a:pt x="1159678" y="334295"/>
                      <a:pt x="1140589" y="342202"/>
                      <a:pt x="1120686" y="342202"/>
                    </a:cubicBezTo>
                    <a:lnTo>
                      <a:pt x="75046" y="342202"/>
                    </a:lnTo>
                    <a:cubicBezTo>
                      <a:pt x="33599" y="342202"/>
                      <a:pt x="0" y="308602"/>
                      <a:pt x="0" y="267155"/>
                    </a:cubicBezTo>
                    <a:lnTo>
                      <a:pt x="0" y="75046"/>
                    </a:lnTo>
                    <a:cubicBezTo>
                      <a:pt x="0" y="55143"/>
                      <a:pt x="7907" y="36054"/>
                      <a:pt x="21981" y="21981"/>
                    </a:cubicBezTo>
                    <a:cubicBezTo>
                      <a:pt x="36054" y="7907"/>
                      <a:pt x="55143" y="0"/>
                      <a:pt x="75046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rnd">
                <a:solidFill>
                  <a:srgbClr val="E3E2DE"/>
                </a:solidFill>
                <a:prstDash val="solid"/>
                <a:round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9050"/>
                <a:ext cx="1195732" cy="36125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70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490893" y="407959"/>
              <a:ext cx="6033236" cy="12393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b="true" sz="3500">
                  <a:solidFill>
                    <a:srgbClr val="E3E2DE"/>
                  </a:solidFill>
                  <a:latin typeface="Work Sans Bold"/>
                  <a:ea typeface="Work Sans Bold"/>
                  <a:cs typeface="Work Sans Bold"/>
                  <a:sym typeface="Work Sans Bold"/>
                </a:rPr>
                <a:t>TEACHER PROFILES &amp; ANNOUNCEMENTS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733356" y="8683847"/>
            <a:ext cx="5261266" cy="1067550"/>
            <a:chOff x="0" y="0"/>
            <a:chExt cx="7015022" cy="1423401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7015022" cy="1423401"/>
              <a:chOff x="0" y="0"/>
              <a:chExt cx="1195732" cy="242623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1195732" cy="242623"/>
              </a:xfrm>
              <a:custGeom>
                <a:avLst/>
                <a:gdLst/>
                <a:ahLst/>
                <a:cxnLst/>
                <a:rect r="r" b="b" t="t" l="l"/>
                <a:pathLst>
                  <a:path h="242623" w="1195732">
                    <a:moveTo>
                      <a:pt x="75046" y="0"/>
                    </a:moveTo>
                    <a:lnTo>
                      <a:pt x="1120686" y="0"/>
                    </a:lnTo>
                    <a:cubicBezTo>
                      <a:pt x="1140589" y="0"/>
                      <a:pt x="1159678" y="7907"/>
                      <a:pt x="1173751" y="21981"/>
                    </a:cubicBezTo>
                    <a:cubicBezTo>
                      <a:pt x="1187825" y="36054"/>
                      <a:pt x="1195732" y="55143"/>
                      <a:pt x="1195732" y="75046"/>
                    </a:cubicBezTo>
                    <a:lnTo>
                      <a:pt x="1195732" y="167577"/>
                    </a:lnTo>
                    <a:cubicBezTo>
                      <a:pt x="1195732" y="209024"/>
                      <a:pt x="1162133" y="242623"/>
                      <a:pt x="1120686" y="242623"/>
                    </a:cubicBezTo>
                    <a:lnTo>
                      <a:pt x="75046" y="242623"/>
                    </a:lnTo>
                    <a:cubicBezTo>
                      <a:pt x="55143" y="242623"/>
                      <a:pt x="36054" y="234716"/>
                      <a:pt x="21981" y="220642"/>
                    </a:cubicBezTo>
                    <a:cubicBezTo>
                      <a:pt x="7907" y="206569"/>
                      <a:pt x="0" y="187480"/>
                      <a:pt x="0" y="167577"/>
                    </a:cubicBezTo>
                    <a:lnTo>
                      <a:pt x="0" y="75046"/>
                    </a:lnTo>
                    <a:cubicBezTo>
                      <a:pt x="0" y="55143"/>
                      <a:pt x="7907" y="36054"/>
                      <a:pt x="21981" y="21981"/>
                    </a:cubicBezTo>
                    <a:cubicBezTo>
                      <a:pt x="36054" y="7907"/>
                      <a:pt x="55143" y="0"/>
                      <a:pt x="75046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rnd">
                <a:solidFill>
                  <a:srgbClr val="E3E2DE"/>
                </a:solidFill>
                <a:prstDash val="solid"/>
                <a:round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19050"/>
                <a:ext cx="1195732" cy="2616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270"/>
                  </a:lnSpc>
                </a:pPr>
              </a:p>
            </p:txBody>
          </p:sp>
        </p:grpSp>
        <p:sp>
          <p:nvSpPr>
            <p:cNvPr name="TextBox 24" id="24"/>
            <p:cNvSpPr txBox="true"/>
            <p:nvPr/>
          </p:nvSpPr>
          <p:spPr>
            <a:xfrm rot="0">
              <a:off x="490893" y="407959"/>
              <a:ext cx="6033236" cy="6551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b="true" sz="3500">
                  <a:solidFill>
                    <a:srgbClr val="E3E2DE"/>
                  </a:solidFill>
                  <a:latin typeface="Work Sans Bold"/>
                  <a:ea typeface="Work Sans Bold"/>
                  <a:cs typeface="Work Sans Bold"/>
                  <a:sym typeface="Work Sans Bold"/>
                </a:rPr>
                <a:t>AI CHAT ASSISTANT 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7045625" y="262575"/>
            <a:ext cx="552450" cy="979799"/>
            <a:chOff x="0" y="0"/>
            <a:chExt cx="189122" cy="3354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9122" cy="335417"/>
            </a:xfrm>
            <a:custGeom>
              <a:avLst/>
              <a:gdLst/>
              <a:ahLst/>
              <a:cxnLst/>
              <a:rect r="r" b="b" t="t" l="l"/>
              <a:pathLst>
                <a:path h="335417" w="189122">
                  <a:moveTo>
                    <a:pt x="94561" y="0"/>
                  </a:moveTo>
                  <a:lnTo>
                    <a:pt x="94561" y="0"/>
                  </a:lnTo>
                  <a:cubicBezTo>
                    <a:pt x="146785" y="0"/>
                    <a:pt x="189122" y="42336"/>
                    <a:pt x="189122" y="94561"/>
                  </a:cubicBezTo>
                  <a:lnTo>
                    <a:pt x="189122" y="240856"/>
                  </a:lnTo>
                  <a:cubicBezTo>
                    <a:pt x="189122" y="265936"/>
                    <a:pt x="179159" y="289988"/>
                    <a:pt x="161425" y="307721"/>
                  </a:cubicBezTo>
                  <a:cubicBezTo>
                    <a:pt x="143692" y="325455"/>
                    <a:pt x="119640" y="335417"/>
                    <a:pt x="94561" y="335417"/>
                  </a:cubicBezTo>
                  <a:lnTo>
                    <a:pt x="94561" y="335417"/>
                  </a:lnTo>
                  <a:cubicBezTo>
                    <a:pt x="42336" y="335417"/>
                    <a:pt x="0" y="293081"/>
                    <a:pt x="0" y="240856"/>
                  </a:cubicBezTo>
                  <a:lnTo>
                    <a:pt x="0" y="94561"/>
                  </a:lnTo>
                  <a:cubicBezTo>
                    <a:pt x="0" y="69482"/>
                    <a:pt x="9963" y="45430"/>
                    <a:pt x="27696" y="27696"/>
                  </a:cubicBezTo>
                  <a:cubicBezTo>
                    <a:pt x="45430" y="9963"/>
                    <a:pt x="69482" y="0"/>
                    <a:pt x="9456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1351AA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89122" cy="3449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28060" y="3611331"/>
            <a:ext cx="11301259" cy="5255085"/>
          </a:xfrm>
          <a:custGeom>
            <a:avLst/>
            <a:gdLst/>
            <a:ahLst/>
            <a:cxnLst/>
            <a:rect r="r" b="b" t="t" l="l"/>
            <a:pathLst>
              <a:path h="5255085" w="11301259">
                <a:moveTo>
                  <a:pt x="0" y="0"/>
                </a:moveTo>
                <a:lnTo>
                  <a:pt x="11301259" y="0"/>
                </a:lnTo>
                <a:lnTo>
                  <a:pt x="11301259" y="5255085"/>
                </a:lnTo>
                <a:lnTo>
                  <a:pt x="0" y="52550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1351AA"/>
            </a:solidFill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476250" y="276225"/>
            <a:ext cx="14078968" cy="200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00"/>
              </a:lnSpc>
            </a:pPr>
            <a:r>
              <a:rPr lang="en-US" sz="15000" spc="-825" b="true">
                <a:solidFill>
                  <a:srgbClr val="1351AA"/>
                </a:solidFill>
                <a:latin typeface="Aileron Heavy"/>
                <a:ea typeface="Aileron Heavy"/>
                <a:cs typeface="Aileron Heavy"/>
                <a:sym typeface="Aileron Heavy"/>
              </a:rPr>
              <a:t>Key Features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281969" y="4729161"/>
            <a:ext cx="5529781" cy="300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6" indent="-237488" lvl="1">
              <a:lnSpc>
                <a:spcPts val="2639"/>
              </a:lnSpc>
              <a:buAutoNum type="arabicPeriod" startAt="1"/>
            </a:pPr>
            <a:r>
              <a:rPr lang="en-US" b="true" sz="2199" strike="noStrike" u="none">
                <a:solidFill>
                  <a:srgbClr val="1351AA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Class Listings:</a:t>
            </a:r>
            <a:r>
              <a:rPr lang="en-US" sz="2199" strike="noStrike" u="none">
                <a:solidFill>
                  <a:srgbClr val="1351AA"/>
                </a:solidFill>
                <a:latin typeface="Work Sans"/>
                <a:ea typeface="Work Sans"/>
                <a:cs typeface="Work Sans"/>
                <a:sym typeface="Work Sans"/>
              </a:rPr>
              <a:t> Browse, enroll, and manage your summer schedule</a:t>
            </a:r>
          </a:p>
          <a:p>
            <a:pPr algn="l" marL="474976" indent="-237488" lvl="1">
              <a:lnSpc>
                <a:spcPts val="2639"/>
              </a:lnSpc>
              <a:buAutoNum type="arabicPeriod" startAt="1"/>
            </a:pPr>
            <a:r>
              <a:rPr lang="en-US" b="true" sz="2199" strike="noStrike" u="none">
                <a:solidFill>
                  <a:srgbClr val="1351AA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Teacher Directory:</a:t>
            </a:r>
            <a:r>
              <a:rPr lang="en-US" sz="2199" strike="noStrike" u="none">
                <a:solidFill>
                  <a:srgbClr val="1351AA"/>
                </a:solidFill>
                <a:latin typeface="Work Sans"/>
                <a:ea typeface="Work Sans"/>
                <a:cs typeface="Work Sans"/>
                <a:sym typeface="Work Sans"/>
              </a:rPr>
              <a:t> View bios, experience, and expertise</a:t>
            </a:r>
          </a:p>
          <a:p>
            <a:pPr algn="l" marL="474976" indent="-237488" lvl="1">
              <a:lnSpc>
                <a:spcPts val="2639"/>
              </a:lnSpc>
              <a:buAutoNum type="arabicPeriod" startAt="1"/>
            </a:pPr>
            <a:r>
              <a:rPr lang="en-US" b="true" sz="2199" strike="noStrike" u="none">
                <a:solidFill>
                  <a:srgbClr val="1351AA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Announcements:</a:t>
            </a:r>
            <a:r>
              <a:rPr lang="en-US" sz="2199" strike="noStrike" u="none">
                <a:solidFill>
                  <a:srgbClr val="1351AA"/>
                </a:solidFill>
                <a:latin typeface="Work Sans"/>
                <a:ea typeface="Work Sans"/>
                <a:cs typeface="Work Sans"/>
                <a:sym typeface="Work Sans"/>
              </a:rPr>
              <a:t> Stay up-to-date with instant school-wide updates</a:t>
            </a:r>
          </a:p>
          <a:p>
            <a:pPr algn="l" marL="474976" indent="-237488" lvl="1">
              <a:lnSpc>
                <a:spcPts val="2639"/>
              </a:lnSpc>
              <a:buAutoNum type="arabicPeriod" startAt="1"/>
            </a:pPr>
            <a:r>
              <a:rPr lang="en-US" b="true" sz="2199" strike="noStrike" u="none">
                <a:solidFill>
                  <a:srgbClr val="1351AA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AI Chat Assistant: </a:t>
            </a:r>
            <a:r>
              <a:rPr lang="en-US" sz="2199" strike="noStrike" u="none">
                <a:solidFill>
                  <a:srgbClr val="1351AA"/>
                </a:solidFill>
                <a:latin typeface="Work Sans"/>
                <a:ea typeface="Work Sans"/>
                <a:cs typeface="Work Sans"/>
                <a:sym typeface="Work Sans"/>
              </a:rPr>
              <a:t>Personalized course suggestions, instant academic help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831951" y="633413"/>
            <a:ext cx="979799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49"/>
              </a:lnSpc>
              <a:spcBef>
                <a:spcPct val="0"/>
              </a:spcBef>
            </a:pPr>
            <a:r>
              <a:rPr lang="en-US" b="true" sz="2499">
                <a:solidFill>
                  <a:srgbClr val="1351AA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02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51A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76250" y="3574261"/>
            <a:ext cx="3796989" cy="3796989"/>
            <a:chOff x="0" y="0"/>
            <a:chExt cx="13716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-425816"/>
              <a:ext cx="13716000" cy="14567632"/>
            </a:xfrm>
            <a:custGeom>
              <a:avLst/>
              <a:gdLst/>
              <a:ahLst/>
              <a:cxnLst/>
              <a:rect r="r" b="b" t="t" l="l"/>
              <a:pathLst>
                <a:path h="14567632" w="13716000">
                  <a:moveTo>
                    <a:pt x="13716000" y="2617122"/>
                  </a:moveTo>
                  <a:cubicBezTo>
                    <a:pt x="12687471" y="2617122"/>
                    <a:pt x="11681410" y="2301888"/>
                    <a:pt x="10845038" y="1703263"/>
                  </a:cubicBezTo>
                  <a:cubicBezTo>
                    <a:pt x="8459878" y="0"/>
                    <a:pt x="5256130" y="0"/>
                    <a:pt x="2870970" y="1703263"/>
                  </a:cubicBezTo>
                  <a:cubicBezTo>
                    <a:pt x="2034592" y="2301888"/>
                    <a:pt x="1028532" y="2617122"/>
                    <a:pt x="0" y="2617122"/>
                  </a:cubicBezTo>
                  <a:lnTo>
                    <a:pt x="0" y="11950509"/>
                  </a:lnTo>
                  <a:cubicBezTo>
                    <a:pt x="1028532" y="11950509"/>
                    <a:pt x="2034592" y="12265743"/>
                    <a:pt x="2870962" y="12864369"/>
                  </a:cubicBezTo>
                  <a:cubicBezTo>
                    <a:pt x="5256122" y="14567632"/>
                    <a:pt x="8459870" y="14567632"/>
                    <a:pt x="10845030" y="12864369"/>
                  </a:cubicBezTo>
                  <a:cubicBezTo>
                    <a:pt x="11681404" y="12265743"/>
                    <a:pt x="12687464" y="11950509"/>
                    <a:pt x="13715992" y="11950509"/>
                  </a:cubicBezTo>
                  <a:lnTo>
                    <a:pt x="13715992" y="2617122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5243338" y="3993944"/>
            <a:ext cx="3796989" cy="3796989"/>
            <a:chOff x="0" y="0"/>
            <a:chExt cx="13716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-425816"/>
              <a:ext cx="13716000" cy="14567632"/>
            </a:xfrm>
            <a:custGeom>
              <a:avLst/>
              <a:gdLst/>
              <a:ahLst/>
              <a:cxnLst/>
              <a:rect r="r" b="b" t="t" l="l"/>
              <a:pathLst>
                <a:path h="14567632" w="13716000">
                  <a:moveTo>
                    <a:pt x="13716000" y="2617122"/>
                  </a:moveTo>
                  <a:cubicBezTo>
                    <a:pt x="12687471" y="2617122"/>
                    <a:pt x="11681410" y="2301888"/>
                    <a:pt x="10845038" y="1703263"/>
                  </a:cubicBezTo>
                  <a:cubicBezTo>
                    <a:pt x="8459878" y="0"/>
                    <a:pt x="5256130" y="0"/>
                    <a:pt x="2870970" y="1703263"/>
                  </a:cubicBezTo>
                  <a:cubicBezTo>
                    <a:pt x="2034592" y="2301888"/>
                    <a:pt x="1028532" y="2617122"/>
                    <a:pt x="0" y="2617122"/>
                  </a:cubicBezTo>
                  <a:lnTo>
                    <a:pt x="0" y="11950509"/>
                  </a:lnTo>
                  <a:cubicBezTo>
                    <a:pt x="1028532" y="11950509"/>
                    <a:pt x="2034592" y="12265743"/>
                    <a:pt x="2870962" y="12864369"/>
                  </a:cubicBezTo>
                  <a:cubicBezTo>
                    <a:pt x="5256122" y="14567632"/>
                    <a:pt x="8459870" y="14567632"/>
                    <a:pt x="10845030" y="12864369"/>
                  </a:cubicBezTo>
                  <a:cubicBezTo>
                    <a:pt x="11681404" y="12265743"/>
                    <a:pt x="12687464" y="11950509"/>
                    <a:pt x="13715992" y="11950509"/>
                  </a:cubicBezTo>
                  <a:lnTo>
                    <a:pt x="13715992" y="2617122"/>
                  </a:lnTo>
                  <a:close/>
                </a:path>
              </a:pathLst>
            </a:custGeom>
            <a:blipFill>
              <a:blip r:embed="rId3"/>
              <a:stretch>
                <a:fillRect l="-49999" t="0" r="-49999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10010363" y="3574261"/>
            <a:ext cx="3796989" cy="3796989"/>
            <a:chOff x="0" y="0"/>
            <a:chExt cx="137160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-425816"/>
              <a:ext cx="13716000" cy="14567632"/>
            </a:xfrm>
            <a:custGeom>
              <a:avLst/>
              <a:gdLst/>
              <a:ahLst/>
              <a:cxnLst/>
              <a:rect r="r" b="b" t="t" l="l"/>
              <a:pathLst>
                <a:path h="14567632" w="13716000">
                  <a:moveTo>
                    <a:pt x="13716000" y="2617122"/>
                  </a:moveTo>
                  <a:cubicBezTo>
                    <a:pt x="12687471" y="2617122"/>
                    <a:pt x="11681410" y="2301888"/>
                    <a:pt x="10845038" y="1703263"/>
                  </a:cubicBezTo>
                  <a:cubicBezTo>
                    <a:pt x="8459878" y="0"/>
                    <a:pt x="5256130" y="0"/>
                    <a:pt x="2870970" y="1703263"/>
                  </a:cubicBezTo>
                  <a:cubicBezTo>
                    <a:pt x="2034592" y="2301888"/>
                    <a:pt x="1028532" y="2617122"/>
                    <a:pt x="0" y="2617122"/>
                  </a:cubicBezTo>
                  <a:lnTo>
                    <a:pt x="0" y="11950509"/>
                  </a:lnTo>
                  <a:cubicBezTo>
                    <a:pt x="1028532" y="11950509"/>
                    <a:pt x="2034592" y="12265743"/>
                    <a:pt x="2870962" y="12864369"/>
                  </a:cubicBezTo>
                  <a:cubicBezTo>
                    <a:pt x="5256122" y="14567632"/>
                    <a:pt x="8459870" y="14567632"/>
                    <a:pt x="10845030" y="12864369"/>
                  </a:cubicBezTo>
                  <a:cubicBezTo>
                    <a:pt x="11681404" y="12265743"/>
                    <a:pt x="12687464" y="11950509"/>
                    <a:pt x="13715992" y="11950509"/>
                  </a:cubicBezTo>
                  <a:lnTo>
                    <a:pt x="13715992" y="2617122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27199" y="7848511"/>
            <a:ext cx="2695217" cy="570423"/>
            <a:chOff x="0" y="0"/>
            <a:chExt cx="1920219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20219" cy="406400"/>
            </a:xfrm>
            <a:custGeom>
              <a:avLst/>
              <a:gdLst/>
              <a:ahLst/>
              <a:cxnLst/>
              <a:rect r="r" b="b" t="t" l="l"/>
              <a:pathLst>
                <a:path h="406400" w="1920219">
                  <a:moveTo>
                    <a:pt x="1717019" y="0"/>
                  </a:moveTo>
                  <a:cubicBezTo>
                    <a:pt x="1829243" y="0"/>
                    <a:pt x="1920219" y="90976"/>
                    <a:pt x="1920219" y="203200"/>
                  </a:cubicBezTo>
                  <a:cubicBezTo>
                    <a:pt x="1920219" y="315424"/>
                    <a:pt x="1829243" y="406400"/>
                    <a:pt x="171701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E3E2DE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28575"/>
              <a:ext cx="1920219" cy="377825"/>
            </a:xfrm>
            <a:prstGeom prst="rect">
              <a:avLst/>
            </a:prstGeom>
          </p:spPr>
          <p:txBody>
            <a:bodyPr anchor="ctr" rtlCol="false" tIns="53951" lIns="53951" bIns="53951" rIns="53951"/>
            <a:lstStyle/>
            <a:p>
              <a:pPr algn="ctr" marL="0" indent="0" lvl="0">
                <a:lnSpc>
                  <a:spcPts val="23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561249" y="7848511"/>
            <a:ext cx="2695217" cy="570423"/>
            <a:chOff x="0" y="0"/>
            <a:chExt cx="1920219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20219" cy="406400"/>
            </a:xfrm>
            <a:custGeom>
              <a:avLst/>
              <a:gdLst/>
              <a:ahLst/>
              <a:cxnLst/>
              <a:rect r="r" b="b" t="t" l="l"/>
              <a:pathLst>
                <a:path h="406400" w="1920219">
                  <a:moveTo>
                    <a:pt x="1717019" y="0"/>
                  </a:moveTo>
                  <a:cubicBezTo>
                    <a:pt x="1829243" y="0"/>
                    <a:pt x="1920219" y="90976"/>
                    <a:pt x="1920219" y="203200"/>
                  </a:cubicBezTo>
                  <a:cubicBezTo>
                    <a:pt x="1920219" y="315424"/>
                    <a:pt x="1829243" y="406400"/>
                    <a:pt x="171701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E3E2DE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28575"/>
              <a:ext cx="1920219" cy="377825"/>
            </a:xfrm>
            <a:prstGeom prst="rect">
              <a:avLst/>
            </a:prstGeom>
          </p:spPr>
          <p:txBody>
            <a:bodyPr anchor="ctr" rtlCol="false" tIns="53951" lIns="53951" bIns="53951" rIns="53951"/>
            <a:lstStyle/>
            <a:p>
              <a:pPr algn="ctr" marL="0" indent="0" lvl="0">
                <a:lnSpc>
                  <a:spcPts val="23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794224" y="8268194"/>
            <a:ext cx="2695217" cy="570423"/>
            <a:chOff x="0" y="0"/>
            <a:chExt cx="1920219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20219" cy="406400"/>
            </a:xfrm>
            <a:custGeom>
              <a:avLst/>
              <a:gdLst/>
              <a:ahLst/>
              <a:cxnLst/>
              <a:rect r="r" b="b" t="t" l="l"/>
              <a:pathLst>
                <a:path h="406400" w="1920219">
                  <a:moveTo>
                    <a:pt x="1717019" y="0"/>
                  </a:moveTo>
                  <a:cubicBezTo>
                    <a:pt x="1829243" y="0"/>
                    <a:pt x="1920219" y="90976"/>
                    <a:pt x="1920219" y="203200"/>
                  </a:cubicBezTo>
                  <a:cubicBezTo>
                    <a:pt x="1920219" y="315424"/>
                    <a:pt x="1829243" y="406400"/>
                    <a:pt x="171701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E3E2DE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28575"/>
              <a:ext cx="1920219" cy="377825"/>
            </a:xfrm>
            <a:prstGeom prst="rect">
              <a:avLst/>
            </a:prstGeom>
          </p:spPr>
          <p:txBody>
            <a:bodyPr anchor="ctr" rtlCol="false" tIns="53951" lIns="53951" bIns="53951" rIns="53951"/>
            <a:lstStyle/>
            <a:p>
              <a:pPr algn="ctr" marL="0" indent="0" lvl="0">
                <a:lnSpc>
                  <a:spcPts val="23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5400000">
            <a:off x="17045625" y="262575"/>
            <a:ext cx="552450" cy="979799"/>
            <a:chOff x="0" y="0"/>
            <a:chExt cx="189122" cy="33541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89122" cy="335417"/>
            </a:xfrm>
            <a:custGeom>
              <a:avLst/>
              <a:gdLst/>
              <a:ahLst/>
              <a:cxnLst/>
              <a:rect r="r" b="b" t="t" l="l"/>
              <a:pathLst>
                <a:path h="335417" w="189122">
                  <a:moveTo>
                    <a:pt x="94561" y="0"/>
                  </a:moveTo>
                  <a:lnTo>
                    <a:pt x="94561" y="0"/>
                  </a:lnTo>
                  <a:cubicBezTo>
                    <a:pt x="146785" y="0"/>
                    <a:pt x="189122" y="42336"/>
                    <a:pt x="189122" y="94561"/>
                  </a:cubicBezTo>
                  <a:lnTo>
                    <a:pt x="189122" y="240856"/>
                  </a:lnTo>
                  <a:cubicBezTo>
                    <a:pt x="189122" y="265936"/>
                    <a:pt x="179159" y="289988"/>
                    <a:pt x="161425" y="307721"/>
                  </a:cubicBezTo>
                  <a:cubicBezTo>
                    <a:pt x="143692" y="325455"/>
                    <a:pt x="119640" y="335417"/>
                    <a:pt x="94561" y="335417"/>
                  </a:cubicBezTo>
                  <a:lnTo>
                    <a:pt x="94561" y="335417"/>
                  </a:lnTo>
                  <a:cubicBezTo>
                    <a:pt x="42336" y="335417"/>
                    <a:pt x="0" y="293081"/>
                    <a:pt x="0" y="240856"/>
                  </a:cubicBezTo>
                  <a:lnTo>
                    <a:pt x="0" y="94561"/>
                  </a:lnTo>
                  <a:cubicBezTo>
                    <a:pt x="0" y="69482"/>
                    <a:pt x="9963" y="45430"/>
                    <a:pt x="27696" y="27696"/>
                  </a:cubicBezTo>
                  <a:cubicBezTo>
                    <a:pt x="45430" y="9963"/>
                    <a:pt x="69482" y="0"/>
                    <a:pt x="9456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E3E2DE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9525"/>
              <a:ext cx="189122" cy="3449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4263393" y="3300443"/>
            <a:ext cx="3796989" cy="3796989"/>
            <a:chOff x="0" y="0"/>
            <a:chExt cx="13716000" cy="13716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-425816"/>
              <a:ext cx="13716000" cy="14567632"/>
            </a:xfrm>
            <a:custGeom>
              <a:avLst/>
              <a:gdLst/>
              <a:ahLst/>
              <a:cxnLst/>
              <a:rect r="r" b="b" t="t" l="l"/>
              <a:pathLst>
                <a:path h="14567632" w="13716000">
                  <a:moveTo>
                    <a:pt x="13716000" y="2617122"/>
                  </a:moveTo>
                  <a:cubicBezTo>
                    <a:pt x="12687471" y="2617122"/>
                    <a:pt x="11681410" y="2301888"/>
                    <a:pt x="10845038" y="1703263"/>
                  </a:cubicBezTo>
                  <a:cubicBezTo>
                    <a:pt x="8459878" y="0"/>
                    <a:pt x="5256130" y="0"/>
                    <a:pt x="2870970" y="1703263"/>
                  </a:cubicBezTo>
                  <a:cubicBezTo>
                    <a:pt x="2034592" y="2301888"/>
                    <a:pt x="1028532" y="2617122"/>
                    <a:pt x="0" y="2617122"/>
                  </a:cubicBezTo>
                  <a:lnTo>
                    <a:pt x="0" y="11950509"/>
                  </a:lnTo>
                  <a:cubicBezTo>
                    <a:pt x="1028532" y="11950509"/>
                    <a:pt x="2034592" y="12265743"/>
                    <a:pt x="2870962" y="12864369"/>
                  </a:cubicBezTo>
                  <a:cubicBezTo>
                    <a:pt x="5256122" y="14567632"/>
                    <a:pt x="8459870" y="14567632"/>
                    <a:pt x="10845030" y="12864369"/>
                  </a:cubicBezTo>
                  <a:cubicBezTo>
                    <a:pt x="11681404" y="12265743"/>
                    <a:pt x="12687464" y="11950509"/>
                    <a:pt x="13715992" y="11950509"/>
                  </a:cubicBezTo>
                  <a:lnTo>
                    <a:pt x="13715992" y="2617122"/>
                  </a:lnTo>
                  <a:close/>
                </a:path>
              </a:pathLst>
            </a:custGeom>
            <a:blipFill>
              <a:blip r:embed="rId5"/>
              <a:stretch>
                <a:fillRect l="-216" t="0" r="-216" b="0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814279" y="7574693"/>
            <a:ext cx="2695217" cy="570423"/>
            <a:chOff x="0" y="0"/>
            <a:chExt cx="1920219" cy="406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920219" cy="406400"/>
            </a:xfrm>
            <a:custGeom>
              <a:avLst/>
              <a:gdLst/>
              <a:ahLst/>
              <a:cxnLst/>
              <a:rect r="r" b="b" t="t" l="l"/>
              <a:pathLst>
                <a:path h="406400" w="1920219">
                  <a:moveTo>
                    <a:pt x="1717019" y="0"/>
                  </a:moveTo>
                  <a:cubicBezTo>
                    <a:pt x="1829243" y="0"/>
                    <a:pt x="1920219" y="90976"/>
                    <a:pt x="1920219" y="203200"/>
                  </a:cubicBezTo>
                  <a:cubicBezTo>
                    <a:pt x="1920219" y="315424"/>
                    <a:pt x="1829243" y="406400"/>
                    <a:pt x="171701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E3E2DE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28575"/>
              <a:ext cx="1920219" cy="377825"/>
            </a:xfrm>
            <a:prstGeom prst="rect">
              <a:avLst/>
            </a:prstGeom>
          </p:spPr>
          <p:txBody>
            <a:bodyPr anchor="ctr" rtlCol="false" tIns="53951" lIns="53951" bIns="53951" rIns="53951"/>
            <a:lstStyle/>
            <a:p>
              <a:pPr algn="ctr" marL="0" indent="0" lvl="0">
                <a:lnSpc>
                  <a:spcPts val="23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476250" y="276225"/>
            <a:ext cx="15273408" cy="200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00"/>
              </a:lnSpc>
            </a:pPr>
            <a:r>
              <a:rPr lang="en-US" sz="15000" spc="-825" b="true">
                <a:solidFill>
                  <a:srgbClr val="E3E2DE"/>
                </a:solidFill>
                <a:latin typeface="Aileron Heavy"/>
                <a:ea typeface="Aileron Heavy"/>
                <a:cs typeface="Aileron Heavy"/>
                <a:sym typeface="Aileron Heavy"/>
              </a:rPr>
              <a:t>Tech Stack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022610" y="8442627"/>
            <a:ext cx="2238445" cy="297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45"/>
              </a:lnSpc>
              <a:spcBef>
                <a:spcPct val="0"/>
              </a:spcBef>
            </a:pPr>
            <a:r>
              <a:rPr lang="en-US" b="true" sz="2464" spc="-76">
                <a:solidFill>
                  <a:srgbClr val="E3E2DE"/>
                </a:solidFill>
                <a:latin typeface="Aileron Bold"/>
                <a:ea typeface="Aileron Bold"/>
                <a:cs typeface="Aileron Bold"/>
                <a:sym typeface="Aileron Bold"/>
              </a:rPr>
              <a:t>NODE JS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698308" y="8974957"/>
            <a:ext cx="2887050" cy="283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2168"/>
              </a:lnSpc>
            </a:pPr>
            <a:r>
              <a:rPr lang="en-US" sz="1806">
                <a:solidFill>
                  <a:srgbClr val="E3E2DE"/>
                </a:solidFill>
                <a:latin typeface="Work Sans"/>
                <a:ea typeface="Work Sans"/>
                <a:cs typeface="Work Sans"/>
                <a:sym typeface="Work Sans"/>
              </a:rPr>
              <a:t>BACKEND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27199" y="8022944"/>
            <a:ext cx="2695217" cy="297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45"/>
              </a:lnSpc>
              <a:spcBef>
                <a:spcPct val="0"/>
              </a:spcBef>
            </a:pPr>
            <a:r>
              <a:rPr lang="en-US" b="true" sz="2464" spc="-76">
                <a:solidFill>
                  <a:srgbClr val="E3E2DE"/>
                </a:solidFill>
                <a:latin typeface="Aileron Bold"/>
                <a:ea typeface="Aileron Bold"/>
                <a:cs typeface="Aileron Bold"/>
                <a:sym typeface="Aileron Bold"/>
              </a:rPr>
              <a:t>REACT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789635" y="8022944"/>
            <a:ext cx="2238445" cy="297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45"/>
              </a:lnSpc>
              <a:spcBef>
                <a:spcPct val="0"/>
              </a:spcBef>
            </a:pPr>
            <a:r>
              <a:rPr lang="en-US" b="true" sz="2464" spc="-76">
                <a:solidFill>
                  <a:srgbClr val="E3E2DE"/>
                </a:solidFill>
                <a:latin typeface="Aileron Bold"/>
                <a:ea typeface="Aileron Bold"/>
                <a:cs typeface="Aileron Bold"/>
                <a:sym typeface="Aileron Bold"/>
              </a:rPr>
              <a:t>POSTGRESQL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31283" y="8555274"/>
            <a:ext cx="2887050" cy="283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2168"/>
              </a:lnSpc>
            </a:pPr>
            <a:r>
              <a:rPr lang="en-US" sz="1806">
                <a:solidFill>
                  <a:srgbClr val="E3E2DE"/>
                </a:solidFill>
                <a:latin typeface="Work Sans"/>
                <a:ea typeface="Work Sans"/>
                <a:cs typeface="Work Sans"/>
                <a:sym typeface="Work Sans"/>
              </a:rPr>
              <a:t>FRONTEND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465333" y="8555274"/>
            <a:ext cx="2887050" cy="283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2168"/>
              </a:lnSpc>
            </a:pPr>
            <a:r>
              <a:rPr lang="en-US" sz="1806">
                <a:solidFill>
                  <a:srgbClr val="E3E2DE"/>
                </a:solidFill>
                <a:latin typeface="Work Sans"/>
                <a:ea typeface="Work Sans"/>
                <a:cs typeface="Work Sans"/>
                <a:sym typeface="Work Sans"/>
              </a:rPr>
              <a:t>DATABASE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6831951" y="633413"/>
            <a:ext cx="979799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49"/>
              </a:lnSpc>
              <a:spcBef>
                <a:spcPct val="0"/>
              </a:spcBef>
            </a:pPr>
            <a:r>
              <a:rPr lang="en-US" b="true" sz="2499">
                <a:solidFill>
                  <a:srgbClr val="E3E2DE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03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5042665" y="7749125"/>
            <a:ext cx="2238445" cy="297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45"/>
              </a:lnSpc>
              <a:spcBef>
                <a:spcPct val="0"/>
              </a:spcBef>
            </a:pPr>
            <a:r>
              <a:rPr lang="en-US" b="true" sz="2464" spc="-76">
                <a:solidFill>
                  <a:srgbClr val="E3E2DE"/>
                </a:solidFill>
                <a:latin typeface="Aileron Bold"/>
                <a:ea typeface="Aileron Bold"/>
                <a:cs typeface="Aileron Bold"/>
                <a:sym typeface="Aileron Bold"/>
              </a:rPr>
              <a:t>LLAMA3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4718363" y="8281455"/>
            <a:ext cx="2887050" cy="283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2168"/>
              </a:lnSpc>
            </a:pPr>
            <a:r>
              <a:rPr lang="en-US" sz="1806">
                <a:solidFill>
                  <a:srgbClr val="E3E2DE"/>
                </a:solidFill>
                <a:latin typeface="Work Sans"/>
                <a:ea typeface="Work Sans"/>
                <a:cs typeface="Work Sans"/>
                <a:sym typeface="Work Sans"/>
              </a:rPr>
              <a:t>LLM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420061" y="476250"/>
            <a:ext cx="6901789" cy="6164671"/>
            <a:chOff x="0" y="0"/>
            <a:chExt cx="18043892" cy="161167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-1"/>
              <a:ext cx="18043893" cy="16116789"/>
            </a:xfrm>
            <a:custGeom>
              <a:avLst/>
              <a:gdLst/>
              <a:ahLst/>
              <a:cxnLst/>
              <a:rect r="r" b="b" t="t" l="l"/>
              <a:pathLst>
                <a:path h="16116789" w="18043893">
                  <a:moveTo>
                    <a:pt x="16548373" y="1773500"/>
                  </a:moveTo>
                  <a:lnTo>
                    <a:pt x="16288376" y="1773500"/>
                  </a:lnTo>
                  <a:lnTo>
                    <a:pt x="16288376" y="1591626"/>
                  </a:lnTo>
                  <a:cubicBezTo>
                    <a:pt x="16288376" y="1169501"/>
                    <a:pt x="16100637" y="764664"/>
                    <a:pt x="15766459" y="466176"/>
                  </a:cubicBezTo>
                  <a:cubicBezTo>
                    <a:pt x="15432280" y="167688"/>
                    <a:pt x="14979036" y="0"/>
                    <a:pt x="14506437" y="1"/>
                  </a:cubicBezTo>
                  <a:lnTo>
                    <a:pt x="3537455" y="1"/>
                  </a:lnTo>
                  <a:cubicBezTo>
                    <a:pt x="3064855" y="1"/>
                    <a:pt x="2611612" y="167689"/>
                    <a:pt x="2277433" y="466177"/>
                  </a:cubicBezTo>
                  <a:cubicBezTo>
                    <a:pt x="1943255" y="764664"/>
                    <a:pt x="1755515" y="1169501"/>
                    <a:pt x="1755515" y="1591626"/>
                  </a:cubicBezTo>
                  <a:lnTo>
                    <a:pt x="1755515" y="1773500"/>
                  </a:lnTo>
                  <a:lnTo>
                    <a:pt x="1495520" y="1773500"/>
                  </a:lnTo>
                  <a:cubicBezTo>
                    <a:pt x="1098883" y="1773500"/>
                    <a:pt x="718491" y="1914235"/>
                    <a:pt x="438027" y="2164746"/>
                  </a:cubicBezTo>
                  <a:cubicBezTo>
                    <a:pt x="157563" y="2415257"/>
                    <a:pt x="0" y="2755023"/>
                    <a:pt x="0" y="3109298"/>
                  </a:cubicBezTo>
                  <a:lnTo>
                    <a:pt x="0" y="13007492"/>
                  </a:lnTo>
                  <a:cubicBezTo>
                    <a:pt x="0" y="13361767"/>
                    <a:pt x="157563" y="13701534"/>
                    <a:pt x="438027" y="13952044"/>
                  </a:cubicBezTo>
                  <a:cubicBezTo>
                    <a:pt x="718491" y="14202554"/>
                    <a:pt x="1098883" y="14343290"/>
                    <a:pt x="1495520" y="14343288"/>
                  </a:cubicBezTo>
                  <a:lnTo>
                    <a:pt x="1755515" y="14343288"/>
                  </a:lnTo>
                  <a:lnTo>
                    <a:pt x="1755515" y="14525164"/>
                  </a:lnTo>
                  <a:cubicBezTo>
                    <a:pt x="1755516" y="15404194"/>
                    <a:pt x="2553318" y="16116789"/>
                    <a:pt x="3537455" y="16116789"/>
                  </a:cubicBezTo>
                  <a:lnTo>
                    <a:pt x="14506437" y="16116789"/>
                  </a:lnTo>
                  <a:cubicBezTo>
                    <a:pt x="14979036" y="16116789"/>
                    <a:pt x="15432280" y="15949100"/>
                    <a:pt x="15766459" y="15650615"/>
                  </a:cubicBezTo>
                  <a:cubicBezTo>
                    <a:pt x="16100637" y="15352126"/>
                    <a:pt x="16288376" y="14947289"/>
                    <a:pt x="16288376" y="14525164"/>
                  </a:cubicBezTo>
                  <a:lnTo>
                    <a:pt x="16288376" y="14343288"/>
                  </a:lnTo>
                  <a:lnTo>
                    <a:pt x="16548373" y="14343288"/>
                  </a:lnTo>
                  <a:cubicBezTo>
                    <a:pt x="16945009" y="14343288"/>
                    <a:pt x="17325400" y="14202553"/>
                    <a:pt x="17605866" y="13952042"/>
                  </a:cubicBezTo>
                  <a:cubicBezTo>
                    <a:pt x="17886330" y="13701534"/>
                    <a:pt x="18043892" y="13361767"/>
                    <a:pt x="18043892" y="13007492"/>
                  </a:cubicBezTo>
                  <a:lnTo>
                    <a:pt x="18043892" y="3109298"/>
                  </a:lnTo>
                  <a:cubicBezTo>
                    <a:pt x="18043892" y="2755023"/>
                    <a:pt x="17886330" y="2415257"/>
                    <a:pt x="17605866" y="2164746"/>
                  </a:cubicBezTo>
                  <a:cubicBezTo>
                    <a:pt x="17325400" y="1914236"/>
                    <a:pt x="16945009" y="1773500"/>
                    <a:pt x="16548373" y="1773500"/>
                  </a:cubicBezTo>
                  <a:close/>
                </a:path>
              </a:pathLst>
            </a:custGeom>
            <a:blipFill>
              <a:blip r:embed="rId2"/>
              <a:stretch>
                <a:fillRect l="0" t="-5978" r="0" b="-5978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476250" y="276225"/>
            <a:ext cx="9671168" cy="391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00"/>
              </a:lnSpc>
            </a:pPr>
            <a:r>
              <a:rPr lang="en-US" sz="15000" spc="-825" b="true">
                <a:solidFill>
                  <a:srgbClr val="1351AA"/>
                </a:solidFill>
                <a:latin typeface="Aileron Heavy"/>
                <a:ea typeface="Aileron Heavy"/>
                <a:cs typeface="Aileron Heavy"/>
                <a:sym typeface="Aileron Heavy"/>
              </a:rPr>
              <a:t>Data </a:t>
            </a:r>
          </a:p>
          <a:p>
            <a:pPr algn="l">
              <a:lnSpc>
                <a:spcPts val="15000"/>
              </a:lnSpc>
            </a:pPr>
            <a:r>
              <a:rPr lang="en-US" sz="15000" spc="-825" b="true">
                <a:solidFill>
                  <a:srgbClr val="1351AA"/>
                </a:solidFill>
                <a:latin typeface="Aileron Heavy"/>
                <a:ea typeface="Aileron Heavy"/>
                <a:cs typeface="Aileron Heavy"/>
                <a:sym typeface="Aileron Heavy"/>
              </a:rPr>
              <a:t>Integration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7700121"/>
            <a:ext cx="1989261" cy="822426"/>
            <a:chOff x="0" y="0"/>
            <a:chExt cx="2652348" cy="1096568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2652348" cy="1096568"/>
              <a:chOff x="0" y="0"/>
              <a:chExt cx="523921" cy="21660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23921" cy="216606"/>
              </a:xfrm>
              <a:custGeom>
                <a:avLst/>
                <a:gdLst/>
                <a:ahLst/>
                <a:cxnLst/>
                <a:rect r="r" b="b" t="t" l="l"/>
                <a:pathLst>
                  <a:path h="216606" w="523921">
                    <a:moveTo>
                      <a:pt x="108303" y="0"/>
                    </a:moveTo>
                    <a:lnTo>
                      <a:pt x="415618" y="0"/>
                    </a:lnTo>
                    <a:cubicBezTo>
                      <a:pt x="444341" y="0"/>
                      <a:pt x="471889" y="11410"/>
                      <a:pt x="492199" y="31721"/>
                    </a:cubicBezTo>
                    <a:cubicBezTo>
                      <a:pt x="512510" y="52032"/>
                      <a:pt x="523921" y="79579"/>
                      <a:pt x="523921" y="108303"/>
                    </a:cubicBezTo>
                    <a:lnTo>
                      <a:pt x="523921" y="108303"/>
                    </a:lnTo>
                    <a:cubicBezTo>
                      <a:pt x="523921" y="137027"/>
                      <a:pt x="512510" y="164574"/>
                      <a:pt x="492199" y="184885"/>
                    </a:cubicBezTo>
                    <a:cubicBezTo>
                      <a:pt x="471889" y="205195"/>
                      <a:pt x="444341" y="216606"/>
                      <a:pt x="415618" y="216606"/>
                    </a:cubicBezTo>
                    <a:lnTo>
                      <a:pt x="108303" y="216606"/>
                    </a:lnTo>
                    <a:cubicBezTo>
                      <a:pt x="79579" y="216606"/>
                      <a:pt x="52032" y="205195"/>
                      <a:pt x="31721" y="184885"/>
                    </a:cubicBezTo>
                    <a:cubicBezTo>
                      <a:pt x="11410" y="164574"/>
                      <a:pt x="0" y="137027"/>
                      <a:pt x="0" y="108303"/>
                    </a:cubicBezTo>
                    <a:lnTo>
                      <a:pt x="0" y="108303"/>
                    </a:lnTo>
                    <a:cubicBezTo>
                      <a:pt x="0" y="79579"/>
                      <a:pt x="11410" y="52032"/>
                      <a:pt x="31721" y="31721"/>
                    </a:cubicBezTo>
                    <a:cubicBezTo>
                      <a:pt x="52032" y="11410"/>
                      <a:pt x="79579" y="0"/>
                      <a:pt x="108303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rnd">
                <a:solidFill>
                  <a:srgbClr val="1351AA"/>
                </a:solidFill>
                <a:prstDash val="solid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28575"/>
                <a:ext cx="523921" cy="1880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00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404362" y="304020"/>
              <a:ext cx="1843623" cy="5075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859"/>
                </a:lnSpc>
              </a:pPr>
              <a:r>
                <a:rPr lang="en-US" b="true" sz="2599">
                  <a:solidFill>
                    <a:srgbClr val="1351AA"/>
                  </a:solidFill>
                  <a:latin typeface="Work Sans Bold"/>
                  <a:ea typeface="Work Sans Bold"/>
                  <a:cs typeface="Work Sans Bold"/>
                  <a:sym typeface="Work Sans Bold"/>
                </a:rPr>
                <a:t>Classes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822969" y="4824413"/>
            <a:ext cx="6850128" cy="167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39"/>
              </a:lnSpc>
              <a:spcBef>
                <a:spcPct val="0"/>
              </a:spcBef>
            </a:pPr>
            <a:r>
              <a:rPr lang="en-US" b="true" sz="2199">
                <a:solidFill>
                  <a:srgbClr val="1351AA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Wh</a:t>
            </a:r>
            <a:r>
              <a:rPr lang="en-US" b="true" sz="2199" strike="noStrike" u="none">
                <a:solidFill>
                  <a:srgbClr val="1351AA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y we migrated from mock data:</a:t>
            </a:r>
          </a:p>
          <a:p>
            <a:pPr algn="just" marL="474976" indent="-237488" lvl="1">
              <a:lnSpc>
                <a:spcPts val="2639"/>
              </a:lnSpc>
              <a:spcBef>
                <a:spcPct val="0"/>
              </a:spcBef>
              <a:buFont typeface="Arial"/>
              <a:buChar char="•"/>
            </a:pPr>
            <a:r>
              <a:rPr lang="en-US" sz="2199" strike="noStrike" u="none">
                <a:solidFill>
                  <a:srgbClr val="1351AA"/>
                </a:solidFill>
                <a:latin typeface="Work Sans"/>
                <a:ea typeface="Work Sans"/>
                <a:cs typeface="Work Sans"/>
                <a:sym typeface="Work Sans"/>
              </a:rPr>
              <a:t>Realism → Test with actual scenarios</a:t>
            </a:r>
          </a:p>
          <a:p>
            <a:pPr algn="just" marL="474976" indent="-237488" lvl="1">
              <a:lnSpc>
                <a:spcPts val="2639"/>
              </a:lnSpc>
              <a:spcBef>
                <a:spcPct val="0"/>
              </a:spcBef>
              <a:buFont typeface="Arial"/>
              <a:buChar char="•"/>
            </a:pPr>
            <a:r>
              <a:rPr lang="en-US" sz="2199" strike="noStrike" u="none">
                <a:solidFill>
                  <a:srgbClr val="1351AA"/>
                </a:solidFill>
                <a:latin typeface="Work Sans"/>
                <a:ea typeface="Work Sans"/>
                <a:cs typeface="Work Sans"/>
                <a:sym typeface="Work Sans"/>
              </a:rPr>
              <a:t>Scalability → Future-proofing</a:t>
            </a:r>
          </a:p>
          <a:p>
            <a:pPr algn="just" marL="474976" indent="-237488" lvl="1">
              <a:lnSpc>
                <a:spcPts val="2639"/>
              </a:lnSpc>
              <a:spcBef>
                <a:spcPct val="0"/>
              </a:spcBef>
              <a:buFont typeface="Arial"/>
              <a:buChar char="•"/>
            </a:pPr>
            <a:r>
              <a:rPr lang="en-US" sz="2199" strike="noStrike" u="none">
                <a:solidFill>
                  <a:srgbClr val="1351AA"/>
                </a:solidFill>
                <a:latin typeface="Work Sans"/>
                <a:ea typeface="Work Sans"/>
                <a:cs typeface="Work Sans"/>
                <a:sym typeface="Work Sans"/>
              </a:rPr>
              <a:t>Persistence → Data doesn't vanish on reload</a:t>
            </a:r>
          </a:p>
          <a:p>
            <a:pPr algn="just" marL="0" indent="0" lvl="1">
              <a:lnSpc>
                <a:spcPts val="2639"/>
              </a:lnSpc>
              <a:spcBef>
                <a:spcPct val="0"/>
              </a:spcBef>
            </a:pPr>
          </a:p>
        </p:txBody>
      </p:sp>
      <p:grpSp>
        <p:nvGrpSpPr>
          <p:cNvPr name="Group 11" id="11"/>
          <p:cNvGrpSpPr/>
          <p:nvPr/>
        </p:nvGrpSpPr>
        <p:grpSpPr>
          <a:xfrm rot="5400000">
            <a:off x="17045625" y="262575"/>
            <a:ext cx="552450" cy="979799"/>
            <a:chOff x="0" y="0"/>
            <a:chExt cx="189122" cy="33541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89122" cy="335417"/>
            </a:xfrm>
            <a:custGeom>
              <a:avLst/>
              <a:gdLst/>
              <a:ahLst/>
              <a:cxnLst/>
              <a:rect r="r" b="b" t="t" l="l"/>
              <a:pathLst>
                <a:path h="335417" w="189122">
                  <a:moveTo>
                    <a:pt x="94561" y="0"/>
                  </a:moveTo>
                  <a:lnTo>
                    <a:pt x="94561" y="0"/>
                  </a:lnTo>
                  <a:cubicBezTo>
                    <a:pt x="146785" y="0"/>
                    <a:pt x="189122" y="42336"/>
                    <a:pt x="189122" y="94561"/>
                  </a:cubicBezTo>
                  <a:lnTo>
                    <a:pt x="189122" y="240856"/>
                  </a:lnTo>
                  <a:cubicBezTo>
                    <a:pt x="189122" y="265936"/>
                    <a:pt x="179159" y="289988"/>
                    <a:pt x="161425" y="307721"/>
                  </a:cubicBezTo>
                  <a:cubicBezTo>
                    <a:pt x="143692" y="325455"/>
                    <a:pt x="119640" y="335417"/>
                    <a:pt x="94561" y="335417"/>
                  </a:cubicBezTo>
                  <a:lnTo>
                    <a:pt x="94561" y="335417"/>
                  </a:lnTo>
                  <a:cubicBezTo>
                    <a:pt x="42336" y="335417"/>
                    <a:pt x="0" y="293081"/>
                    <a:pt x="0" y="240856"/>
                  </a:cubicBezTo>
                  <a:lnTo>
                    <a:pt x="0" y="94561"/>
                  </a:lnTo>
                  <a:cubicBezTo>
                    <a:pt x="0" y="69482"/>
                    <a:pt x="9963" y="45430"/>
                    <a:pt x="27696" y="27696"/>
                  </a:cubicBezTo>
                  <a:cubicBezTo>
                    <a:pt x="45430" y="9963"/>
                    <a:pt x="69482" y="0"/>
                    <a:pt x="9456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1351AA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9525"/>
              <a:ext cx="189122" cy="3449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6831951" y="633413"/>
            <a:ext cx="979799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49"/>
              </a:lnSpc>
              <a:spcBef>
                <a:spcPct val="0"/>
              </a:spcBef>
            </a:pPr>
            <a:r>
              <a:rPr lang="en-US" b="true" sz="2499">
                <a:solidFill>
                  <a:srgbClr val="1351AA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04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3945543" y="7700121"/>
            <a:ext cx="2180785" cy="822426"/>
            <a:chOff x="0" y="0"/>
            <a:chExt cx="2907713" cy="1096568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2907713" cy="1096568"/>
              <a:chOff x="0" y="0"/>
              <a:chExt cx="574363" cy="216606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574363" cy="216606"/>
              </a:xfrm>
              <a:custGeom>
                <a:avLst/>
                <a:gdLst/>
                <a:ahLst/>
                <a:cxnLst/>
                <a:rect r="r" b="b" t="t" l="l"/>
                <a:pathLst>
                  <a:path h="216606" w="574363">
                    <a:moveTo>
                      <a:pt x="108303" y="0"/>
                    </a:moveTo>
                    <a:lnTo>
                      <a:pt x="466060" y="0"/>
                    </a:lnTo>
                    <a:cubicBezTo>
                      <a:pt x="525874" y="0"/>
                      <a:pt x="574363" y="48489"/>
                      <a:pt x="574363" y="108303"/>
                    </a:cubicBezTo>
                    <a:lnTo>
                      <a:pt x="574363" y="108303"/>
                    </a:lnTo>
                    <a:cubicBezTo>
                      <a:pt x="574363" y="137027"/>
                      <a:pt x="562953" y="164574"/>
                      <a:pt x="542642" y="184885"/>
                    </a:cubicBezTo>
                    <a:cubicBezTo>
                      <a:pt x="522331" y="205195"/>
                      <a:pt x="494784" y="216606"/>
                      <a:pt x="466060" y="216606"/>
                    </a:cubicBezTo>
                    <a:lnTo>
                      <a:pt x="108303" y="216606"/>
                    </a:lnTo>
                    <a:cubicBezTo>
                      <a:pt x="79579" y="216606"/>
                      <a:pt x="52032" y="205195"/>
                      <a:pt x="31721" y="184885"/>
                    </a:cubicBezTo>
                    <a:cubicBezTo>
                      <a:pt x="11410" y="164574"/>
                      <a:pt x="0" y="137027"/>
                      <a:pt x="0" y="108303"/>
                    </a:cubicBezTo>
                    <a:lnTo>
                      <a:pt x="0" y="108303"/>
                    </a:lnTo>
                    <a:cubicBezTo>
                      <a:pt x="0" y="79579"/>
                      <a:pt x="11410" y="52032"/>
                      <a:pt x="31721" y="31721"/>
                    </a:cubicBezTo>
                    <a:cubicBezTo>
                      <a:pt x="52032" y="11410"/>
                      <a:pt x="79579" y="0"/>
                      <a:pt x="108303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rnd">
                <a:solidFill>
                  <a:srgbClr val="1351AA"/>
                </a:solidFill>
                <a:prstDash val="solid"/>
                <a:round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28575"/>
                <a:ext cx="574363" cy="1880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00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329864" y="304020"/>
              <a:ext cx="2247986" cy="5075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859"/>
                </a:lnSpc>
              </a:pPr>
              <a:r>
                <a:rPr lang="en-US" b="true" sz="2599">
                  <a:solidFill>
                    <a:srgbClr val="1351AA"/>
                  </a:solidFill>
                  <a:latin typeface="Work Sans Bold"/>
                  <a:ea typeface="Work Sans Bold"/>
                  <a:cs typeface="Work Sans Bold"/>
                  <a:sym typeface="Work Sans Bold"/>
                </a:rPr>
                <a:t>Teachers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7534910" y="7700121"/>
            <a:ext cx="3218180" cy="822426"/>
            <a:chOff x="0" y="0"/>
            <a:chExt cx="4290907" cy="1096568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4290907" cy="1096568"/>
              <a:chOff x="0" y="0"/>
              <a:chExt cx="847587" cy="216606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47587" cy="216606"/>
              </a:xfrm>
              <a:custGeom>
                <a:avLst/>
                <a:gdLst/>
                <a:ahLst/>
                <a:cxnLst/>
                <a:rect r="r" b="b" t="t" l="l"/>
                <a:pathLst>
                  <a:path h="216606" w="847587">
                    <a:moveTo>
                      <a:pt x="108303" y="0"/>
                    </a:moveTo>
                    <a:lnTo>
                      <a:pt x="739284" y="0"/>
                    </a:lnTo>
                    <a:cubicBezTo>
                      <a:pt x="799098" y="0"/>
                      <a:pt x="847587" y="48489"/>
                      <a:pt x="847587" y="108303"/>
                    </a:cubicBezTo>
                    <a:lnTo>
                      <a:pt x="847587" y="108303"/>
                    </a:lnTo>
                    <a:cubicBezTo>
                      <a:pt x="847587" y="137027"/>
                      <a:pt x="836176" y="164574"/>
                      <a:pt x="815865" y="184885"/>
                    </a:cubicBezTo>
                    <a:cubicBezTo>
                      <a:pt x="795555" y="205195"/>
                      <a:pt x="768007" y="216606"/>
                      <a:pt x="739284" y="216606"/>
                    </a:cubicBezTo>
                    <a:lnTo>
                      <a:pt x="108303" y="216606"/>
                    </a:lnTo>
                    <a:cubicBezTo>
                      <a:pt x="79579" y="216606"/>
                      <a:pt x="52032" y="205195"/>
                      <a:pt x="31721" y="184885"/>
                    </a:cubicBezTo>
                    <a:cubicBezTo>
                      <a:pt x="11410" y="164574"/>
                      <a:pt x="0" y="137027"/>
                      <a:pt x="0" y="108303"/>
                    </a:cubicBezTo>
                    <a:lnTo>
                      <a:pt x="0" y="108303"/>
                    </a:lnTo>
                    <a:cubicBezTo>
                      <a:pt x="0" y="79579"/>
                      <a:pt x="11410" y="52032"/>
                      <a:pt x="31721" y="31721"/>
                    </a:cubicBezTo>
                    <a:cubicBezTo>
                      <a:pt x="52032" y="11410"/>
                      <a:pt x="79579" y="0"/>
                      <a:pt x="108303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rnd">
                <a:solidFill>
                  <a:srgbClr val="1351AA"/>
                </a:solidFill>
                <a:prstDash val="solid"/>
                <a:round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28575"/>
                <a:ext cx="847587" cy="1880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00"/>
                  </a:lnSpc>
                </a:pPr>
              </a:p>
            </p:txBody>
          </p:sp>
        </p:grpSp>
        <p:sp>
          <p:nvSpPr>
            <p:cNvPr name="TextBox 24" id="24"/>
            <p:cNvSpPr txBox="true"/>
            <p:nvPr/>
          </p:nvSpPr>
          <p:spPr>
            <a:xfrm rot="0">
              <a:off x="202181" y="304020"/>
              <a:ext cx="3886545" cy="5075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859"/>
                </a:lnSpc>
              </a:pPr>
              <a:r>
                <a:rPr lang="en-US" b="true" sz="2599">
                  <a:solidFill>
                    <a:srgbClr val="1351AA"/>
                  </a:solidFill>
                  <a:latin typeface="Work Sans Bold"/>
                  <a:ea typeface="Work Sans Bold"/>
                  <a:cs typeface="Work Sans Bold"/>
                  <a:sym typeface="Work Sans Bold"/>
                </a:rPr>
                <a:t>Announcements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3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74027" y="1028700"/>
            <a:ext cx="4978274" cy="7781494"/>
            <a:chOff x="0" y="0"/>
            <a:chExt cx="1311150" cy="20494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11150" cy="2049447"/>
            </a:xfrm>
            <a:custGeom>
              <a:avLst/>
              <a:gdLst/>
              <a:ahLst/>
              <a:cxnLst/>
              <a:rect r="r" b="b" t="t" l="l"/>
              <a:pathLst>
                <a:path h="2049447" w="1311150">
                  <a:moveTo>
                    <a:pt x="0" y="0"/>
                  </a:moveTo>
                  <a:lnTo>
                    <a:pt x="1311150" y="0"/>
                  </a:lnTo>
                  <a:lnTo>
                    <a:pt x="1311150" y="2049447"/>
                  </a:lnTo>
                  <a:lnTo>
                    <a:pt x="0" y="2049447"/>
                  </a:lnTo>
                  <a:close/>
                </a:path>
              </a:pathLst>
            </a:custGeom>
            <a:solidFill>
              <a:srgbClr val="1351A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1311150" cy="2020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014050" y="1328841"/>
            <a:ext cx="4098227" cy="1047327"/>
            <a:chOff x="0" y="0"/>
            <a:chExt cx="5464303" cy="1396436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5464303" cy="1396436"/>
              <a:chOff x="0" y="0"/>
              <a:chExt cx="847587" cy="21660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47587" cy="216606"/>
              </a:xfrm>
              <a:custGeom>
                <a:avLst/>
                <a:gdLst/>
                <a:ahLst/>
                <a:cxnLst/>
                <a:rect r="r" b="b" t="t" l="l"/>
                <a:pathLst>
                  <a:path h="216606" w="847587">
                    <a:moveTo>
                      <a:pt x="108303" y="0"/>
                    </a:moveTo>
                    <a:lnTo>
                      <a:pt x="739284" y="0"/>
                    </a:lnTo>
                    <a:cubicBezTo>
                      <a:pt x="799098" y="0"/>
                      <a:pt x="847587" y="48489"/>
                      <a:pt x="847587" y="108303"/>
                    </a:cubicBezTo>
                    <a:lnTo>
                      <a:pt x="847587" y="108303"/>
                    </a:lnTo>
                    <a:cubicBezTo>
                      <a:pt x="847587" y="137027"/>
                      <a:pt x="836176" y="164574"/>
                      <a:pt x="815865" y="184885"/>
                    </a:cubicBezTo>
                    <a:cubicBezTo>
                      <a:pt x="795555" y="205195"/>
                      <a:pt x="768007" y="216606"/>
                      <a:pt x="739284" y="216606"/>
                    </a:cubicBezTo>
                    <a:lnTo>
                      <a:pt x="108303" y="216606"/>
                    </a:lnTo>
                    <a:cubicBezTo>
                      <a:pt x="79579" y="216606"/>
                      <a:pt x="52032" y="205195"/>
                      <a:pt x="31721" y="184885"/>
                    </a:cubicBezTo>
                    <a:cubicBezTo>
                      <a:pt x="11410" y="164574"/>
                      <a:pt x="0" y="137027"/>
                      <a:pt x="0" y="108303"/>
                    </a:cubicBezTo>
                    <a:lnTo>
                      <a:pt x="0" y="108303"/>
                    </a:lnTo>
                    <a:cubicBezTo>
                      <a:pt x="0" y="79579"/>
                      <a:pt x="11410" y="52032"/>
                      <a:pt x="31721" y="31721"/>
                    </a:cubicBezTo>
                    <a:cubicBezTo>
                      <a:pt x="52032" y="11410"/>
                      <a:pt x="79579" y="0"/>
                      <a:pt x="108303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rnd">
                <a:solidFill>
                  <a:srgbClr val="E3E2DE"/>
                </a:solidFill>
                <a:prstDash val="solid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28575"/>
                <a:ext cx="847587" cy="1880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00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257470" y="381949"/>
              <a:ext cx="4949363" cy="6515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3642"/>
                </a:lnSpc>
              </a:pPr>
              <a:r>
                <a:rPr lang="en-US" b="true" sz="3310">
                  <a:solidFill>
                    <a:srgbClr val="FFFFFF"/>
                  </a:solidFill>
                  <a:latin typeface="Work Sans Bold"/>
                  <a:ea typeface="Work Sans Bold"/>
                  <a:cs typeface="Work Sans Bold"/>
                  <a:sym typeface="Work Sans Bold"/>
                </a:rPr>
                <a:t>Announcements</a:t>
              </a:r>
            </a:p>
          </p:txBody>
        </p:sp>
      </p:grpSp>
      <p:sp>
        <p:nvSpPr>
          <p:cNvPr name="AutoShape 10" id="10"/>
          <p:cNvSpPr/>
          <p:nvPr/>
        </p:nvSpPr>
        <p:spPr>
          <a:xfrm flipV="true">
            <a:off x="1574027" y="2830843"/>
            <a:ext cx="505559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1859304" y="3364243"/>
            <a:ext cx="4407720" cy="289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ID</a:t>
            </a:r>
          </a:p>
          <a:p>
            <a:pPr algn="l">
              <a:lnSpc>
                <a:spcPts val="450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Title </a:t>
            </a:r>
          </a:p>
          <a:p>
            <a:pPr algn="l">
              <a:lnSpc>
                <a:spcPts val="450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Content</a:t>
            </a:r>
          </a:p>
          <a:p>
            <a:pPr algn="l">
              <a:lnSpc>
                <a:spcPts val="450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Priority</a:t>
            </a:r>
          </a:p>
          <a:p>
            <a:pPr algn="l">
              <a:lnSpc>
                <a:spcPts val="450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Category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7266656" y="1028700"/>
            <a:ext cx="4978274" cy="7781494"/>
            <a:chOff x="0" y="0"/>
            <a:chExt cx="1311150" cy="204944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311150" cy="2049447"/>
            </a:xfrm>
            <a:custGeom>
              <a:avLst/>
              <a:gdLst/>
              <a:ahLst/>
              <a:cxnLst/>
              <a:rect r="r" b="b" t="t" l="l"/>
              <a:pathLst>
                <a:path h="2049447" w="1311150">
                  <a:moveTo>
                    <a:pt x="0" y="0"/>
                  </a:moveTo>
                  <a:lnTo>
                    <a:pt x="1311150" y="0"/>
                  </a:lnTo>
                  <a:lnTo>
                    <a:pt x="1311150" y="2049447"/>
                  </a:lnTo>
                  <a:lnTo>
                    <a:pt x="0" y="2049447"/>
                  </a:lnTo>
                  <a:close/>
                </a:path>
              </a:pathLst>
            </a:custGeom>
            <a:solidFill>
              <a:srgbClr val="1351AA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28575"/>
              <a:ext cx="1311150" cy="2020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0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706680" y="1328841"/>
            <a:ext cx="4098227" cy="1047327"/>
            <a:chOff x="0" y="0"/>
            <a:chExt cx="5464303" cy="1396436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5464303" cy="1396436"/>
              <a:chOff x="0" y="0"/>
              <a:chExt cx="847587" cy="216606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47587" cy="216606"/>
              </a:xfrm>
              <a:custGeom>
                <a:avLst/>
                <a:gdLst/>
                <a:ahLst/>
                <a:cxnLst/>
                <a:rect r="r" b="b" t="t" l="l"/>
                <a:pathLst>
                  <a:path h="216606" w="847587">
                    <a:moveTo>
                      <a:pt x="108303" y="0"/>
                    </a:moveTo>
                    <a:lnTo>
                      <a:pt x="739284" y="0"/>
                    </a:lnTo>
                    <a:cubicBezTo>
                      <a:pt x="799098" y="0"/>
                      <a:pt x="847587" y="48489"/>
                      <a:pt x="847587" y="108303"/>
                    </a:cubicBezTo>
                    <a:lnTo>
                      <a:pt x="847587" y="108303"/>
                    </a:lnTo>
                    <a:cubicBezTo>
                      <a:pt x="847587" y="137027"/>
                      <a:pt x="836176" y="164574"/>
                      <a:pt x="815865" y="184885"/>
                    </a:cubicBezTo>
                    <a:cubicBezTo>
                      <a:pt x="795555" y="205195"/>
                      <a:pt x="768007" y="216606"/>
                      <a:pt x="739284" y="216606"/>
                    </a:cubicBezTo>
                    <a:lnTo>
                      <a:pt x="108303" y="216606"/>
                    </a:lnTo>
                    <a:cubicBezTo>
                      <a:pt x="79579" y="216606"/>
                      <a:pt x="52032" y="205195"/>
                      <a:pt x="31721" y="184885"/>
                    </a:cubicBezTo>
                    <a:cubicBezTo>
                      <a:pt x="11410" y="164574"/>
                      <a:pt x="0" y="137027"/>
                      <a:pt x="0" y="108303"/>
                    </a:cubicBezTo>
                    <a:lnTo>
                      <a:pt x="0" y="108303"/>
                    </a:lnTo>
                    <a:cubicBezTo>
                      <a:pt x="0" y="79579"/>
                      <a:pt x="11410" y="52032"/>
                      <a:pt x="31721" y="31721"/>
                    </a:cubicBezTo>
                    <a:cubicBezTo>
                      <a:pt x="52032" y="11410"/>
                      <a:pt x="79579" y="0"/>
                      <a:pt x="108303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rnd">
                <a:solidFill>
                  <a:srgbClr val="E3E2DE"/>
                </a:solidFill>
                <a:prstDash val="solid"/>
                <a:round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28575"/>
                <a:ext cx="847587" cy="1880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00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257470" y="381949"/>
              <a:ext cx="4949363" cy="6515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3642"/>
                </a:lnSpc>
              </a:pPr>
              <a:r>
                <a:rPr lang="en-US" b="true" sz="3310">
                  <a:solidFill>
                    <a:srgbClr val="FFFFFF"/>
                  </a:solidFill>
                  <a:latin typeface="Work Sans Bold"/>
                  <a:ea typeface="Work Sans Bold"/>
                  <a:cs typeface="Work Sans Bold"/>
                  <a:sym typeface="Work Sans Bold"/>
                </a:rPr>
                <a:t>CLASSES</a:t>
              </a:r>
            </a:p>
          </p:txBody>
        </p:sp>
      </p:grpSp>
      <p:sp>
        <p:nvSpPr>
          <p:cNvPr name="AutoShape 20" id="20"/>
          <p:cNvSpPr/>
          <p:nvPr/>
        </p:nvSpPr>
        <p:spPr>
          <a:xfrm>
            <a:off x="7266656" y="2830843"/>
            <a:ext cx="497827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1" id="21"/>
          <p:cNvSpPr txBox="true"/>
          <p:nvPr/>
        </p:nvSpPr>
        <p:spPr>
          <a:xfrm rot="0">
            <a:off x="7551933" y="3364243"/>
            <a:ext cx="4407720" cy="518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ID</a:t>
            </a:r>
          </a:p>
          <a:p>
            <a:pPr algn="l">
              <a:lnSpc>
                <a:spcPts val="450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Name</a:t>
            </a:r>
          </a:p>
          <a:p>
            <a:pPr algn="l">
              <a:lnSpc>
                <a:spcPts val="450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Desc</a:t>
            </a:r>
          </a:p>
          <a:p>
            <a:pPr algn="l">
              <a:lnSpc>
                <a:spcPts val="450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Teacher</a:t>
            </a:r>
          </a:p>
          <a:p>
            <a:pPr algn="l">
              <a:lnSpc>
                <a:spcPts val="450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Schedule</a:t>
            </a:r>
          </a:p>
          <a:p>
            <a:pPr algn="l">
              <a:lnSpc>
                <a:spcPts val="450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Capacity</a:t>
            </a:r>
          </a:p>
          <a:p>
            <a:pPr algn="l">
              <a:lnSpc>
                <a:spcPts val="450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Enrolled</a:t>
            </a:r>
          </a:p>
          <a:p>
            <a:pPr algn="l">
              <a:lnSpc>
                <a:spcPts val="450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Category</a:t>
            </a:r>
          </a:p>
          <a:p>
            <a:pPr algn="l">
              <a:lnSpc>
                <a:spcPts val="450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Level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2595139" y="1028700"/>
            <a:ext cx="4978274" cy="7781494"/>
            <a:chOff x="0" y="0"/>
            <a:chExt cx="1311150" cy="204944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311150" cy="2049447"/>
            </a:xfrm>
            <a:custGeom>
              <a:avLst/>
              <a:gdLst/>
              <a:ahLst/>
              <a:cxnLst/>
              <a:rect r="r" b="b" t="t" l="l"/>
              <a:pathLst>
                <a:path h="2049447" w="1311150">
                  <a:moveTo>
                    <a:pt x="0" y="0"/>
                  </a:moveTo>
                  <a:lnTo>
                    <a:pt x="1311150" y="0"/>
                  </a:lnTo>
                  <a:lnTo>
                    <a:pt x="1311150" y="2049447"/>
                  </a:lnTo>
                  <a:lnTo>
                    <a:pt x="0" y="2049447"/>
                  </a:lnTo>
                  <a:close/>
                </a:path>
              </a:pathLst>
            </a:custGeom>
            <a:solidFill>
              <a:srgbClr val="1351AA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28575"/>
              <a:ext cx="1311150" cy="2020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00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3035162" y="1328841"/>
            <a:ext cx="4098227" cy="1047327"/>
            <a:chOff x="0" y="0"/>
            <a:chExt cx="5464303" cy="1396436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5464303" cy="1396436"/>
              <a:chOff x="0" y="0"/>
              <a:chExt cx="847587" cy="216606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47587" cy="216606"/>
              </a:xfrm>
              <a:custGeom>
                <a:avLst/>
                <a:gdLst/>
                <a:ahLst/>
                <a:cxnLst/>
                <a:rect r="r" b="b" t="t" l="l"/>
                <a:pathLst>
                  <a:path h="216606" w="847587">
                    <a:moveTo>
                      <a:pt x="108303" y="0"/>
                    </a:moveTo>
                    <a:lnTo>
                      <a:pt x="739284" y="0"/>
                    </a:lnTo>
                    <a:cubicBezTo>
                      <a:pt x="799098" y="0"/>
                      <a:pt x="847587" y="48489"/>
                      <a:pt x="847587" y="108303"/>
                    </a:cubicBezTo>
                    <a:lnTo>
                      <a:pt x="847587" y="108303"/>
                    </a:lnTo>
                    <a:cubicBezTo>
                      <a:pt x="847587" y="137027"/>
                      <a:pt x="836176" y="164574"/>
                      <a:pt x="815865" y="184885"/>
                    </a:cubicBezTo>
                    <a:cubicBezTo>
                      <a:pt x="795555" y="205195"/>
                      <a:pt x="768007" y="216606"/>
                      <a:pt x="739284" y="216606"/>
                    </a:cubicBezTo>
                    <a:lnTo>
                      <a:pt x="108303" y="216606"/>
                    </a:lnTo>
                    <a:cubicBezTo>
                      <a:pt x="79579" y="216606"/>
                      <a:pt x="52032" y="205195"/>
                      <a:pt x="31721" y="184885"/>
                    </a:cubicBezTo>
                    <a:cubicBezTo>
                      <a:pt x="11410" y="164574"/>
                      <a:pt x="0" y="137027"/>
                      <a:pt x="0" y="108303"/>
                    </a:cubicBezTo>
                    <a:lnTo>
                      <a:pt x="0" y="108303"/>
                    </a:lnTo>
                    <a:cubicBezTo>
                      <a:pt x="0" y="79579"/>
                      <a:pt x="11410" y="52032"/>
                      <a:pt x="31721" y="31721"/>
                    </a:cubicBezTo>
                    <a:cubicBezTo>
                      <a:pt x="52032" y="11410"/>
                      <a:pt x="79579" y="0"/>
                      <a:pt x="108303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rnd">
                <a:solidFill>
                  <a:srgbClr val="E3E2DE"/>
                </a:solidFill>
                <a:prstDash val="solid"/>
                <a:round/>
              </a:ln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28575"/>
                <a:ext cx="847587" cy="1880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00"/>
                  </a:lnSpc>
                </a:pPr>
              </a:p>
            </p:txBody>
          </p:sp>
        </p:grpSp>
        <p:sp>
          <p:nvSpPr>
            <p:cNvPr name="TextBox 29" id="29"/>
            <p:cNvSpPr txBox="true"/>
            <p:nvPr/>
          </p:nvSpPr>
          <p:spPr>
            <a:xfrm rot="0">
              <a:off x="257470" y="381949"/>
              <a:ext cx="4949363" cy="6515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3642"/>
                </a:lnSpc>
              </a:pPr>
              <a:r>
                <a:rPr lang="en-US" b="true" sz="3310">
                  <a:solidFill>
                    <a:srgbClr val="FFFFFF"/>
                  </a:solidFill>
                  <a:latin typeface="Work Sans Bold"/>
                  <a:ea typeface="Work Sans Bold"/>
                  <a:cs typeface="Work Sans Bold"/>
                  <a:sym typeface="Work Sans Bold"/>
                </a:rPr>
                <a:t>TEACHERS</a:t>
              </a:r>
            </a:p>
          </p:txBody>
        </p:sp>
      </p:grpSp>
      <p:sp>
        <p:nvSpPr>
          <p:cNvPr name="AutoShape 30" id="30"/>
          <p:cNvSpPr/>
          <p:nvPr/>
        </p:nvSpPr>
        <p:spPr>
          <a:xfrm>
            <a:off x="12595139" y="2830843"/>
            <a:ext cx="497827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1" id="31"/>
          <p:cNvSpPr txBox="true"/>
          <p:nvPr/>
        </p:nvSpPr>
        <p:spPr>
          <a:xfrm rot="0">
            <a:off x="12880416" y="3364243"/>
            <a:ext cx="4407720" cy="346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ID</a:t>
            </a:r>
          </a:p>
          <a:p>
            <a:pPr algn="l">
              <a:lnSpc>
                <a:spcPts val="450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Name </a:t>
            </a:r>
          </a:p>
          <a:p>
            <a:pPr algn="l">
              <a:lnSpc>
                <a:spcPts val="450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Bio</a:t>
            </a:r>
          </a:p>
          <a:p>
            <a:pPr algn="l">
              <a:lnSpc>
                <a:spcPts val="450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Specialities</a:t>
            </a:r>
          </a:p>
          <a:p>
            <a:pPr algn="l">
              <a:lnSpc>
                <a:spcPts val="450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Rating</a:t>
            </a:r>
          </a:p>
          <a:p>
            <a:pPr algn="l">
              <a:lnSpc>
                <a:spcPts val="450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Experience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51A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00380" y="2872917"/>
            <a:ext cx="6937833" cy="6937833"/>
            <a:chOff x="0" y="0"/>
            <a:chExt cx="13716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6857994" y="0"/>
                  </a:moveTo>
                  <a:lnTo>
                    <a:pt x="6858008" y="0"/>
                  </a:lnTo>
                  <a:cubicBezTo>
                    <a:pt x="10645573" y="1"/>
                    <a:pt x="13716000" y="3070429"/>
                    <a:pt x="13716000" y="6857994"/>
                  </a:cubicBezTo>
                  <a:lnTo>
                    <a:pt x="13716000" y="13716000"/>
                  </a:lnTo>
                  <a:lnTo>
                    <a:pt x="0" y="13716000"/>
                  </a:lnTo>
                  <a:lnTo>
                    <a:pt x="0" y="6857994"/>
                  </a:lnTo>
                  <a:cubicBezTo>
                    <a:pt x="0" y="3070428"/>
                    <a:pt x="3070428" y="0"/>
                    <a:pt x="6857994" y="0"/>
                  </a:cubicBezTo>
                  <a:close/>
                </a:path>
              </a:pathLst>
            </a:custGeom>
            <a:blipFill>
              <a:blip r:embed="rId2"/>
              <a:stretch>
                <a:fillRect l="-25046" t="0" r="-25046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327696" y="276225"/>
            <a:ext cx="14279849" cy="391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00"/>
              </a:lnSpc>
            </a:pPr>
            <a:r>
              <a:rPr lang="en-US" sz="15000" spc="-825" b="true">
                <a:solidFill>
                  <a:srgbClr val="E3E2DE"/>
                </a:solidFill>
                <a:latin typeface="Aileron Heavy"/>
                <a:ea typeface="Aileron Heavy"/>
                <a:cs typeface="Aileron Heavy"/>
                <a:sym typeface="Aileron Heavy"/>
              </a:rPr>
              <a:t>Rule Based Assistant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31968" y="4777212"/>
            <a:ext cx="8512032" cy="5033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9490" indent="-324745" lvl="1">
              <a:lnSpc>
                <a:spcPts val="3609"/>
              </a:lnSpc>
              <a:buFont typeface="Arial"/>
              <a:buChar char="•"/>
            </a:pPr>
            <a:r>
              <a:rPr lang="en-US" b="true" sz="3008">
                <a:solidFill>
                  <a:srgbClr val="E3E2DE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MULTI-STEP FORM </a:t>
            </a:r>
            <a:r>
              <a:rPr lang="en-US" sz="3008">
                <a:solidFill>
                  <a:srgbClr val="E3E2DE"/>
                </a:solidFill>
                <a:latin typeface="Work Sans"/>
                <a:ea typeface="Work Sans"/>
                <a:cs typeface="Work Sans"/>
                <a:sym typeface="Work Sans"/>
              </a:rPr>
              <a:t>COLLECTS GRADES, INTERESTS, HOBBIES, AND LEARNING PREFERENCES.</a:t>
            </a:r>
          </a:p>
          <a:p>
            <a:pPr algn="l" marL="649490" indent="-324745" lvl="1">
              <a:lnSpc>
                <a:spcPts val="3609"/>
              </a:lnSpc>
              <a:buFont typeface="Arial"/>
              <a:buChar char="•"/>
            </a:pPr>
            <a:r>
              <a:rPr lang="en-US" sz="3008">
                <a:solidFill>
                  <a:srgbClr val="E3E2DE"/>
                </a:solidFill>
                <a:latin typeface="Work Sans"/>
                <a:ea typeface="Work Sans"/>
                <a:cs typeface="Work Sans"/>
                <a:sym typeface="Work Sans"/>
              </a:rPr>
              <a:t>STATE IS MANAGED WITH</a:t>
            </a:r>
            <a:r>
              <a:rPr lang="en-US" b="true" sz="3008">
                <a:solidFill>
                  <a:srgbClr val="E3E2DE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 USESTATE </a:t>
            </a:r>
            <a:r>
              <a:rPr lang="en-US" sz="3008">
                <a:solidFill>
                  <a:srgbClr val="E3E2DE"/>
                </a:solidFill>
                <a:latin typeface="Work Sans"/>
                <a:ea typeface="Work Sans"/>
                <a:cs typeface="Work Sans"/>
                <a:sym typeface="Work Sans"/>
              </a:rPr>
              <a:t>TO TRACK FORM DATA AND CURRENT STEP.</a:t>
            </a:r>
          </a:p>
          <a:p>
            <a:pPr algn="l" marL="649490" indent="-324745" lvl="1">
              <a:lnSpc>
                <a:spcPts val="3609"/>
              </a:lnSpc>
              <a:buFont typeface="Arial"/>
              <a:buChar char="•"/>
            </a:pPr>
            <a:r>
              <a:rPr lang="en-US" b="true" sz="3008">
                <a:solidFill>
                  <a:srgbClr val="E3E2DE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A RULE-BASED ENGINE </a:t>
            </a:r>
            <a:r>
              <a:rPr lang="en-US" sz="3008">
                <a:solidFill>
                  <a:srgbClr val="E3E2DE"/>
                </a:solidFill>
                <a:latin typeface="Work Sans"/>
                <a:ea typeface="Work Sans"/>
                <a:cs typeface="Work Sans"/>
                <a:sym typeface="Work Sans"/>
              </a:rPr>
              <a:t>GENERATES UP TO 4 COURSE RECOMMENDATIONS.</a:t>
            </a:r>
          </a:p>
          <a:p>
            <a:pPr algn="l" marL="649490" indent="-324745" lvl="1">
              <a:lnSpc>
                <a:spcPts val="3609"/>
              </a:lnSpc>
              <a:buFont typeface="Arial"/>
              <a:buChar char="•"/>
            </a:pPr>
            <a:r>
              <a:rPr lang="en-US" b="true" sz="3008">
                <a:solidFill>
                  <a:srgbClr val="E3E2DE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FINAL SCREEN DISPLAYS </a:t>
            </a:r>
            <a:r>
              <a:rPr lang="en-US" sz="3008">
                <a:solidFill>
                  <a:srgbClr val="E3E2DE"/>
                </a:solidFill>
                <a:latin typeface="Work Sans"/>
                <a:ea typeface="Work Sans"/>
                <a:cs typeface="Work Sans"/>
                <a:sym typeface="Work Sans"/>
              </a:rPr>
              <a:t>PERSONALIZED COURSE CARDS WITH REASONS AND DIFFICULTY.</a:t>
            </a:r>
          </a:p>
          <a:p>
            <a:pPr algn="l" marL="0" indent="0" lvl="1">
              <a:lnSpc>
                <a:spcPts val="3609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5400000">
            <a:off x="17045625" y="262575"/>
            <a:ext cx="552450" cy="979799"/>
            <a:chOff x="0" y="0"/>
            <a:chExt cx="189122" cy="33541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9122" cy="335417"/>
            </a:xfrm>
            <a:custGeom>
              <a:avLst/>
              <a:gdLst/>
              <a:ahLst/>
              <a:cxnLst/>
              <a:rect r="r" b="b" t="t" l="l"/>
              <a:pathLst>
                <a:path h="335417" w="189122">
                  <a:moveTo>
                    <a:pt x="94561" y="0"/>
                  </a:moveTo>
                  <a:lnTo>
                    <a:pt x="94561" y="0"/>
                  </a:lnTo>
                  <a:cubicBezTo>
                    <a:pt x="146785" y="0"/>
                    <a:pt x="189122" y="42336"/>
                    <a:pt x="189122" y="94561"/>
                  </a:cubicBezTo>
                  <a:lnTo>
                    <a:pt x="189122" y="240856"/>
                  </a:lnTo>
                  <a:cubicBezTo>
                    <a:pt x="189122" y="265936"/>
                    <a:pt x="179159" y="289988"/>
                    <a:pt x="161425" y="307721"/>
                  </a:cubicBezTo>
                  <a:cubicBezTo>
                    <a:pt x="143692" y="325455"/>
                    <a:pt x="119640" y="335417"/>
                    <a:pt x="94561" y="335417"/>
                  </a:cubicBezTo>
                  <a:lnTo>
                    <a:pt x="94561" y="335417"/>
                  </a:lnTo>
                  <a:cubicBezTo>
                    <a:pt x="42336" y="335417"/>
                    <a:pt x="0" y="293081"/>
                    <a:pt x="0" y="240856"/>
                  </a:cubicBezTo>
                  <a:lnTo>
                    <a:pt x="0" y="94561"/>
                  </a:lnTo>
                  <a:cubicBezTo>
                    <a:pt x="0" y="69482"/>
                    <a:pt x="9963" y="45430"/>
                    <a:pt x="27696" y="27696"/>
                  </a:cubicBezTo>
                  <a:cubicBezTo>
                    <a:pt x="45430" y="9963"/>
                    <a:pt x="69482" y="0"/>
                    <a:pt x="9456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E3E2DE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189122" cy="3449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6831951" y="633413"/>
            <a:ext cx="979799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49"/>
              </a:lnSpc>
              <a:spcBef>
                <a:spcPct val="0"/>
              </a:spcBef>
            </a:pPr>
            <a:r>
              <a:rPr lang="en-US" b="true" sz="2499">
                <a:solidFill>
                  <a:srgbClr val="E3E2DE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04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7045625" y="262575"/>
            <a:ext cx="552450" cy="979799"/>
            <a:chOff x="0" y="0"/>
            <a:chExt cx="189122" cy="3354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9122" cy="335417"/>
            </a:xfrm>
            <a:custGeom>
              <a:avLst/>
              <a:gdLst/>
              <a:ahLst/>
              <a:cxnLst/>
              <a:rect r="r" b="b" t="t" l="l"/>
              <a:pathLst>
                <a:path h="335417" w="189122">
                  <a:moveTo>
                    <a:pt x="94561" y="0"/>
                  </a:moveTo>
                  <a:lnTo>
                    <a:pt x="94561" y="0"/>
                  </a:lnTo>
                  <a:cubicBezTo>
                    <a:pt x="146785" y="0"/>
                    <a:pt x="189122" y="42336"/>
                    <a:pt x="189122" y="94561"/>
                  </a:cubicBezTo>
                  <a:lnTo>
                    <a:pt x="189122" y="240856"/>
                  </a:lnTo>
                  <a:cubicBezTo>
                    <a:pt x="189122" y="265936"/>
                    <a:pt x="179159" y="289988"/>
                    <a:pt x="161425" y="307721"/>
                  </a:cubicBezTo>
                  <a:cubicBezTo>
                    <a:pt x="143692" y="325455"/>
                    <a:pt x="119640" y="335417"/>
                    <a:pt x="94561" y="335417"/>
                  </a:cubicBezTo>
                  <a:lnTo>
                    <a:pt x="94561" y="335417"/>
                  </a:lnTo>
                  <a:cubicBezTo>
                    <a:pt x="42336" y="335417"/>
                    <a:pt x="0" y="293081"/>
                    <a:pt x="0" y="240856"/>
                  </a:cubicBezTo>
                  <a:lnTo>
                    <a:pt x="0" y="94561"/>
                  </a:lnTo>
                  <a:cubicBezTo>
                    <a:pt x="0" y="69482"/>
                    <a:pt x="9963" y="45430"/>
                    <a:pt x="27696" y="27696"/>
                  </a:cubicBezTo>
                  <a:cubicBezTo>
                    <a:pt x="45430" y="9963"/>
                    <a:pt x="69482" y="0"/>
                    <a:pt x="9456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1351AA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89122" cy="3449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785527" y="2286000"/>
            <a:ext cx="5908719" cy="7444055"/>
          </a:xfrm>
          <a:custGeom>
            <a:avLst/>
            <a:gdLst/>
            <a:ahLst/>
            <a:cxnLst/>
            <a:rect r="r" b="b" t="t" l="l"/>
            <a:pathLst>
              <a:path h="7444055" w="5908719">
                <a:moveTo>
                  <a:pt x="0" y="0"/>
                </a:moveTo>
                <a:lnTo>
                  <a:pt x="5908719" y="0"/>
                </a:lnTo>
                <a:lnTo>
                  <a:pt x="5908719" y="7444055"/>
                </a:lnTo>
                <a:lnTo>
                  <a:pt x="0" y="74440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28575" cap="sq">
            <a:solidFill>
              <a:srgbClr val="1351AA"/>
            </a:solidFill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476250" y="276225"/>
            <a:ext cx="14078968" cy="200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00"/>
              </a:lnSpc>
            </a:pPr>
            <a:r>
              <a:rPr lang="en-US" sz="15000" spc="-825" b="true">
                <a:solidFill>
                  <a:srgbClr val="1351AA"/>
                </a:solidFill>
                <a:latin typeface="Aileron Heavy"/>
                <a:ea typeface="Aileron Heavy"/>
                <a:cs typeface="Aileron Heavy"/>
                <a:sym typeface="Aileron Heavy"/>
              </a:rPr>
              <a:t>AI Assistant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683690" y="3863068"/>
            <a:ext cx="5529781" cy="401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6" indent="-237488" lvl="1">
              <a:lnSpc>
                <a:spcPts val="2639"/>
              </a:lnSpc>
              <a:buAutoNum type="arabicPeriod" startAt="1"/>
            </a:pPr>
            <a:r>
              <a:rPr lang="en-US" b="true" sz="2199">
                <a:solidFill>
                  <a:srgbClr val="1351AA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Dyn</a:t>
            </a:r>
            <a:r>
              <a:rPr lang="en-US" b="true" sz="2199" strike="noStrike" u="none">
                <a:solidFill>
                  <a:srgbClr val="1351AA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amic Prompting: </a:t>
            </a:r>
            <a:r>
              <a:rPr lang="en-US" sz="2199" strike="noStrike" u="none">
                <a:solidFill>
                  <a:srgbClr val="1351AA"/>
                </a:solidFill>
                <a:latin typeface="Work Sans"/>
                <a:ea typeface="Work Sans"/>
                <a:cs typeface="Work Sans"/>
                <a:sym typeface="Work Sans"/>
              </a:rPr>
              <a:t>The assistant uses top 5 fetched classes to build a strict system prompt ensuring only valid suggestions.</a:t>
            </a:r>
          </a:p>
          <a:p>
            <a:pPr algn="l" marL="474976" indent="-237488" lvl="1">
              <a:lnSpc>
                <a:spcPts val="2639"/>
              </a:lnSpc>
              <a:buAutoNum type="arabicPeriod" startAt="1"/>
            </a:pPr>
            <a:r>
              <a:rPr lang="en-US" b="true" sz="2199" strike="noStrike" u="none">
                <a:solidFill>
                  <a:srgbClr val="1351AA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Live Chat UI:</a:t>
            </a:r>
            <a:r>
              <a:rPr lang="en-US" sz="2199" strike="noStrike" u="none">
                <a:solidFill>
                  <a:srgbClr val="1351AA"/>
                </a:solidFill>
                <a:latin typeface="Work Sans"/>
                <a:ea typeface="Work Sans"/>
                <a:cs typeface="Work Sans"/>
                <a:sym typeface="Work Sans"/>
              </a:rPr>
              <a:t> Users can ask questions; responses come from a TinyLlama model via a backend service.</a:t>
            </a:r>
          </a:p>
          <a:p>
            <a:pPr algn="l" marL="474976" indent="-237488" lvl="1">
              <a:lnSpc>
                <a:spcPts val="2639"/>
              </a:lnSpc>
              <a:buAutoNum type="arabicPeriod" startAt="1"/>
            </a:pPr>
            <a:r>
              <a:rPr lang="en-US" b="true" sz="2199" strike="noStrike" u="none">
                <a:solidFill>
                  <a:srgbClr val="1351AA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Fallback Logic:</a:t>
            </a:r>
            <a:r>
              <a:rPr lang="en-US" sz="2199" strike="noStrike" u="none">
                <a:solidFill>
                  <a:srgbClr val="1351AA"/>
                </a:solidFill>
                <a:latin typeface="Work Sans"/>
                <a:ea typeface="Work Sans"/>
                <a:cs typeface="Work Sans"/>
                <a:sym typeface="Work Sans"/>
              </a:rPr>
              <a:t> If the AI response doesn't mention actual classes, it uses keyword-based matching to suggest relevant classes.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831951" y="633413"/>
            <a:ext cx="979799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49"/>
              </a:lnSpc>
              <a:spcBef>
                <a:spcPct val="0"/>
              </a:spcBef>
            </a:pPr>
            <a:r>
              <a:rPr lang="en-US" b="true" sz="2499">
                <a:solidFill>
                  <a:srgbClr val="1351AA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02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1351A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7696" y="276225"/>
            <a:ext cx="14279849" cy="200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00"/>
              </a:lnSpc>
            </a:pPr>
            <a:r>
              <a:rPr lang="en-US" sz="15000" spc="-825" b="true">
                <a:solidFill>
                  <a:srgbClr val="E3E2DE"/>
                </a:solidFill>
                <a:latin typeface="Aileron Heavy"/>
                <a:ea typeface="Aileron Heavy"/>
                <a:cs typeface="Aileron Heavy"/>
                <a:sym typeface="Aileron Heavy"/>
              </a:rPr>
              <a:t>Challenges</a:t>
            </a:r>
          </a:p>
        </p:txBody>
      </p:sp>
      <p:grpSp>
        <p:nvGrpSpPr>
          <p:cNvPr name="Group 3" id="3"/>
          <p:cNvGrpSpPr/>
          <p:nvPr/>
        </p:nvGrpSpPr>
        <p:grpSpPr>
          <a:xfrm rot="5400000">
            <a:off x="17045625" y="262575"/>
            <a:ext cx="552450" cy="979799"/>
            <a:chOff x="0" y="0"/>
            <a:chExt cx="189122" cy="33541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9122" cy="335417"/>
            </a:xfrm>
            <a:custGeom>
              <a:avLst/>
              <a:gdLst/>
              <a:ahLst/>
              <a:cxnLst/>
              <a:rect r="r" b="b" t="t" l="l"/>
              <a:pathLst>
                <a:path h="335417" w="189122">
                  <a:moveTo>
                    <a:pt x="94561" y="0"/>
                  </a:moveTo>
                  <a:lnTo>
                    <a:pt x="94561" y="0"/>
                  </a:lnTo>
                  <a:cubicBezTo>
                    <a:pt x="146785" y="0"/>
                    <a:pt x="189122" y="42336"/>
                    <a:pt x="189122" y="94561"/>
                  </a:cubicBezTo>
                  <a:lnTo>
                    <a:pt x="189122" y="240856"/>
                  </a:lnTo>
                  <a:cubicBezTo>
                    <a:pt x="189122" y="265936"/>
                    <a:pt x="179159" y="289988"/>
                    <a:pt x="161425" y="307721"/>
                  </a:cubicBezTo>
                  <a:cubicBezTo>
                    <a:pt x="143692" y="325455"/>
                    <a:pt x="119640" y="335417"/>
                    <a:pt x="94561" y="335417"/>
                  </a:cubicBezTo>
                  <a:lnTo>
                    <a:pt x="94561" y="335417"/>
                  </a:lnTo>
                  <a:cubicBezTo>
                    <a:pt x="42336" y="335417"/>
                    <a:pt x="0" y="293081"/>
                    <a:pt x="0" y="240856"/>
                  </a:cubicBezTo>
                  <a:lnTo>
                    <a:pt x="0" y="94561"/>
                  </a:lnTo>
                  <a:cubicBezTo>
                    <a:pt x="0" y="69482"/>
                    <a:pt x="9963" y="45430"/>
                    <a:pt x="27696" y="27696"/>
                  </a:cubicBezTo>
                  <a:cubicBezTo>
                    <a:pt x="45430" y="9963"/>
                    <a:pt x="69482" y="0"/>
                    <a:pt x="9456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E3E2DE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189122" cy="3449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6831951" y="633413"/>
            <a:ext cx="979799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49"/>
              </a:lnSpc>
              <a:spcBef>
                <a:spcPct val="0"/>
              </a:spcBef>
            </a:pPr>
            <a:r>
              <a:rPr lang="en-US" b="true" sz="2499">
                <a:solidFill>
                  <a:srgbClr val="E3E2DE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07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9415" y="4102565"/>
            <a:ext cx="15417724" cy="705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4"/>
              </a:lnSpc>
              <a:spcBef>
                <a:spcPct val="0"/>
              </a:spcBef>
            </a:pPr>
            <a:r>
              <a:rPr lang="en-US" b="true" sz="5254">
                <a:solidFill>
                  <a:srgbClr val="1351AA"/>
                </a:solidFill>
                <a:latin typeface="Aileron Bold"/>
                <a:ea typeface="Aileron Bold"/>
                <a:cs typeface="Aileron Bold"/>
                <a:sym typeface="Aileron Bold"/>
              </a:rPr>
              <a:t>Shifting from hardcoded to live database content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581393" y="6001198"/>
            <a:ext cx="13713768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b="true" sz="5250">
                <a:solidFill>
                  <a:srgbClr val="1351AA"/>
                </a:solidFill>
                <a:latin typeface="Aileron Bold"/>
                <a:ea typeface="Aileron Bold"/>
                <a:cs typeface="Aileron Bold"/>
                <a:sym typeface="Aileron Bold"/>
              </a:rPr>
              <a:t>Large model sizes (Ollama download pains)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66666" y="7899082"/>
            <a:ext cx="11754669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b="true" sz="5250">
                <a:solidFill>
                  <a:srgbClr val="1351AA"/>
                </a:solidFill>
                <a:latin typeface="Aileron Bold"/>
                <a:ea typeface="Aileron Bold"/>
                <a:cs typeface="Aileron Bold"/>
                <a:sym typeface="Aileron Bold"/>
              </a:rPr>
              <a:t>Handling API errors &amp; edge cases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DAGte-8D_JA</dc:identifier>
  <dcterms:modified xsi:type="dcterms:W3CDTF">2011-08-01T06:04:30Z</dcterms:modified>
  <cp:revision>1</cp:revision>
  <dc:title>Grey Bold Minimalist Project Proposal Presentation</dc:title>
</cp:coreProperties>
</file>