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aleway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regular.fntdata"/><Relationship Id="rId22" Type="http://schemas.openxmlformats.org/officeDocument/2006/relationships/font" Target="fonts/Raleway-italic.fntdata"/><Relationship Id="rId21" Type="http://schemas.openxmlformats.org/officeDocument/2006/relationships/font" Target="fonts/Raleway-bold.fntdata"/><Relationship Id="rId24" Type="http://schemas.openxmlformats.org/officeDocument/2006/relationships/font" Target="fonts/Lato-regular.fntdata"/><Relationship Id="rId23" Type="http://schemas.openxmlformats.org/officeDocument/2006/relationships/font" Target="fonts/Raleway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0bc8f8ab5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0bc8f8ab5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0bc8f8ab5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70bc8f8ab5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70bc8f8ab5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70bc8f8ab5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70bc8f8ab5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70bc8f8ab5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0bc8f8ab5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70bc8f8ab5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0bc8f8ab5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0bc8f8ab5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0bc8f8ab5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70bc8f8ab5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0bc8f8ab5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0bc8f8ab5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0bc8f8ab5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70bc8f8ab5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70bc8f8ab5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70bc8f8ab5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70bc8f8ab5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70bc8f8ab5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70bc8f8ab5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70bc8f8ab5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0bc8f8ab5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70bc8f8ab5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Verilog Netlist Enhancer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Alaa Mahmoud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Hadeel Mabrouk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Verilog Netlist Class [Functions]</a:t>
            </a:r>
            <a:endParaRPr/>
          </a:p>
        </p:txBody>
      </p:sp>
      <p:sp>
        <p:nvSpPr>
          <p:cNvPr id="141" name="Google Shape;141;p22"/>
          <p:cNvSpPr txBox="1"/>
          <p:nvPr>
            <p:ph idx="1" type="body"/>
          </p:nvPr>
        </p:nvSpPr>
        <p:spPr>
          <a:xfrm>
            <a:off x="729450" y="19264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report_max_delay(): </a:t>
            </a:r>
            <a:r>
              <a:rPr lang="en" sz="1800"/>
              <a:t>uses the longest path function of the DiGraph</a:t>
            </a:r>
            <a:endParaRPr sz="1800"/>
          </a:p>
          <a:p>
            <a:pPr indent="-342900" lvl="0" marL="457200" rtl="0" algn="just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report_no_of_cells_of_each_type()</a:t>
            </a:r>
            <a:endParaRPr b="1" sz="1800"/>
          </a:p>
          <a:p>
            <a:pPr indent="-342900" lvl="0" marL="457200" rtl="0" algn="just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max_fanout(): </a:t>
            </a:r>
            <a:r>
              <a:rPr lang="en" sz="1800"/>
              <a:t>returns the maximum existing fanout of the circuit</a:t>
            </a:r>
            <a:endParaRPr sz="1800"/>
          </a:p>
          <a:p>
            <a:pPr indent="-342900" lvl="0" marL="457200" rtl="0" algn="just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buffer_all(desired_fanout)</a:t>
            </a:r>
            <a:endParaRPr sz="1800"/>
          </a:p>
          <a:p>
            <a:pPr indent="0" lvl="0" marL="457200" rtl="0" algn="just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1"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Verilog Netlist Class [Functions]</a:t>
            </a:r>
            <a:endParaRPr/>
          </a:p>
        </p:txBody>
      </p:sp>
      <p:sp>
        <p:nvSpPr>
          <p:cNvPr id="147" name="Google Shape;147;p23"/>
          <p:cNvSpPr txBox="1"/>
          <p:nvPr>
            <p:ph idx="1" type="body"/>
          </p:nvPr>
        </p:nvSpPr>
        <p:spPr>
          <a:xfrm>
            <a:off x="729450" y="19264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clone_all(desired_fanout)</a:t>
            </a:r>
            <a:endParaRPr sz="1800"/>
          </a:p>
          <a:p>
            <a:pPr indent="-342900" lvl="0" marL="457200" rtl="0" algn="just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sizing_up(desired_delay): </a:t>
            </a:r>
            <a:r>
              <a:rPr lang="en" sz="1800"/>
              <a:t>applies greedy sizing algorithm to decrease the delay of the critical path</a:t>
            </a:r>
            <a:endParaRPr sz="1800"/>
          </a:p>
          <a:p>
            <a:pPr indent="-342900" lvl="0" marL="457200" rtl="0" algn="just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nx.draw(get_graph()): </a:t>
            </a:r>
            <a:r>
              <a:rPr lang="en" sz="1800"/>
              <a:t>visualizes the circuit as a directed graph</a:t>
            </a:r>
            <a:endParaRPr sz="1800"/>
          </a:p>
          <a:p>
            <a:pPr indent="-342900" lvl="0" marL="457200" rtl="0" algn="just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b="1" lang="en" sz="1800"/>
              <a:t>to_v_netlist(): </a:t>
            </a:r>
            <a:r>
              <a:rPr lang="en" sz="1800"/>
              <a:t>prints the updated verilog netlist</a:t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</a:t>
            </a:r>
            <a:endParaRPr/>
          </a:p>
        </p:txBody>
      </p:sp>
      <p:sp>
        <p:nvSpPr>
          <p:cNvPr id="153" name="Google Shape;153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The enhancer doesn’t support circuits having cells with multiple outputs</a:t>
            </a:r>
            <a:endParaRPr b="1" sz="1800"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b="1" lang="en" sz="1800"/>
              <a:t>The list of the supported cells is fixed</a:t>
            </a:r>
            <a:endParaRPr b="1"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Further Suggestions</a:t>
            </a:r>
            <a:endParaRPr/>
          </a:p>
        </p:txBody>
      </p:sp>
      <p:sp>
        <p:nvSpPr>
          <p:cNvPr id="159" name="Google Shape;159;p25"/>
          <p:cNvSpPr txBox="1"/>
          <p:nvPr>
            <p:ph idx="1" type="body"/>
          </p:nvPr>
        </p:nvSpPr>
        <p:spPr>
          <a:xfrm>
            <a:off x="729450" y="19264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Using optimization algorithms to enhance the delay and fanout</a:t>
            </a:r>
            <a:endParaRPr b="1" sz="1800"/>
          </a:p>
          <a:p>
            <a:pPr indent="-342900" lvl="0" marL="457200" rtl="0" algn="just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Enhancing the visualization of the circuit:</a:t>
            </a:r>
            <a:endParaRPr b="1" sz="1800"/>
          </a:p>
          <a:p>
            <a:pPr indent="-342900" lvl="1" marL="914400" rtl="0" algn="just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b="1" lang="en" sz="1800"/>
              <a:t>Making the nodes size and shape representative of its size and type</a:t>
            </a:r>
            <a:endParaRPr b="1" sz="1800"/>
          </a:p>
          <a:p>
            <a:pPr indent="-342900" lvl="1" marL="914400" rtl="0" algn="just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b="1" lang="en" sz="1800"/>
              <a:t>Highlighting violations in red</a:t>
            </a:r>
            <a:endParaRPr b="1" sz="1800"/>
          </a:p>
          <a:p>
            <a:pPr indent="-342900" lvl="1" marL="914400" rtl="0" algn="just">
              <a:spcBef>
                <a:spcPts val="1000"/>
              </a:spcBef>
              <a:spcAft>
                <a:spcPts val="1000"/>
              </a:spcAft>
              <a:buSzPts val="1800"/>
              <a:buChar char="○"/>
            </a:pPr>
            <a:r>
              <a:rPr b="1" lang="en" sz="1800"/>
              <a:t>Making the thickness of the edge represetative of its weight</a:t>
            </a:r>
            <a:endParaRPr b="1"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Project Description</a:t>
            </a:r>
            <a:endParaRPr b="1"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Approach</a:t>
            </a:r>
            <a:endParaRPr b="1"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Dependencies</a:t>
            </a:r>
            <a:endParaRPr b="1"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Design and Implementation</a:t>
            </a:r>
            <a:endParaRPr b="1"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Limitations</a:t>
            </a:r>
            <a:endParaRPr b="1" sz="1800"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b="1" lang="en" sz="1800"/>
              <a:t>Further Suggestions</a:t>
            </a:r>
            <a:endParaRPr b="1"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Description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19264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Implement a Verilog netlist modifier to enhance: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Maximum Fanout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Maximum Delay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800"/>
              <a:t>By: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Sizing up cells with large fan-out 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Cloning high fan-out cells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 sz="1800"/>
              <a:t>Adding buffers to high fan-out cells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Enhance Fanout by:</a:t>
            </a:r>
            <a:endParaRPr b="1" sz="1800"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Cloning high fan-out cells</a:t>
            </a:r>
            <a:endParaRPr sz="1800"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Adding buffers to high fan-out cells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Enhance Maximum Delay by:</a:t>
            </a:r>
            <a:endParaRPr b="1" sz="1800"/>
          </a:p>
          <a:p>
            <a:pPr indent="-342900" lvl="1" marL="914400" rtl="0" algn="l">
              <a:spcBef>
                <a:spcPts val="1000"/>
              </a:spcBef>
              <a:spcAft>
                <a:spcPts val="1000"/>
              </a:spcAft>
              <a:buSzPts val="1800"/>
              <a:buChar char="○"/>
            </a:pPr>
            <a:r>
              <a:rPr lang="en" sz="1800"/>
              <a:t>Sizing up cells with large fan-out </a:t>
            </a:r>
            <a:endParaRPr b="1"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Dependencies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Liberty Parser: </a:t>
            </a:r>
            <a:r>
              <a:rPr lang="en" sz="1800"/>
              <a:t>for liberty file data extraction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Regular Expression Operations (regex</a:t>
            </a:r>
            <a:r>
              <a:rPr b="1" lang="en" sz="1800"/>
              <a:t>):</a:t>
            </a:r>
            <a:r>
              <a:rPr b="1" lang="en" sz="1800"/>
              <a:t> </a:t>
            </a:r>
            <a:r>
              <a:rPr lang="en" sz="1800"/>
              <a:t>for verilog files parsing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NetworkX: </a:t>
            </a:r>
            <a:r>
              <a:rPr lang="en" sz="1800"/>
              <a:t>for delay calculation and visual representation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b="1" lang="en" sz="1800"/>
              <a:t>Matplotlib: </a:t>
            </a:r>
            <a:r>
              <a:rPr lang="en" sz="1800"/>
              <a:t>for graph drawing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and Implementation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Liberty Data Extraction Class</a:t>
            </a:r>
            <a:endParaRPr b="1" sz="1800"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b="1" lang="en" sz="1800"/>
              <a:t>Verilog Netlist Class</a:t>
            </a:r>
            <a:endParaRPr b="1"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Liberty Data Extraction Class</a:t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get_middle_capacitance()</a:t>
            </a:r>
            <a:br>
              <a:rPr b="1" lang="en" sz="1800"/>
            </a:br>
            <a:r>
              <a:rPr lang="en" sz="1800"/>
              <a:t>to return the value of the middle capacitance </a:t>
            </a:r>
            <a:endParaRPr sz="1800"/>
          </a:p>
          <a:p>
            <a:pPr indent="-342900" lvl="0" marL="457200" rtl="0" algn="just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get_pin_capacitance(cell_name, pin_name)</a:t>
            </a:r>
            <a:br>
              <a:rPr b="1" lang="en" sz="1800"/>
            </a:br>
            <a:r>
              <a:rPr lang="en" sz="1800"/>
              <a:t>to return the capacitance of a certain input pin for a certain cell</a:t>
            </a:r>
            <a:endParaRPr sz="1800"/>
          </a:p>
          <a:p>
            <a:pPr indent="-342900" lvl="0" marL="457200" rtl="0" algn="just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b="1" lang="en" sz="1800"/>
              <a:t>get_pin_delay( cell_name, pin_name, out_cap)</a:t>
            </a:r>
            <a:br>
              <a:rPr b="1" lang="en" sz="1800"/>
            </a:br>
            <a:r>
              <a:rPr lang="en" sz="1800"/>
              <a:t>to return the delay of a </a:t>
            </a:r>
            <a:r>
              <a:rPr lang="en" sz="1800"/>
              <a:t>certain</a:t>
            </a:r>
            <a:r>
              <a:rPr lang="en" sz="1800"/>
              <a:t> arc for a certain cell given the load capacitance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Verilog Netlist</a:t>
            </a:r>
            <a:r>
              <a:rPr lang="en"/>
              <a:t> Class</a:t>
            </a:r>
            <a:endParaRPr/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Netlist Dictionary</a:t>
            </a:r>
            <a:br>
              <a:rPr b="1" lang="en" sz="1800"/>
            </a:br>
            <a:r>
              <a:rPr lang="en" sz="1800"/>
              <a:t>Composed of the circuit instance as key, and its inputs, output, and load capacitance as values</a:t>
            </a:r>
            <a:endParaRPr sz="1800"/>
          </a:p>
          <a:p>
            <a:pPr indent="-342900" lvl="0" marL="457200" rtl="0" algn="just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b="1" lang="en" sz="1800"/>
              <a:t>Wires Dictionary</a:t>
            </a:r>
            <a:br>
              <a:rPr b="1" lang="en" sz="1800"/>
            </a:br>
            <a:r>
              <a:rPr lang="en" sz="1800"/>
              <a:t>Composed of the wire name as key, and its source and destinations as values 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Verilog Netlist Class [Data Structures]</a:t>
            </a:r>
            <a:endParaRPr/>
          </a:p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729450" y="19264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Netlist Dictionary</a:t>
            </a:r>
            <a:br>
              <a:rPr b="1" lang="en" sz="1800"/>
            </a:br>
            <a:r>
              <a:rPr lang="en" sz="1800"/>
              <a:t>Composed of the circuit instance as key, and its inputs, output, and load capacitance as values</a:t>
            </a:r>
            <a:endParaRPr sz="1800"/>
          </a:p>
          <a:p>
            <a:pPr indent="-342900" lvl="0" marL="457200" rtl="0" algn="just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Wires Dictionary</a:t>
            </a:r>
            <a:br>
              <a:rPr b="1" lang="en" sz="1800"/>
            </a:br>
            <a:r>
              <a:rPr lang="en" sz="1800"/>
              <a:t>Composed of the wire name as key, and its source and destinations as values </a:t>
            </a:r>
            <a:endParaRPr sz="1800"/>
          </a:p>
          <a:p>
            <a:pPr indent="-342900" lvl="0" marL="457200" rtl="0" algn="just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b="1" lang="en" sz="1800"/>
              <a:t>Netlist Directed Graph</a:t>
            </a:r>
            <a:br>
              <a:rPr b="1" lang="en" sz="1800"/>
            </a:br>
            <a:r>
              <a:rPr lang="en" sz="1800"/>
              <a:t>Composed of cells as nodes, and wires as edges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