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83" r:id="rId4"/>
    <p:sldId id="281" r:id="rId5"/>
    <p:sldId id="282" r:id="rId6"/>
    <p:sldId id="289" r:id="rId7"/>
    <p:sldId id="260" r:id="rId8"/>
    <p:sldId id="264" r:id="rId9"/>
    <p:sldId id="266" r:id="rId10"/>
    <p:sldId id="279" r:id="rId11"/>
    <p:sldId id="290" r:id="rId12"/>
    <p:sldId id="280" r:id="rId13"/>
    <p:sldId id="291" r:id="rId14"/>
    <p:sldId id="286" r:id="rId15"/>
    <p:sldId id="287" r:id="rId1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YE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8E1A81A-81D7-4A81-B8BD-EAE7E66FE65D}" type="datetimeFigureOut">
              <a:rPr lang="ar-YE" smtClean="0"/>
              <a:t>04/12/1446</a:t>
            </a:fld>
            <a:endParaRPr lang="ar-YE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YE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YE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YE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7E18DCDA-A674-419A-B12C-0249AB3E20CC}" type="slidenum">
              <a:rPr lang="ar-YE" smtClean="0"/>
              <a:t>‹#›</a:t>
            </a:fld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2354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8DCDA-A674-419A-B12C-0249AB3E20CC}" type="slidenum">
              <a:rPr lang="ar-YE" smtClean="0"/>
              <a:t>5</a:t>
            </a:fld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217626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الثانوي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E5AD-D513-4DF8-AF67-BD805CD12998}" type="datetimeFigureOut">
              <a:rPr lang="ar-SA" smtClean="0"/>
              <a:t>04/12/1446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5FFE-1E26-4C7F-956A-4161292EDE6A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0886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E5AD-D513-4DF8-AF67-BD805CD12998}" type="datetimeFigureOut">
              <a:rPr lang="ar-SA" smtClean="0"/>
              <a:t>04/12/1446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5FFE-1E26-4C7F-956A-4161292EDE6A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563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E5AD-D513-4DF8-AF67-BD805CD12998}" type="datetimeFigureOut">
              <a:rPr lang="ar-SA" smtClean="0"/>
              <a:t>04/12/1446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5FFE-1E26-4C7F-956A-4161292EDE6A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1557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E5AD-D513-4DF8-AF67-BD805CD12998}" type="datetimeFigureOut">
              <a:rPr lang="ar-SA" smtClean="0"/>
              <a:t>04/12/1446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5FFE-1E26-4C7F-956A-4161292EDE6A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9961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E5AD-D513-4DF8-AF67-BD805CD12998}" type="datetimeFigureOut">
              <a:rPr lang="ar-SA" smtClean="0"/>
              <a:t>04/12/1446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5FFE-1E26-4C7F-956A-4161292EDE6A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7092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E5AD-D513-4DF8-AF67-BD805CD12998}" type="datetimeFigureOut">
              <a:rPr lang="ar-SA" smtClean="0"/>
              <a:t>04/12/1446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5FFE-1E26-4C7F-956A-4161292EDE6A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0461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E5AD-D513-4DF8-AF67-BD805CD12998}" type="datetimeFigureOut">
              <a:rPr lang="ar-SA" smtClean="0"/>
              <a:t>04/12/1446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5FFE-1E26-4C7F-956A-4161292EDE6A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35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E5AD-D513-4DF8-AF67-BD805CD12998}" type="datetimeFigureOut">
              <a:rPr lang="ar-SA" smtClean="0"/>
              <a:t>04/12/1446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5FFE-1E26-4C7F-956A-4161292EDE6A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3108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E5AD-D513-4DF8-AF67-BD805CD12998}" type="datetimeFigureOut">
              <a:rPr lang="ar-SA" smtClean="0"/>
              <a:t>04/12/1446</a:t>
            </a:fld>
            <a:endParaRPr lang="ar-SA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5FFE-1E26-4C7F-956A-4161292EDE6A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2181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E5AD-D513-4DF8-AF67-BD805CD12998}" type="datetimeFigureOut">
              <a:rPr lang="ar-SA" smtClean="0"/>
              <a:t>04/12/1446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5FFE-1E26-4C7F-956A-4161292EDE6A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4502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E5AD-D513-4DF8-AF67-BD805CD12998}" type="datetimeFigureOut">
              <a:rPr lang="ar-SA" smtClean="0"/>
              <a:t>04/12/1446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5FFE-1E26-4C7F-956A-4161292EDE6A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101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E5AD-D513-4DF8-AF67-BD805CD12998}" type="datetimeFigureOut">
              <a:rPr lang="ar-SA" smtClean="0"/>
              <a:t>04/12/1446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5FFE-1E26-4C7F-956A-4161292EDE6A}" type="slidenum">
              <a:rPr lang="ar-SA" smtClean="0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17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592239" y="5882185"/>
            <a:ext cx="9144000" cy="566382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 Name:</a:t>
            </a:r>
            <a:endParaRPr lang="en-US" sz="1800" b="1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851247"/>
              </p:ext>
            </p:extLst>
          </p:nvPr>
        </p:nvGraphicFramePr>
        <p:xfrm>
          <a:off x="532262" y="336879"/>
          <a:ext cx="11259404" cy="3496982"/>
        </p:xfrm>
        <a:graphic>
          <a:graphicData uri="http://schemas.openxmlformats.org/drawingml/2006/table">
            <a:tbl>
              <a:tblPr firstRow="1" firstCol="1" bandRow="1"/>
              <a:tblGrid>
                <a:gridCol w="562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9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5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Sana’a University 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YE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جامعة صنعاء 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5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Faculty of Dentistry 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كلية طب الأسنان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540">
                <a:tc gridSpan="2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947">
                <a:tc>
                  <a:txBody>
                    <a:bodyPr/>
                    <a:lstStyle/>
                    <a:p>
                      <a:pPr algn="l" rtl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Department of Orthodontics, Pedodontics &amp;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Preventive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قسم تقويم الأسنان وطب أسنان الأطفال وطب الأسنان الوقائي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30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16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Orthodontics Postgraduate Program (Masters Degree)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SA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+mn-cs"/>
                        </a:rPr>
                        <a:t>برنامج الماجستير في تقويم الأسنان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307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92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Case Presentation Template</a:t>
                      </a:r>
                      <a:endParaRPr lang="en-US" sz="1200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146" y="285461"/>
            <a:ext cx="1310187" cy="146145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3682"/>
              </p:ext>
            </p:extLst>
          </p:nvPr>
        </p:nvGraphicFramePr>
        <p:xfrm>
          <a:off x="906439" y="3991967"/>
          <a:ext cx="10515600" cy="1398899"/>
        </p:xfrm>
        <a:graphic>
          <a:graphicData uri="http://schemas.openxmlformats.org/drawingml/2006/table">
            <a:tbl>
              <a:tblPr firstRow="1" firstCol="1" bandRow="1"/>
              <a:tblGrid>
                <a:gridCol w="735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49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Personal Information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algn="l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Patient Name:</a:t>
                      </a:r>
                      <a:endParaRPr lang="en-US" sz="16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File No:</a:t>
                      </a:r>
                    </a:p>
                  </a:txBody>
                  <a:tcPr marL="67354" marR="6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2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 of Birth/ Age:</a:t>
                      </a:r>
                    </a:p>
                  </a:txBody>
                  <a:tcPr marL="67354" marR="6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Gender:</a:t>
                      </a:r>
                    </a:p>
                  </a:txBody>
                  <a:tcPr marL="67354" marR="6735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8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057098" y="365125"/>
            <a:ext cx="5964071" cy="658457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EXTRA ORAL PHOTOGRAPH</a:t>
            </a:r>
            <a:endParaRPr lang="ar-SA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مستطيل 4"/>
          <p:cNvSpPr>
            <a:spLocks/>
          </p:cNvSpPr>
          <p:nvPr/>
        </p:nvSpPr>
        <p:spPr>
          <a:xfrm>
            <a:off x="524302" y="1951626"/>
            <a:ext cx="2682922" cy="360528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/>
          <p:cNvSpPr/>
          <p:nvPr/>
        </p:nvSpPr>
        <p:spPr>
          <a:xfrm>
            <a:off x="3338019" y="1951626"/>
            <a:ext cx="2682922" cy="360528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7" name="مستطيل 6"/>
          <p:cNvSpPr/>
          <p:nvPr/>
        </p:nvSpPr>
        <p:spPr>
          <a:xfrm>
            <a:off x="6124439" y="1951627"/>
            <a:ext cx="2682922" cy="360273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8" name="مستطيل 7"/>
          <p:cNvSpPr>
            <a:spLocks noChangeAspect="1"/>
          </p:cNvSpPr>
          <p:nvPr/>
        </p:nvSpPr>
        <p:spPr>
          <a:xfrm>
            <a:off x="8924524" y="1951626"/>
            <a:ext cx="2682923" cy="360528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767763" y="1419365"/>
            <a:ext cx="2196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Frontal (relaxed)</a:t>
            </a:r>
            <a:endParaRPr lang="ar-SA" sz="2400" b="1" dirty="0">
              <a:latin typeface="+mj-lt"/>
            </a:endParaRPr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3581480" y="1419365"/>
            <a:ext cx="2196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Frontal</a:t>
            </a:r>
            <a:r>
              <a:rPr lang="en-US" b="1" dirty="0">
                <a:latin typeface="+mj-lt"/>
              </a:rPr>
              <a:t> (</a:t>
            </a:r>
            <a:r>
              <a:rPr lang="en-US" sz="2400" b="1" dirty="0">
                <a:latin typeface="+mj-lt"/>
              </a:rPr>
              <a:t>Smiling</a:t>
            </a:r>
            <a:r>
              <a:rPr lang="en-US" b="1" dirty="0">
                <a:latin typeface="+mj-lt"/>
              </a:rPr>
              <a:t>)</a:t>
            </a:r>
            <a:endParaRPr lang="ar-SA" b="1" dirty="0">
              <a:latin typeface="+mj-lt"/>
            </a:endParaRPr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6354828" y="1419365"/>
            <a:ext cx="2196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3/4 Profile</a:t>
            </a:r>
            <a:endParaRPr lang="ar-SA" sz="2400" b="1" dirty="0">
              <a:latin typeface="+mj-lt"/>
            </a:endParaRPr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9167984" y="1419365"/>
            <a:ext cx="2196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Profile (relaxed)</a:t>
            </a:r>
            <a:endParaRPr lang="ar-SA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71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4EFBA-2994-16D2-C451-27E9525FC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68E7B45-4BBC-ABA6-615E-EB6E6EBB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232" y="92468"/>
            <a:ext cx="5964071" cy="658457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INTRA ORAL PHOTOGRAPH</a:t>
            </a:r>
            <a:endParaRPr lang="ar-SA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E5C59F9E-DDD6-F79B-6088-FBD31B214903}"/>
              </a:ext>
            </a:extLst>
          </p:cNvPr>
          <p:cNvSpPr/>
          <p:nvPr/>
        </p:nvSpPr>
        <p:spPr>
          <a:xfrm>
            <a:off x="986384" y="1541084"/>
            <a:ext cx="3240000" cy="19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CA4278F8-851C-E3D1-7D5F-7575C3ACF178}"/>
              </a:ext>
            </a:extLst>
          </p:cNvPr>
          <p:cNvSpPr/>
          <p:nvPr/>
        </p:nvSpPr>
        <p:spPr>
          <a:xfrm>
            <a:off x="4450310" y="1541084"/>
            <a:ext cx="3240000" cy="19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1D4113CE-9614-395B-9E49-49E3B5A56C11}"/>
              </a:ext>
            </a:extLst>
          </p:cNvPr>
          <p:cNvSpPr/>
          <p:nvPr/>
        </p:nvSpPr>
        <p:spPr>
          <a:xfrm>
            <a:off x="7882152" y="1541084"/>
            <a:ext cx="3240000" cy="19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9" name="مستطيل مستدير الزوايا 8">
            <a:extLst>
              <a:ext uri="{FF2B5EF4-FFF2-40B4-BE49-F238E27FC236}">
                <a16:creationId xmlns:a16="http://schemas.microsoft.com/office/drawing/2014/main" id="{ADA76EB0-C9E6-6C84-E691-43E922FDF124}"/>
              </a:ext>
            </a:extLst>
          </p:cNvPr>
          <p:cNvSpPr/>
          <p:nvPr/>
        </p:nvSpPr>
        <p:spPr>
          <a:xfrm>
            <a:off x="1815187" y="1055079"/>
            <a:ext cx="14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Right</a:t>
            </a:r>
            <a:r>
              <a:rPr lang="en-US" b="1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Side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0" name="مستطيل مستدير الزوايا 9">
            <a:extLst>
              <a:ext uri="{FF2B5EF4-FFF2-40B4-BE49-F238E27FC236}">
                <a16:creationId xmlns:a16="http://schemas.microsoft.com/office/drawing/2014/main" id="{13917EE0-A595-9752-0887-5EF4F4EFDCE0}"/>
              </a:ext>
            </a:extLst>
          </p:cNvPr>
          <p:cNvSpPr/>
          <p:nvPr/>
        </p:nvSpPr>
        <p:spPr>
          <a:xfrm>
            <a:off x="5383993" y="1055079"/>
            <a:ext cx="1440000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Frontal 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1" name="مستطيل مستدير الزوايا 10">
            <a:extLst>
              <a:ext uri="{FF2B5EF4-FFF2-40B4-BE49-F238E27FC236}">
                <a16:creationId xmlns:a16="http://schemas.microsoft.com/office/drawing/2014/main" id="{DF820E39-BE5A-F106-FD2A-75779F81B2AB}"/>
              </a:ext>
            </a:extLst>
          </p:cNvPr>
          <p:cNvSpPr/>
          <p:nvPr/>
        </p:nvSpPr>
        <p:spPr>
          <a:xfrm>
            <a:off x="8760462" y="1055079"/>
            <a:ext cx="14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Left</a:t>
            </a:r>
            <a:r>
              <a:rPr lang="en-US" b="1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Side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2" name="مستطيل مستدير الزوايا 11">
            <a:extLst>
              <a:ext uri="{FF2B5EF4-FFF2-40B4-BE49-F238E27FC236}">
                <a16:creationId xmlns:a16="http://schemas.microsoft.com/office/drawing/2014/main" id="{1747D733-42DB-38D0-7091-1BEE8270BBAD}"/>
              </a:ext>
            </a:extLst>
          </p:cNvPr>
          <p:cNvSpPr/>
          <p:nvPr/>
        </p:nvSpPr>
        <p:spPr>
          <a:xfrm>
            <a:off x="7351262" y="6342077"/>
            <a:ext cx="100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Lower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14BE5B1D-FE9B-2F58-D68A-1745947B15DA}"/>
              </a:ext>
            </a:extLst>
          </p:cNvPr>
          <p:cNvSpPr/>
          <p:nvPr/>
        </p:nvSpPr>
        <p:spPr>
          <a:xfrm>
            <a:off x="2551833" y="3684462"/>
            <a:ext cx="3420000" cy="25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A0CCA2FB-48BD-9382-1D29-4A52CCC2D00A}"/>
              </a:ext>
            </a:extLst>
          </p:cNvPr>
          <p:cNvSpPr/>
          <p:nvPr/>
        </p:nvSpPr>
        <p:spPr>
          <a:xfrm>
            <a:off x="6145262" y="3684462"/>
            <a:ext cx="3420000" cy="25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21" name="مستطيل مستدير الزوايا 20">
            <a:extLst>
              <a:ext uri="{FF2B5EF4-FFF2-40B4-BE49-F238E27FC236}">
                <a16:creationId xmlns:a16="http://schemas.microsoft.com/office/drawing/2014/main" id="{2E0A8413-892F-CFE6-4E99-D1FF50C0A814}"/>
              </a:ext>
            </a:extLst>
          </p:cNvPr>
          <p:cNvSpPr/>
          <p:nvPr/>
        </p:nvSpPr>
        <p:spPr>
          <a:xfrm>
            <a:off x="3754468" y="6342077"/>
            <a:ext cx="100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upper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7028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13"/>
          <p:cNvSpPr/>
          <p:nvPr/>
        </p:nvSpPr>
        <p:spPr>
          <a:xfrm>
            <a:off x="3115193" y="4900925"/>
            <a:ext cx="2460692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8" name="مستطيل 17"/>
          <p:cNvSpPr/>
          <p:nvPr/>
        </p:nvSpPr>
        <p:spPr>
          <a:xfrm>
            <a:off x="5884161" y="4900925"/>
            <a:ext cx="2460692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6" name="مستطيل 15"/>
          <p:cNvSpPr/>
          <p:nvPr/>
        </p:nvSpPr>
        <p:spPr>
          <a:xfrm>
            <a:off x="7156247" y="3145978"/>
            <a:ext cx="2481636" cy="16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5" name="مستطيل 14"/>
          <p:cNvSpPr/>
          <p:nvPr/>
        </p:nvSpPr>
        <p:spPr>
          <a:xfrm>
            <a:off x="4495433" y="3145978"/>
            <a:ext cx="2481636" cy="16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3" name="مستطيل 12"/>
          <p:cNvSpPr/>
          <p:nvPr/>
        </p:nvSpPr>
        <p:spPr>
          <a:xfrm>
            <a:off x="1817142" y="3145536"/>
            <a:ext cx="2481636" cy="16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4" name="مستطيل مستدير الزوايا 23"/>
          <p:cNvSpPr/>
          <p:nvPr/>
        </p:nvSpPr>
        <p:spPr>
          <a:xfrm>
            <a:off x="2237106" y="3743696"/>
            <a:ext cx="144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Right</a:t>
            </a:r>
            <a:r>
              <a:rPr lang="en-US" b="1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Side</a:t>
            </a:r>
            <a:endParaRPr lang="ar-SA" sz="2400" b="1" dirty="0">
              <a:latin typeface="+mj-lt"/>
            </a:endParaRPr>
          </a:p>
        </p:txBody>
      </p:sp>
      <p:sp>
        <p:nvSpPr>
          <p:cNvPr id="25" name="مستطيل مستدير الزوايا 24"/>
          <p:cNvSpPr/>
          <p:nvPr/>
        </p:nvSpPr>
        <p:spPr>
          <a:xfrm>
            <a:off x="5016251" y="3711905"/>
            <a:ext cx="1440000" cy="39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Frontal </a:t>
            </a:r>
            <a:endParaRPr lang="ar-SA" sz="2400" b="1" dirty="0">
              <a:latin typeface="+mj-lt"/>
            </a:endParaRPr>
          </a:p>
        </p:txBody>
      </p:sp>
      <p:sp>
        <p:nvSpPr>
          <p:cNvPr id="26" name="مستطيل مستدير الزوايا 25"/>
          <p:cNvSpPr/>
          <p:nvPr/>
        </p:nvSpPr>
        <p:spPr>
          <a:xfrm>
            <a:off x="7695932" y="3743696"/>
            <a:ext cx="144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Left</a:t>
            </a:r>
            <a:r>
              <a:rPr lang="en-US" b="1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Side</a:t>
            </a:r>
            <a:endParaRPr lang="ar-SA" sz="2400" b="1" dirty="0">
              <a:latin typeface="+mj-lt"/>
            </a:endParaRPr>
          </a:p>
        </p:txBody>
      </p:sp>
      <p:sp>
        <p:nvSpPr>
          <p:cNvPr id="27" name="مستطيل مستدير الزوايا 26"/>
          <p:cNvSpPr/>
          <p:nvPr/>
        </p:nvSpPr>
        <p:spPr>
          <a:xfrm>
            <a:off x="6610507" y="5620925"/>
            <a:ext cx="1008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Lower</a:t>
            </a:r>
            <a:endParaRPr lang="ar-SA" sz="2400" b="1" dirty="0">
              <a:latin typeface="+mj-lt"/>
            </a:endParaRPr>
          </a:p>
        </p:txBody>
      </p:sp>
      <p:sp>
        <p:nvSpPr>
          <p:cNvPr id="28" name="مستطيل مستدير الزوايا 27"/>
          <p:cNvSpPr/>
          <p:nvPr/>
        </p:nvSpPr>
        <p:spPr>
          <a:xfrm>
            <a:off x="3827009" y="5633686"/>
            <a:ext cx="1008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upper</a:t>
            </a:r>
            <a:endParaRPr lang="ar-SA" sz="2400" b="1" dirty="0">
              <a:latin typeface="+mj-lt"/>
            </a:endParaRPr>
          </a:p>
        </p:txBody>
      </p:sp>
      <p:sp>
        <p:nvSpPr>
          <p:cNvPr id="3" name="مستطيل 4">
            <a:extLst>
              <a:ext uri="{FF2B5EF4-FFF2-40B4-BE49-F238E27FC236}">
                <a16:creationId xmlns:a16="http://schemas.microsoft.com/office/drawing/2014/main" id="{0404B517-FCF7-6721-B10C-80D6FA72CD52}"/>
              </a:ext>
            </a:extLst>
          </p:cNvPr>
          <p:cNvSpPr>
            <a:spLocks/>
          </p:cNvSpPr>
          <p:nvPr/>
        </p:nvSpPr>
        <p:spPr>
          <a:xfrm>
            <a:off x="801297" y="135833"/>
            <a:ext cx="2150693" cy="28900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0" name="مستطيل 5">
            <a:extLst>
              <a:ext uri="{FF2B5EF4-FFF2-40B4-BE49-F238E27FC236}">
                <a16:creationId xmlns:a16="http://schemas.microsoft.com/office/drawing/2014/main" id="{56298F6C-1C58-D70E-607D-C1F4C735BDF0}"/>
              </a:ext>
            </a:extLst>
          </p:cNvPr>
          <p:cNvSpPr/>
          <p:nvPr/>
        </p:nvSpPr>
        <p:spPr>
          <a:xfrm>
            <a:off x="3615013" y="135834"/>
            <a:ext cx="2150691" cy="28900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1" name="مستطيل 6">
            <a:extLst>
              <a:ext uri="{FF2B5EF4-FFF2-40B4-BE49-F238E27FC236}">
                <a16:creationId xmlns:a16="http://schemas.microsoft.com/office/drawing/2014/main" id="{3AF0EDBF-11BB-8195-0437-EFC623B52520}"/>
              </a:ext>
            </a:extLst>
          </p:cNvPr>
          <p:cNvSpPr/>
          <p:nvPr/>
        </p:nvSpPr>
        <p:spPr>
          <a:xfrm>
            <a:off x="6401434" y="135834"/>
            <a:ext cx="2150693" cy="28918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2" name="مستطيل 7">
            <a:extLst>
              <a:ext uri="{FF2B5EF4-FFF2-40B4-BE49-F238E27FC236}">
                <a16:creationId xmlns:a16="http://schemas.microsoft.com/office/drawing/2014/main" id="{9D26E929-1F91-26F8-F9F5-B9C11BC5FE03}"/>
              </a:ext>
            </a:extLst>
          </p:cNvPr>
          <p:cNvSpPr>
            <a:spLocks noChangeAspect="1"/>
          </p:cNvSpPr>
          <p:nvPr/>
        </p:nvSpPr>
        <p:spPr>
          <a:xfrm>
            <a:off x="9201519" y="135834"/>
            <a:ext cx="2150693" cy="28937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7560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2B71B-5B4D-B8BB-4076-415F2C6DD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95C245-D74C-88A0-51C8-415B2B06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232" y="92468"/>
            <a:ext cx="5964071" cy="658457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STUDY CAST PHOTOGRAPH</a:t>
            </a:r>
            <a:endParaRPr lang="ar-SA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94C2D955-ADEF-8529-29FA-B348846F7C7F}"/>
              </a:ext>
            </a:extLst>
          </p:cNvPr>
          <p:cNvSpPr/>
          <p:nvPr/>
        </p:nvSpPr>
        <p:spPr>
          <a:xfrm>
            <a:off x="986384" y="1541084"/>
            <a:ext cx="3240000" cy="19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E48290FA-BBC9-64D6-B909-50D701EFE4D9}"/>
              </a:ext>
            </a:extLst>
          </p:cNvPr>
          <p:cNvSpPr/>
          <p:nvPr/>
        </p:nvSpPr>
        <p:spPr>
          <a:xfrm>
            <a:off x="4450310" y="1541084"/>
            <a:ext cx="3240000" cy="19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CAE38F87-4630-7235-B700-2FFFF0F797E3}"/>
              </a:ext>
            </a:extLst>
          </p:cNvPr>
          <p:cNvSpPr/>
          <p:nvPr/>
        </p:nvSpPr>
        <p:spPr>
          <a:xfrm>
            <a:off x="7882152" y="1541084"/>
            <a:ext cx="3240000" cy="19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9" name="مستطيل مستدير الزوايا 8">
            <a:extLst>
              <a:ext uri="{FF2B5EF4-FFF2-40B4-BE49-F238E27FC236}">
                <a16:creationId xmlns:a16="http://schemas.microsoft.com/office/drawing/2014/main" id="{BF3F1F57-6B3D-5660-9690-3FD345386496}"/>
              </a:ext>
            </a:extLst>
          </p:cNvPr>
          <p:cNvSpPr/>
          <p:nvPr/>
        </p:nvSpPr>
        <p:spPr>
          <a:xfrm>
            <a:off x="1815187" y="1055079"/>
            <a:ext cx="14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Right</a:t>
            </a:r>
            <a:r>
              <a:rPr lang="en-US" b="1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Side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0" name="مستطيل مستدير الزوايا 9">
            <a:extLst>
              <a:ext uri="{FF2B5EF4-FFF2-40B4-BE49-F238E27FC236}">
                <a16:creationId xmlns:a16="http://schemas.microsoft.com/office/drawing/2014/main" id="{2FD4B561-EAB7-EAD9-B04E-E8F8DC17BAA0}"/>
              </a:ext>
            </a:extLst>
          </p:cNvPr>
          <p:cNvSpPr/>
          <p:nvPr/>
        </p:nvSpPr>
        <p:spPr>
          <a:xfrm>
            <a:off x="5383993" y="1055079"/>
            <a:ext cx="1440000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Frontal 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1" name="مستطيل مستدير الزوايا 10">
            <a:extLst>
              <a:ext uri="{FF2B5EF4-FFF2-40B4-BE49-F238E27FC236}">
                <a16:creationId xmlns:a16="http://schemas.microsoft.com/office/drawing/2014/main" id="{400724EB-84D3-85DD-01F3-DF38DA659E3F}"/>
              </a:ext>
            </a:extLst>
          </p:cNvPr>
          <p:cNvSpPr/>
          <p:nvPr/>
        </p:nvSpPr>
        <p:spPr>
          <a:xfrm>
            <a:off x="8760462" y="1055079"/>
            <a:ext cx="14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Left</a:t>
            </a:r>
            <a:r>
              <a:rPr lang="en-US" b="1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Side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2" name="مستطيل مستدير الزوايا 11">
            <a:extLst>
              <a:ext uri="{FF2B5EF4-FFF2-40B4-BE49-F238E27FC236}">
                <a16:creationId xmlns:a16="http://schemas.microsoft.com/office/drawing/2014/main" id="{45A448C0-772C-7FF7-9EB5-E0E20876AC6B}"/>
              </a:ext>
            </a:extLst>
          </p:cNvPr>
          <p:cNvSpPr/>
          <p:nvPr/>
        </p:nvSpPr>
        <p:spPr>
          <a:xfrm>
            <a:off x="7351262" y="6342077"/>
            <a:ext cx="100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Lower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C8BE827D-D787-90CB-7CAC-4606BF835C51}"/>
              </a:ext>
            </a:extLst>
          </p:cNvPr>
          <p:cNvSpPr/>
          <p:nvPr/>
        </p:nvSpPr>
        <p:spPr>
          <a:xfrm>
            <a:off x="2551833" y="3684462"/>
            <a:ext cx="3420000" cy="25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3B7B8D2F-821A-18A0-FFE8-94A70DCBC6AE}"/>
              </a:ext>
            </a:extLst>
          </p:cNvPr>
          <p:cNvSpPr/>
          <p:nvPr/>
        </p:nvSpPr>
        <p:spPr>
          <a:xfrm>
            <a:off x="6145262" y="3684462"/>
            <a:ext cx="3420000" cy="25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21" name="مستطيل مستدير الزوايا 20">
            <a:extLst>
              <a:ext uri="{FF2B5EF4-FFF2-40B4-BE49-F238E27FC236}">
                <a16:creationId xmlns:a16="http://schemas.microsoft.com/office/drawing/2014/main" id="{5BC82321-B84A-4FD3-5D77-7A2317555F85}"/>
              </a:ext>
            </a:extLst>
          </p:cNvPr>
          <p:cNvSpPr/>
          <p:nvPr/>
        </p:nvSpPr>
        <p:spPr>
          <a:xfrm>
            <a:off x="3754468" y="6342077"/>
            <a:ext cx="100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upper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540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مستدير الزوايا 4"/>
          <p:cNvSpPr/>
          <p:nvPr/>
        </p:nvSpPr>
        <p:spPr>
          <a:xfrm>
            <a:off x="4910389" y="615490"/>
            <a:ext cx="2371222" cy="478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Panoramic X-Ray</a:t>
            </a:r>
            <a:endParaRPr lang="ar-SA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606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مستدير الزوايا 4"/>
          <p:cNvSpPr/>
          <p:nvPr/>
        </p:nvSpPr>
        <p:spPr>
          <a:xfrm>
            <a:off x="1750401" y="805217"/>
            <a:ext cx="2889837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Cephalometric  X-Ray</a:t>
            </a:r>
            <a:endParaRPr lang="ar-SA" sz="2400" b="1" dirty="0">
              <a:latin typeface="+mj-lt"/>
            </a:endParaRPr>
          </a:p>
        </p:txBody>
      </p:sp>
      <p:sp>
        <p:nvSpPr>
          <p:cNvPr id="7" name="مستطيل مستدير الزوايا 6"/>
          <p:cNvSpPr/>
          <p:nvPr/>
        </p:nvSpPr>
        <p:spPr>
          <a:xfrm>
            <a:off x="7129894" y="797787"/>
            <a:ext cx="3010393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Cephalometric  Tracing</a:t>
            </a:r>
            <a:endParaRPr lang="ar-SA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930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541731"/>
            <a:ext cx="9144000" cy="122505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rtl="0"/>
            <a:r>
              <a:rPr lang="en-US" sz="7200" dirty="0">
                <a:solidFill>
                  <a:schemeClr val="bg1"/>
                </a:solidFill>
                <a:latin typeface="Berlin Sans FB" panose="020E0602020502020306" pitchFamily="34" charset="0"/>
              </a:rPr>
              <a:t>Pre-treatment Record </a:t>
            </a:r>
            <a:endParaRPr lang="ar-SA" sz="7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50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057098" y="365125"/>
            <a:ext cx="5964071" cy="658457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EXTRA ORAL PHOTOGRAPH</a:t>
            </a:r>
            <a:endParaRPr lang="ar-SA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مستطيل 4"/>
          <p:cNvSpPr>
            <a:spLocks/>
          </p:cNvSpPr>
          <p:nvPr/>
        </p:nvSpPr>
        <p:spPr>
          <a:xfrm>
            <a:off x="524302" y="1951626"/>
            <a:ext cx="2682922" cy="360528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ستطيل 5"/>
          <p:cNvSpPr/>
          <p:nvPr/>
        </p:nvSpPr>
        <p:spPr>
          <a:xfrm>
            <a:off x="3338019" y="1951626"/>
            <a:ext cx="2682922" cy="360528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7" name="مستطيل 6"/>
          <p:cNvSpPr/>
          <p:nvPr/>
        </p:nvSpPr>
        <p:spPr>
          <a:xfrm>
            <a:off x="6124439" y="1951627"/>
            <a:ext cx="2682922" cy="3602736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8" name="مستطيل 7"/>
          <p:cNvSpPr>
            <a:spLocks noChangeAspect="1"/>
          </p:cNvSpPr>
          <p:nvPr/>
        </p:nvSpPr>
        <p:spPr>
          <a:xfrm>
            <a:off x="8924524" y="1951626"/>
            <a:ext cx="2682923" cy="3605281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767763" y="1419365"/>
            <a:ext cx="2196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Frontal (relaxed)</a:t>
            </a:r>
            <a:endParaRPr lang="ar-SA" sz="2400" b="1" dirty="0">
              <a:latin typeface="+mj-lt"/>
            </a:endParaRPr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3581480" y="1419365"/>
            <a:ext cx="2196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Frontal</a:t>
            </a:r>
            <a:r>
              <a:rPr lang="en-US" b="1" dirty="0">
                <a:latin typeface="+mj-lt"/>
              </a:rPr>
              <a:t> (</a:t>
            </a:r>
            <a:r>
              <a:rPr lang="en-US" sz="2400" b="1" dirty="0">
                <a:latin typeface="+mj-lt"/>
              </a:rPr>
              <a:t>Smiling</a:t>
            </a:r>
            <a:r>
              <a:rPr lang="en-US" b="1" dirty="0">
                <a:latin typeface="+mj-lt"/>
              </a:rPr>
              <a:t>)</a:t>
            </a:r>
            <a:endParaRPr lang="ar-SA" b="1" dirty="0">
              <a:latin typeface="+mj-lt"/>
            </a:endParaRPr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6354828" y="1419365"/>
            <a:ext cx="2196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3/4 Profile</a:t>
            </a:r>
            <a:endParaRPr lang="ar-SA" sz="2400" b="1" dirty="0">
              <a:latin typeface="+mj-lt"/>
            </a:endParaRPr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9167984" y="1419365"/>
            <a:ext cx="2196000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Profile (relaxed)</a:t>
            </a:r>
            <a:endParaRPr lang="ar-SA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045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072232" y="92468"/>
            <a:ext cx="5964071" cy="658457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INTRA ORAL PHOTOGRAPH</a:t>
            </a:r>
            <a:endParaRPr lang="ar-SA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986384" y="1541084"/>
            <a:ext cx="3240000" cy="19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7" name="مستطيل 6"/>
          <p:cNvSpPr/>
          <p:nvPr/>
        </p:nvSpPr>
        <p:spPr>
          <a:xfrm>
            <a:off x="4450310" y="1541084"/>
            <a:ext cx="3240000" cy="19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8" name="مستطيل 7"/>
          <p:cNvSpPr/>
          <p:nvPr/>
        </p:nvSpPr>
        <p:spPr>
          <a:xfrm>
            <a:off x="7882152" y="1541084"/>
            <a:ext cx="3240000" cy="19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9" name="مستطيل مستدير الزوايا 8"/>
          <p:cNvSpPr/>
          <p:nvPr/>
        </p:nvSpPr>
        <p:spPr>
          <a:xfrm>
            <a:off x="1815187" y="1055079"/>
            <a:ext cx="14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Right</a:t>
            </a:r>
            <a:r>
              <a:rPr lang="en-US" b="1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Side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0" name="مستطيل مستدير الزوايا 9"/>
          <p:cNvSpPr/>
          <p:nvPr/>
        </p:nvSpPr>
        <p:spPr>
          <a:xfrm>
            <a:off x="5383993" y="1055079"/>
            <a:ext cx="1440000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Frontal 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8760462" y="1055079"/>
            <a:ext cx="14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Left</a:t>
            </a:r>
            <a:r>
              <a:rPr lang="en-US" b="1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Side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7351262" y="6342077"/>
            <a:ext cx="100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Lower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8" name="مستطيل 17"/>
          <p:cNvSpPr/>
          <p:nvPr/>
        </p:nvSpPr>
        <p:spPr>
          <a:xfrm>
            <a:off x="2551833" y="3684462"/>
            <a:ext cx="3420000" cy="25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19" name="مستطيل 18"/>
          <p:cNvSpPr/>
          <p:nvPr/>
        </p:nvSpPr>
        <p:spPr>
          <a:xfrm>
            <a:off x="6145262" y="3684462"/>
            <a:ext cx="3420000" cy="25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21" name="مستطيل مستدير الزوايا 20"/>
          <p:cNvSpPr/>
          <p:nvPr/>
        </p:nvSpPr>
        <p:spPr>
          <a:xfrm>
            <a:off x="3754468" y="6342077"/>
            <a:ext cx="100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upper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7730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ستطيل 13"/>
          <p:cNvSpPr/>
          <p:nvPr/>
        </p:nvSpPr>
        <p:spPr>
          <a:xfrm>
            <a:off x="3115193" y="4884883"/>
            <a:ext cx="2460692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8" name="مستطيل 17"/>
          <p:cNvSpPr/>
          <p:nvPr/>
        </p:nvSpPr>
        <p:spPr>
          <a:xfrm>
            <a:off x="5884161" y="4884883"/>
            <a:ext cx="2460692" cy="180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6" name="مستطيل 15"/>
          <p:cNvSpPr/>
          <p:nvPr/>
        </p:nvSpPr>
        <p:spPr>
          <a:xfrm>
            <a:off x="7156247" y="3145978"/>
            <a:ext cx="2468880" cy="16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5" name="مستطيل 14"/>
          <p:cNvSpPr/>
          <p:nvPr/>
        </p:nvSpPr>
        <p:spPr>
          <a:xfrm>
            <a:off x="4495433" y="3145978"/>
            <a:ext cx="2468880" cy="16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3" name="مستطيل 12"/>
          <p:cNvSpPr/>
          <p:nvPr/>
        </p:nvSpPr>
        <p:spPr>
          <a:xfrm>
            <a:off x="1833184" y="3145536"/>
            <a:ext cx="2468880" cy="162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4" name="مستطيل مستدير الزوايا 23"/>
          <p:cNvSpPr/>
          <p:nvPr/>
        </p:nvSpPr>
        <p:spPr>
          <a:xfrm>
            <a:off x="2237106" y="3743696"/>
            <a:ext cx="144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Right</a:t>
            </a:r>
            <a:r>
              <a:rPr lang="en-US" b="1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Side</a:t>
            </a:r>
            <a:endParaRPr lang="ar-SA" sz="2400" b="1" dirty="0">
              <a:latin typeface="+mj-lt"/>
            </a:endParaRPr>
          </a:p>
        </p:txBody>
      </p:sp>
      <p:sp>
        <p:nvSpPr>
          <p:cNvPr id="25" name="مستطيل مستدير الزوايا 24"/>
          <p:cNvSpPr/>
          <p:nvPr/>
        </p:nvSpPr>
        <p:spPr>
          <a:xfrm>
            <a:off x="5016251" y="3711905"/>
            <a:ext cx="1440000" cy="396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Frontal </a:t>
            </a:r>
            <a:endParaRPr lang="ar-SA" sz="2400" b="1" dirty="0">
              <a:latin typeface="+mj-lt"/>
            </a:endParaRPr>
          </a:p>
        </p:txBody>
      </p:sp>
      <p:sp>
        <p:nvSpPr>
          <p:cNvPr id="26" name="مستطيل مستدير الزوايا 25"/>
          <p:cNvSpPr/>
          <p:nvPr/>
        </p:nvSpPr>
        <p:spPr>
          <a:xfrm>
            <a:off x="7695932" y="3743696"/>
            <a:ext cx="1440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Left</a:t>
            </a:r>
            <a:r>
              <a:rPr lang="en-US" b="1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Side</a:t>
            </a:r>
            <a:endParaRPr lang="ar-SA" sz="2400" b="1" dirty="0">
              <a:latin typeface="+mj-lt"/>
            </a:endParaRPr>
          </a:p>
        </p:txBody>
      </p:sp>
      <p:sp>
        <p:nvSpPr>
          <p:cNvPr id="27" name="مستطيل مستدير الزوايا 26"/>
          <p:cNvSpPr/>
          <p:nvPr/>
        </p:nvSpPr>
        <p:spPr>
          <a:xfrm>
            <a:off x="6610507" y="5620925"/>
            <a:ext cx="1008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Lower</a:t>
            </a:r>
            <a:endParaRPr lang="ar-SA" sz="2400" b="1" dirty="0">
              <a:latin typeface="+mj-lt"/>
            </a:endParaRPr>
          </a:p>
        </p:txBody>
      </p:sp>
      <p:sp>
        <p:nvSpPr>
          <p:cNvPr id="28" name="مستطيل مستدير الزوايا 27"/>
          <p:cNvSpPr/>
          <p:nvPr/>
        </p:nvSpPr>
        <p:spPr>
          <a:xfrm>
            <a:off x="3827009" y="5633686"/>
            <a:ext cx="1008000" cy="360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upper</a:t>
            </a:r>
            <a:endParaRPr lang="ar-SA" sz="2400" b="1" dirty="0">
              <a:latin typeface="+mj-lt"/>
            </a:endParaRPr>
          </a:p>
        </p:txBody>
      </p:sp>
      <p:sp>
        <p:nvSpPr>
          <p:cNvPr id="3" name="مستطيل 4">
            <a:extLst>
              <a:ext uri="{FF2B5EF4-FFF2-40B4-BE49-F238E27FC236}">
                <a16:creationId xmlns:a16="http://schemas.microsoft.com/office/drawing/2014/main" id="{0404B517-FCF7-6721-B10C-80D6FA72CD52}"/>
              </a:ext>
            </a:extLst>
          </p:cNvPr>
          <p:cNvSpPr>
            <a:spLocks/>
          </p:cNvSpPr>
          <p:nvPr/>
        </p:nvSpPr>
        <p:spPr>
          <a:xfrm>
            <a:off x="801297" y="135833"/>
            <a:ext cx="2150693" cy="28900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0" name="مستطيل 5">
            <a:extLst>
              <a:ext uri="{FF2B5EF4-FFF2-40B4-BE49-F238E27FC236}">
                <a16:creationId xmlns:a16="http://schemas.microsoft.com/office/drawing/2014/main" id="{56298F6C-1C58-D70E-607D-C1F4C735BDF0}"/>
              </a:ext>
            </a:extLst>
          </p:cNvPr>
          <p:cNvSpPr/>
          <p:nvPr/>
        </p:nvSpPr>
        <p:spPr>
          <a:xfrm>
            <a:off x="3615013" y="135834"/>
            <a:ext cx="2150691" cy="289007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1" name="مستطيل 6">
            <a:extLst>
              <a:ext uri="{FF2B5EF4-FFF2-40B4-BE49-F238E27FC236}">
                <a16:creationId xmlns:a16="http://schemas.microsoft.com/office/drawing/2014/main" id="{3AF0EDBF-11BB-8195-0437-EFC623B52520}"/>
              </a:ext>
            </a:extLst>
          </p:cNvPr>
          <p:cNvSpPr/>
          <p:nvPr/>
        </p:nvSpPr>
        <p:spPr>
          <a:xfrm>
            <a:off x="6401434" y="135834"/>
            <a:ext cx="2150693" cy="289189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2" name="مستطيل 7">
            <a:extLst>
              <a:ext uri="{FF2B5EF4-FFF2-40B4-BE49-F238E27FC236}">
                <a16:creationId xmlns:a16="http://schemas.microsoft.com/office/drawing/2014/main" id="{9D26E929-1F91-26F8-F9F5-B9C11BC5FE03}"/>
              </a:ext>
            </a:extLst>
          </p:cNvPr>
          <p:cNvSpPr>
            <a:spLocks noChangeAspect="1"/>
          </p:cNvSpPr>
          <p:nvPr/>
        </p:nvSpPr>
        <p:spPr>
          <a:xfrm>
            <a:off x="9201519" y="135834"/>
            <a:ext cx="2150693" cy="28937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64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CB20D-D757-BE29-E9DD-6379AE1D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62B4FBD-B296-60DE-0AC0-95C5374D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232" y="92468"/>
            <a:ext cx="5964071" cy="658457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STUDY CAST PHOTOGRAPH</a:t>
            </a:r>
            <a:endParaRPr lang="ar-SA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مستطيل 4">
            <a:extLst>
              <a:ext uri="{FF2B5EF4-FFF2-40B4-BE49-F238E27FC236}">
                <a16:creationId xmlns:a16="http://schemas.microsoft.com/office/drawing/2014/main" id="{0ED14F10-173E-FA70-CAEF-024A853EC9F5}"/>
              </a:ext>
            </a:extLst>
          </p:cNvPr>
          <p:cNvSpPr/>
          <p:nvPr/>
        </p:nvSpPr>
        <p:spPr>
          <a:xfrm>
            <a:off x="986384" y="1541084"/>
            <a:ext cx="3240000" cy="19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7" name="مستطيل 6">
            <a:extLst>
              <a:ext uri="{FF2B5EF4-FFF2-40B4-BE49-F238E27FC236}">
                <a16:creationId xmlns:a16="http://schemas.microsoft.com/office/drawing/2014/main" id="{0DD37173-E42D-06D2-09E4-C58FCF538065}"/>
              </a:ext>
            </a:extLst>
          </p:cNvPr>
          <p:cNvSpPr/>
          <p:nvPr/>
        </p:nvSpPr>
        <p:spPr>
          <a:xfrm>
            <a:off x="4450310" y="1541084"/>
            <a:ext cx="3240000" cy="19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8F3CB04A-FC1B-1CAE-C878-CB6D54FB38C0}"/>
              </a:ext>
            </a:extLst>
          </p:cNvPr>
          <p:cNvSpPr/>
          <p:nvPr/>
        </p:nvSpPr>
        <p:spPr>
          <a:xfrm>
            <a:off x="7882152" y="1541084"/>
            <a:ext cx="3240000" cy="19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9" name="مستطيل مستدير الزوايا 8">
            <a:extLst>
              <a:ext uri="{FF2B5EF4-FFF2-40B4-BE49-F238E27FC236}">
                <a16:creationId xmlns:a16="http://schemas.microsoft.com/office/drawing/2014/main" id="{5F185A27-521C-FBC6-D7D1-822C22E2F634}"/>
              </a:ext>
            </a:extLst>
          </p:cNvPr>
          <p:cNvSpPr/>
          <p:nvPr/>
        </p:nvSpPr>
        <p:spPr>
          <a:xfrm>
            <a:off x="1815187" y="1055079"/>
            <a:ext cx="14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Right</a:t>
            </a:r>
            <a:r>
              <a:rPr lang="en-US" b="1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Side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0" name="مستطيل مستدير الزوايا 9">
            <a:extLst>
              <a:ext uri="{FF2B5EF4-FFF2-40B4-BE49-F238E27FC236}">
                <a16:creationId xmlns:a16="http://schemas.microsoft.com/office/drawing/2014/main" id="{207BEE75-6B19-FB12-ED4D-0926299CC933}"/>
              </a:ext>
            </a:extLst>
          </p:cNvPr>
          <p:cNvSpPr/>
          <p:nvPr/>
        </p:nvSpPr>
        <p:spPr>
          <a:xfrm>
            <a:off x="5383993" y="1055079"/>
            <a:ext cx="1440000" cy="39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Frontal 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1" name="مستطيل مستدير الزوايا 10">
            <a:extLst>
              <a:ext uri="{FF2B5EF4-FFF2-40B4-BE49-F238E27FC236}">
                <a16:creationId xmlns:a16="http://schemas.microsoft.com/office/drawing/2014/main" id="{898C061D-FE21-B834-15ED-0B692708E283}"/>
              </a:ext>
            </a:extLst>
          </p:cNvPr>
          <p:cNvSpPr/>
          <p:nvPr/>
        </p:nvSpPr>
        <p:spPr>
          <a:xfrm>
            <a:off x="8760462" y="1055079"/>
            <a:ext cx="14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Left</a:t>
            </a:r>
            <a:r>
              <a:rPr lang="en-US" b="1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Side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2" name="مستطيل مستدير الزوايا 11">
            <a:extLst>
              <a:ext uri="{FF2B5EF4-FFF2-40B4-BE49-F238E27FC236}">
                <a16:creationId xmlns:a16="http://schemas.microsoft.com/office/drawing/2014/main" id="{6358AA2C-2350-C96C-3189-18968732EEBA}"/>
              </a:ext>
            </a:extLst>
          </p:cNvPr>
          <p:cNvSpPr/>
          <p:nvPr/>
        </p:nvSpPr>
        <p:spPr>
          <a:xfrm>
            <a:off x="7351262" y="6342077"/>
            <a:ext cx="100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Lower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8" name="مستطيل 17">
            <a:extLst>
              <a:ext uri="{FF2B5EF4-FFF2-40B4-BE49-F238E27FC236}">
                <a16:creationId xmlns:a16="http://schemas.microsoft.com/office/drawing/2014/main" id="{BC8E82F3-6205-7370-7140-C346928DED74}"/>
              </a:ext>
            </a:extLst>
          </p:cNvPr>
          <p:cNvSpPr/>
          <p:nvPr/>
        </p:nvSpPr>
        <p:spPr>
          <a:xfrm>
            <a:off x="2551833" y="3684462"/>
            <a:ext cx="3420000" cy="25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19" name="مستطيل 18">
            <a:extLst>
              <a:ext uri="{FF2B5EF4-FFF2-40B4-BE49-F238E27FC236}">
                <a16:creationId xmlns:a16="http://schemas.microsoft.com/office/drawing/2014/main" id="{DAF1BBF3-D232-EAE2-7D46-5A5A53141A5F}"/>
              </a:ext>
            </a:extLst>
          </p:cNvPr>
          <p:cNvSpPr/>
          <p:nvPr/>
        </p:nvSpPr>
        <p:spPr>
          <a:xfrm>
            <a:off x="6145262" y="3684462"/>
            <a:ext cx="3420000" cy="252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>
              <a:solidFill>
                <a:prstClr val="white"/>
              </a:solidFill>
            </a:endParaRPr>
          </a:p>
        </p:txBody>
      </p:sp>
      <p:sp>
        <p:nvSpPr>
          <p:cNvPr id="21" name="مستطيل مستدير الزوايا 20">
            <a:extLst>
              <a:ext uri="{FF2B5EF4-FFF2-40B4-BE49-F238E27FC236}">
                <a16:creationId xmlns:a16="http://schemas.microsoft.com/office/drawing/2014/main" id="{B4E3654C-906E-CA96-9781-82DB9A280318}"/>
              </a:ext>
            </a:extLst>
          </p:cNvPr>
          <p:cNvSpPr/>
          <p:nvPr/>
        </p:nvSpPr>
        <p:spPr>
          <a:xfrm>
            <a:off x="3754468" y="6342077"/>
            <a:ext cx="1008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Calibri Light" panose="020F0302020204030204"/>
              </a:rPr>
              <a:t>upper</a:t>
            </a:r>
            <a:endParaRPr lang="ar-SA" sz="2400" b="1" dirty="0">
              <a:solidFill>
                <a:prstClr val="white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907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مستدير الزوايا 4"/>
          <p:cNvSpPr/>
          <p:nvPr/>
        </p:nvSpPr>
        <p:spPr>
          <a:xfrm>
            <a:off x="4910389" y="615490"/>
            <a:ext cx="2371222" cy="4787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Panoramic X-Ray</a:t>
            </a:r>
            <a:endParaRPr lang="ar-SA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583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مستدير الزوايا 4"/>
          <p:cNvSpPr/>
          <p:nvPr/>
        </p:nvSpPr>
        <p:spPr>
          <a:xfrm>
            <a:off x="1750401" y="805217"/>
            <a:ext cx="2889837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Cephalometric  X-Ray</a:t>
            </a:r>
            <a:endParaRPr lang="ar-SA" sz="2400" b="1" dirty="0">
              <a:latin typeface="+mj-lt"/>
            </a:endParaRPr>
          </a:p>
        </p:txBody>
      </p:sp>
      <p:sp>
        <p:nvSpPr>
          <p:cNvPr id="7" name="مستطيل مستدير الزوايا 6"/>
          <p:cNvSpPr/>
          <p:nvPr/>
        </p:nvSpPr>
        <p:spPr>
          <a:xfrm>
            <a:off x="7129894" y="797787"/>
            <a:ext cx="3010393" cy="43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>
                <a:latin typeface="+mj-lt"/>
              </a:rPr>
              <a:t>Cephalometric  Tracing</a:t>
            </a:r>
            <a:endParaRPr lang="ar-SA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044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1524000" y="2541731"/>
            <a:ext cx="9144000" cy="122505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rtl="0"/>
            <a:r>
              <a:rPr lang="en-US" sz="7200" dirty="0">
                <a:solidFill>
                  <a:schemeClr val="bg1"/>
                </a:solidFill>
                <a:latin typeface="Berlin Sans FB" panose="020E0602020502020306" pitchFamily="34" charset="0"/>
              </a:rPr>
              <a:t>Post-treatment Record </a:t>
            </a:r>
            <a:endParaRPr lang="ar-SA" sz="72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1083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166</Words>
  <Application>Microsoft Office PowerPoint</Application>
  <PresentationFormat>Widescreen</PresentationFormat>
  <Paragraphs>69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Berlin Sans FB</vt:lpstr>
      <vt:lpstr>Calibri</vt:lpstr>
      <vt:lpstr>Calibri Light</vt:lpstr>
      <vt:lpstr>نسق Office</vt:lpstr>
      <vt:lpstr>PowerPoint Presentation</vt:lpstr>
      <vt:lpstr>Pre-treatment Record </vt:lpstr>
      <vt:lpstr>EXTRA ORAL PHOTOGRAPH</vt:lpstr>
      <vt:lpstr>INTRA ORAL PHOTOGRAPH</vt:lpstr>
      <vt:lpstr>PowerPoint Presentation</vt:lpstr>
      <vt:lpstr>STUDY CAST PHOTOGRAPH</vt:lpstr>
      <vt:lpstr>PowerPoint Presentation</vt:lpstr>
      <vt:lpstr>PowerPoint Presentation</vt:lpstr>
      <vt:lpstr>Post-treatment Record </vt:lpstr>
      <vt:lpstr>EXTRA ORAL PHOTOGRAPH</vt:lpstr>
      <vt:lpstr>INTRA ORAL PHOTOGRAPH</vt:lpstr>
      <vt:lpstr>PowerPoint Presentation</vt:lpstr>
      <vt:lpstr>STUDY CAST PHOTOGRAPH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fujitsu</dc:creator>
  <cp:lastModifiedBy>alaa abo arrijal</cp:lastModifiedBy>
  <cp:revision>90</cp:revision>
  <dcterms:created xsi:type="dcterms:W3CDTF">2021-06-01T21:29:08Z</dcterms:created>
  <dcterms:modified xsi:type="dcterms:W3CDTF">2025-05-31T16:51:59Z</dcterms:modified>
</cp:coreProperties>
</file>