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58" r:id="rId4"/>
    <p:sldId id="259" r:id="rId5"/>
    <p:sldId id="260" r:id="rId6"/>
    <p:sldId id="263" r:id="rId7"/>
    <p:sldId id="264" r:id="rId8"/>
    <p:sldId id="266" r:id="rId9"/>
  </p:sldIdLst>
  <p:sldSz cx="18288000" cy="10287000"/>
  <p:notesSz cx="6858000" cy="9144000"/>
  <p:embeddedFontLst>
    <p:embeddedFont>
      <p:font typeface="Open Sans" panose="020B0606030504020204" pitchFamily="34" charset="0"/>
      <p:regular r:id="rId10"/>
    </p:embeddedFont>
    <p:embeddedFont>
      <p:font typeface="Open Sans Bold"/>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8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56065" y="-2003489"/>
            <a:ext cx="10198821" cy="14293979"/>
            <a:chOff x="0" y="0"/>
            <a:chExt cx="1242558" cy="1741486"/>
          </a:xfrm>
        </p:grpSpPr>
        <p:sp>
          <p:nvSpPr>
            <p:cNvPr id="3" name="Freeform 3"/>
            <p:cNvSpPr/>
            <p:nvPr/>
          </p:nvSpPr>
          <p:spPr>
            <a:xfrm>
              <a:off x="0" y="0"/>
              <a:ext cx="1242558" cy="1741486"/>
            </a:xfrm>
            <a:custGeom>
              <a:avLst/>
              <a:gdLst/>
              <a:ahLst/>
              <a:cxnLst/>
              <a:rect l="l" t="t" r="r" b="b"/>
              <a:pathLst>
                <a:path w="1242558" h="1741486">
                  <a:moveTo>
                    <a:pt x="0" y="0"/>
                  </a:moveTo>
                  <a:lnTo>
                    <a:pt x="1242558" y="0"/>
                  </a:lnTo>
                  <a:lnTo>
                    <a:pt x="1242558" y="1741486"/>
                  </a:lnTo>
                  <a:lnTo>
                    <a:pt x="0" y="1741486"/>
                  </a:lnTo>
                  <a:close/>
                </a:path>
              </a:pathLst>
            </a:custGeom>
            <a:solidFill>
              <a:srgbClr val="060644"/>
            </a:solidFill>
          </p:spPr>
        </p:sp>
        <p:sp>
          <p:nvSpPr>
            <p:cNvPr id="4" name="TextBox 4"/>
            <p:cNvSpPr txBox="1"/>
            <p:nvPr/>
          </p:nvSpPr>
          <p:spPr>
            <a:xfrm>
              <a:off x="0" y="-38100"/>
              <a:ext cx="1242558" cy="177958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1694" y="2832671"/>
            <a:ext cx="18439694" cy="4621657"/>
            <a:chOff x="0" y="0"/>
            <a:chExt cx="2246573" cy="563073"/>
          </a:xfrm>
        </p:grpSpPr>
        <p:sp>
          <p:nvSpPr>
            <p:cNvPr id="6" name="Freeform 6"/>
            <p:cNvSpPr/>
            <p:nvPr/>
          </p:nvSpPr>
          <p:spPr>
            <a:xfrm>
              <a:off x="0" y="0"/>
              <a:ext cx="2246573" cy="563073"/>
            </a:xfrm>
            <a:custGeom>
              <a:avLst/>
              <a:gdLst/>
              <a:ahLst/>
              <a:cxnLst/>
              <a:rect l="l" t="t" r="r" b="b"/>
              <a:pathLst>
                <a:path w="2246573" h="563073">
                  <a:moveTo>
                    <a:pt x="0" y="0"/>
                  </a:moveTo>
                  <a:lnTo>
                    <a:pt x="2246573" y="0"/>
                  </a:lnTo>
                  <a:lnTo>
                    <a:pt x="2246573" y="563073"/>
                  </a:lnTo>
                  <a:lnTo>
                    <a:pt x="0" y="563073"/>
                  </a:lnTo>
                  <a:close/>
                </a:path>
              </a:pathLst>
            </a:custGeom>
            <a:solidFill>
              <a:srgbClr val="D4E8FF"/>
            </a:solidFill>
          </p:spPr>
        </p:sp>
        <p:sp>
          <p:nvSpPr>
            <p:cNvPr id="7" name="TextBox 7"/>
            <p:cNvSpPr txBox="1"/>
            <p:nvPr/>
          </p:nvSpPr>
          <p:spPr>
            <a:xfrm>
              <a:off x="0" y="-38100"/>
              <a:ext cx="2246573" cy="601173"/>
            </a:xfrm>
            <a:prstGeom prst="rect">
              <a:avLst/>
            </a:prstGeom>
          </p:spPr>
          <p:txBody>
            <a:bodyPr lIns="50800" tIns="50800" rIns="50800" bIns="50800" rtlCol="0" anchor="ctr"/>
            <a:lstStyle/>
            <a:p>
              <a:pPr algn="ctr">
                <a:lnSpc>
                  <a:spcPts val="2659"/>
                </a:lnSpc>
              </a:pPr>
              <a:endParaRPr/>
            </a:p>
          </p:txBody>
        </p:sp>
      </p:grpSp>
      <p:pic>
        <p:nvPicPr>
          <p:cNvPr id="8" name="Picture 8"/>
          <p:cNvPicPr>
            <a:picLocks noChangeAspect="1"/>
          </p:cNvPicPr>
          <p:nvPr/>
        </p:nvPicPr>
        <p:blipFill>
          <a:blip r:embed="rId2"/>
          <a:srcRect/>
          <a:stretch>
            <a:fillRect/>
          </a:stretch>
        </p:blipFill>
        <p:spPr>
          <a:xfrm>
            <a:off x="6808623" y="5978186"/>
            <a:ext cx="4519061" cy="926407"/>
          </a:xfrm>
          <a:prstGeom prst="rect">
            <a:avLst/>
          </a:prstGeom>
        </p:spPr>
      </p:pic>
      <p:sp>
        <p:nvSpPr>
          <p:cNvPr id="9" name="TextBox 9"/>
          <p:cNvSpPr txBox="1"/>
          <p:nvPr/>
        </p:nvSpPr>
        <p:spPr>
          <a:xfrm>
            <a:off x="1856823" y="4527889"/>
            <a:ext cx="14574353" cy="2831865"/>
          </a:xfrm>
          <a:prstGeom prst="rect">
            <a:avLst/>
          </a:prstGeom>
        </p:spPr>
        <p:txBody>
          <a:bodyPr lIns="0" tIns="0" rIns="0" bIns="0" rtlCol="0" anchor="t">
            <a:spAutoFit/>
          </a:bodyPr>
          <a:lstStyle/>
          <a:p>
            <a:pPr algn="ctr">
              <a:lnSpc>
                <a:spcPts val="10973"/>
              </a:lnSpc>
            </a:pPr>
            <a:r>
              <a:rPr lang="en-US" sz="10973" b="1" dirty="0">
                <a:solidFill>
                  <a:srgbClr val="060644"/>
                </a:solidFill>
                <a:latin typeface="Open Sans Bold"/>
                <a:ea typeface="Open Sans Bold"/>
                <a:cs typeface="Open Sans Bold"/>
                <a:sym typeface="Open Sans Bold"/>
              </a:rPr>
              <a:t>GROUP Documentation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80185" y="952501"/>
            <a:ext cx="11079115" cy="8077200"/>
          </a:xfrm>
          <a:custGeom>
            <a:avLst/>
            <a:gdLst/>
            <a:ahLst/>
            <a:cxnLst/>
            <a:rect l="l" t="t" r="r" b="b"/>
            <a:pathLst>
              <a:path w="11079115" h="5811919">
                <a:moveTo>
                  <a:pt x="0" y="0"/>
                </a:moveTo>
                <a:lnTo>
                  <a:pt x="11079115" y="0"/>
                </a:lnTo>
                <a:lnTo>
                  <a:pt x="11079115" y="5811919"/>
                </a:lnTo>
                <a:lnTo>
                  <a:pt x="0" y="58119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52501"/>
            <a:ext cx="8786573" cy="8077200"/>
          </a:xfrm>
          <a:custGeom>
            <a:avLst/>
            <a:gdLst/>
            <a:ahLst/>
            <a:cxnLst/>
            <a:rect l="l" t="t" r="r" b="b"/>
            <a:pathLst>
              <a:path w="8786573" h="5811919">
                <a:moveTo>
                  <a:pt x="0" y="0"/>
                </a:moveTo>
                <a:lnTo>
                  <a:pt x="8786573" y="0"/>
                </a:lnTo>
                <a:lnTo>
                  <a:pt x="8786573" y="5811919"/>
                </a:lnTo>
                <a:lnTo>
                  <a:pt x="0" y="5811919"/>
                </a:lnTo>
                <a:lnTo>
                  <a:pt x="0" y="0"/>
                </a:lnTo>
                <a:close/>
              </a:path>
            </a:pathLst>
          </a:custGeom>
          <a:blipFill>
            <a:blip r:embed="rId2">
              <a:extLst>
                <a:ext uri="{96DAC541-7B7A-43D3-8B79-37D633B846F1}">
                  <asvg:svgBlip xmlns:asvg="http://schemas.microsoft.com/office/drawing/2016/SVG/main" r:embed="rId3"/>
                </a:ext>
              </a:extLst>
            </a:blip>
            <a:stretch>
              <a:fillRect r="-26091"/>
            </a:stretch>
          </a:blipFill>
        </p:spPr>
      </p:sp>
      <p:sp>
        <p:nvSpPr>
          <p:cNvPr id="5" name="TextBox 5"/>
          <p:cNvSpPr txBox="1"/>
          <p:nvPr/>
        </p:nvSpPr>
        <p:spPr>
          <a:xfrm>
            <a:off x="2667000" y="2247900"/>
            <a:ext cx="11802812" cy="6122445"/>
          </a:xfrm>
          <a:prstGeom prst="rect">
            <a:avLst/>
          </a:prstGeom>
        </p:spPr>
        <p:txBody>
          <a:bodyPr wrap="square" lIns="0" tIns="0" rIns="0" bIns="0" rtlCol="0" anchor="t">
            <a:spAutoFit/>
          </a:bodyPr>
          <a:lstStyle/>
          <a:p>
            <a:pPr algn="just">
              <a:lnSpc>
                <a:spcPts val="3150"/>
              </a:lnSpc>
            </a:pPr>
            <a:r>
              <a:rPr lang="en-US" sz="3200" b="1" dirty="0">
                <a:solidFill>
                  <a:schemeClr val="tx2">
                    <a:lumMod val="20000"/>
                    <a:lumOff val="80000"/>
                  </a:schemeClr>
                </a:solidFill>
                <a:latin typeface="Open Sans"/>
                <a:ea typeface="Open Sans"/>
                <a:cs typeface="Open Sans"/>
                <a:sym typeface="Open Sans"/>
              </a:rPr>
              <a:t>                                 Project Information :-</a:t>
            </a:r>
          </a:p>
          <a:p>
            <a:pPr algn="just">
              <a:lnSpc>
                <a:spcPts val="3150"/>
              </a:lnSpc>
            </a:pPr>
            <a:endParaRPr lang="en-US" sz="2100" b="1" dirty="0">
              <a:solidFill>
                <a:schemeClr val="tx2">
                  <a:lumMod val="20000"/>
                  <a:lumOff val="80000"/>
                </a:schemeClr>
              </a:solidFill>
              <a:latin typeface="Open Sans"/>
              <a:ea typeface="Open Sans"/>
              <a:cs typeface="Open Sans"/>
              <a:sym typeface="Open Sans"/>
            </a:endParaRPr>
          </a:p>
          <a:p>
            <a:pPr algn="ctr">
              <a:lnSpc>
                <a:spcPts val="3150"/>
              </a:lnSpc>
            </a:pPr>
            <a:r>
              <a:rPr lang="en-US" sz="2800" b="1" dirty="0">
                <a:solidFill>
                  <a:schemeClr val="tx2">
                    <a:lumMod val="20000"/>
                    <a:lumOff val="80000"/>
                  </a:schemeClr>
                </a:solidFill>
                <a:latin typeface="Open Sans"/>
                <a:ea typeface="Open Sans"/>
                <a:cs typeface="Open Sans"/>
                <a:sym typeface="Open Sans"/>
              </a:rPr>
              <a:t>Project Title:- </a:t>
            </a:r>
            <a:r>
              <a:rPr lang="en-US" sz="2800" b="1" dirty="0">
                <a:solidFill>
                  <a:srgbClr val="FFFFFF"/>
                </a:solidFill>
                <a:latin typeface="Open Sans"/>
                <a:ea typeface="Open Sans"/>
                <a:cs typeface="Open Sans"/>
                <a:sym typeface="Open Sans"/>
              </a:rPr>
              <a:t> Automating Accounts Payable in Oracle EBS R12 for Efficient Financial Operations.</a:t>
            </a:r>
          </a:p>
          <a:p>
            <a:pPr algn="ctr">
              <a:lnSpc>
                <a:spcPts val="3150"/>
              </a:lnSpc>
            </a:pPr>
            <a:endParaRPr lang="en-US" sz="2800" b="1" dirty="0">
              <a:solidFill>
                <a:srgbClr val="FFFFFF"/>
              </a:solidFill>
              <a:latin typeface="Open Sans"/>
              <a:ea typeface="Open Sans"/>
              <a:cs typeface="Open Sans"/>
              <a:sym typeface="Open Sans"/>
            </a:endParaRPr>
          </a:p>
          <a:p>
            <a:pPr algn="ctr">
              <a:lnSpc>
                <a:spcPts val="3150"/>
              </a:lnSpc>
            </a:pPr>
            <a:r>
              <a:rPr lang="en-US" sz="2800" b="1" dirty="0">
                <a:solidFill>
                  <a:schemeClr val="tx2">
                    <a:lumMod val="20000"/>
                    <a:lumOff val="80000"/>
                  </a:schemeClr>
                </a:solidFill>
                <a:latin typeface="Open Sans"/>
                <a:ea typeface="Open Sans"/>
                <a:cs typeface="Open Sans"/>
                <a:sym typeface="Open Sans"/>
              </a:rPr>
              <a:t>Track</a:t>
            </a:r>
            <a:r>
              <a:rPr lang="en-US" sz="2800" b="1" dirty="0">
                <a:solidFill>
                  <a:srgbClr val="FFFFFF"/>
                </a:solidFill>
                <a:latin typeface="Open Sans"/>
                <a:ea typeface="Open Sans"/>
                <a:cs typeface="Open Sans"/>
                <a:sym typeface="Open Sans"/>
              </a:rPr>
              <a:t> :-Oracle Digital Accounting Specialist.</a:t>
            </a:r>
          </a:p>
          <a:p>
            <a:pPr algn="ctr">
              <a:lnSpc>
                <a:spcPts val="3150"/>
              </a:lnSpc>
            </a:pPr>
            <a:endParaRPr lang="en-US" sz="2800" b="1" dirty="0">
              <a:solidFill>
                <a:srgbClr val="FFFFFF"/>
              </a:solidFill>
              <a:latin typeface="Open Sans"/>
              <a:ea typeface="Open Sans"/>
              <a:cs typeface="Open Sans"/>
              <a:sym typeface="Open Sans"/>
            </a:endParaRPr>
          </a:p>
          <a:p>
            <a:pPr algn="ctr">
              <a:lnSpc>
                <a:spcPts val="3150"/>
              </a:lnSpc>
            </a:pPr>
            <a:r>
              <a:rPr lang="en-US" sz="2800" b="1" dirty="0">
                <a:solidFill>
                  <a:schemeClr val="tx2">
                    <a:lumMod val="20000"/>
                    <a:lumOff val="80000"/>
                  </a:schemeClr>
                </a:solidFill>
                <a:latin typeface="Open Sans"/>
                <a:ea typeface="Open Sans"/>
                <a:cs typeface="Open Sans"/>
                <a:sym typeface="Open Sans"/>
              </a:rPr>
              <a:t>Team members :- </a:t>
            </a:r>
          </a:p>
          <a:p>
            <a:pPr algn="ctr">
              <a:lnSpc>
                <a:spcPts val="3150"/>
              </a:lnSpc>
            </a:pPr>
            <a:r>
              <a:rPr lang="en-US" sz="2800" b="1" dirty="0">
                <a:solidFill>
                  <a:srgbClr val="FFFFFF"/>
                </a:solidFill>
                <a:latin typeface="Open Sans"/>
                <a:ea typeface="Open Sans"/>
                <a:cs typeface="Open Sans"/>
                <a:sym typeface="Open Sans"/>
              </a:rPr>
              <a:t>1- </a:t>
            </a:r>
            <a:r>
              <a:rPr lang="en-US" sz="2800" b="1" dirty="0" err="1">
                <a:solidFill>
                  <a:srgbClr val="FFFFFF"/>
                </a:solidFill>
                <a:latin typeface="Open Sans"/>
                <a:ea typeface="Open Sans"/>
                <a:cs typeface="Open Sans"/>
                <a:sym typeface="Open Sans"/>
              </a:rPr>
              <a:t>Alaa</a:t>
            </a:r>
            <a:r>
              <a:rPr lang="en-US" sz="2800" b="1" dirty="0">
                <a:solidFill>
                  <a:srgbClr val="FFFFFF"/>
                </a:solidFill>
                <a:latin typeface="Open Sans"/>
                <a:ea typeface="Open Sans"/>
                <a:cs typeface="Open Sans"/>
                <a:sym typeface="Open Sans"/>
              </a:rPr>
              <a:t> Ibrahim Hassan</a:t>
            </a:r>
          </a:p>
          <a:p>
            <a:pPr algn="ctr">
              <a:lnSpc>
                <a:spcPts val="3150"/>
              </a:lnSpc>
            </a:pPr>
            <a:r>
              <a:rPr lang="en-US" sz="2800" b="1" dirty="0">
                <a:solidFill>
                  <a:srgbClr val="FFFFFF"/>
                </a:solidFill>
                <a:latin typeface="Open Sans"/>
                <a:ea typeface="Open Sans"/>
                <a:cs typeface="Open Sans"/>
                <a:sym typeface="Open Sans"/>
              </a:rPr>
              <a:t>2- </a:t>
            </a:r>
            <a:r>
              <a:rPr lang="en-US" sz="2800" b="1" dirty="0" err="1">
                <a:solidFill>
                  <a:srgbClr val="FFFFFF"/>
                </a:solidFill>
                <a:latin typeface="Open Sans"/>
                <a:ea typeface="Open Sans"/>
                <a:cs typeface="Open Sans"/>
                <a:sym typeface="Open Sans"/>
              </a:rPr>
              <a:t>Fatma</a:t>
            </a:r>
            <a:r>
              <a:rPr lang="en-US" sz="2800" b="1" dirty="0">
                <a:solidFill>
                  <a:srgbClr val="FFFFFF"/>
                </a:solidFill>
                <a:latin typeface="Open Sans"/>
                <a:ea typeface="Open Sans"/>
                <a:cs typeface="Open Sans"/>
                <a:sym typeface="Open Sans"/>
              </a:rPr>
              <a:t> </a:t>
            </a:r>
            <a:r>
              <a:rPr lang="en-US" sz="2800" b="1" dirty="0" err="1">
                <a:solidFill>
                  <a:srgbClr val="FFFFFF"/>
                </a:solidFill>
                <a:latin typeface="Open Sans"/>
                <a:ea typeface="Open Sans"/>
                <a:cs typeface="Open Sans"/>
                <a:sym typeface="Open Sans"/>
              </a:rPr>
              <a:t>Alzhraa</a:t>
            </a:r>
            <a:r>
              <a:rPr lang="en-US" sz="2800" b="1" dirty="0">
                <a:solidFill>
                  <a:srgbClr val="FFFFFF"/>
                </a:solidFill>
                <a:latin typeface="Open Sans"/>
                <a:ea typeface="Open Sans"/>
                <a:cs typeface="Open Sans"/>
                <a:sym typeface="Open Sans"/>
              </a:rPr>
              <a:t> Adel </a:t>
            </a:r>
            <a:r>
              <a:rPr lang="en-US" sz="2800" b="1" dirty="0" err="1">
                <a:solidFill>
                  <a:srgbClr val="FFFFFF"/>
                </a:solidFill>
                <a:latin typeface="Open Sans"/>
                <a:ea typeface="Open Sans"/>
                <a:cs typeface="Open Sans"/>
                <a:sym typeface="Open Sans"/>
              </a:rPr>
              <a:t>Fawzey</a:t>
            </a:r>
            <a:endParaRPr lang="en-US" sz="2800" b="1" dirty="0">
              <a:solidFill>
                <a:srgbClr val="FFFFFF"/>
              </a:solidFill>
              <a:latin typeface="Open Sans"/>
              <a:ea typeface="Open Sans"/>
              <a:cs typeface="Open Sans"/>
              <a:sym typeface="Open Sans"/>
            </a:endParaRPr>
          </a:p>
          <a:p>
            <a:pPr algn="ctr">
              <a:lnSpc>
                <a:spcPts val="3150"/>
              </a:lnSpc>
            </a:pPr>
            <a:r>
              <a:rPr lang="en-US" sz="2800" b="1" dirty="0">
                <a:solidFill>
                  <a:srgbClr val="FFFFFF"/>
                </a:solidFill>
                <a:latin typeface="Open Sans"/>
                <a:ea typeface="Open Sans"/>
                <a:cs typeface="Open Sans"/>
                <a:sym typeface="Open Sans"/>
              </a:rPr>
              <a:t>3- Youssef Mohamed Ahmed</a:t>
            </a:r>
          </a:p>
          <a:p>
            <a:pPr algn="ctr">
              <a:lnSpc>
                <a:spcPts val="3150"/>
              </a:lnSpc>
            </a:pPr>
            <a:r>
              <a:rPr lang="en-US" sz="2800" b="1" dirty="0">
                <a:solidFill>
                  <a:srgbClr val="FFFFFF"/>
                </a:solidFill>
                <a:latin typeface="Open Sans"/>
                <a:ea typeface="Open Sans"/>
                <a:cs typeface="Open Sans"/>
                <a:sym typeface="Open Sans"/>
              </a:rPr>
              <a:t>4-Mina </a:t>
            </a:r>
            <a:r>
              <a:rPr lang="en-US" sz="2800" b="1" dirty="0" err="1">
                <a:solidFill>
                  <a:srgbClr val="FFFFFF"/>
                </a:solidFill>
                <a:latin typeface="Open Sans"/>
                <a:ea typeface="Open Sans"/>
                <a:cs typeface="Open Sans"/>
                <a:sym typeface="Open Sans"/>
              </a:rPr>
              <a:t>Albeer</a:t>
            </a:r>
            <a:r>
              <a:rPr lang="en-US" sz="2800" b="1" dirty="0">
                <a:solidFill>
                  <a:srgbClr val="FFFFFF"/>
                </a:solidFill>
                <a:latin typeface="Open Sans"/>
                <a:ea typeface="Open Sans"/>
                <a:cs typeface="Open Sans"/>
                <a:sym typeface="Open Sans"/>
              </a:rPr>
              <a:t> Murad </a:t>
            </a:r>
          </a:p>
          <a:p>
            <a:pPr algn="just">
              <a:lnSpc>
                <a:spcPts val="3150"/>
              </a:lnSpc>
            </a:pPr>
            <a:endParaRPr lang="en-US" sz="2100" b="1" dirty="0">
              <a:solidFill>
                <a:srgbClr val="FFFFFF"/>
              </a:solidFill>
              <a:latin typeface="Open Sans"/>
              <a:ea typeface="Open Sans"/>
              <a:cs typeface="Open Sans"/>
              <a:sym typeface="Open Sans"/>
            </a:endParaRPr>
          </a:p>
          <a:p>
            <a:pPr algn="just">
              <a:lnSpc>
                <a:spcPts val="3150"/>
              </a:lnSpc>
            </a:pPr>
            <a:endParaRPr lang="en-US" sz="2100" b="1" dirty="0">
              <a:solidFill>
                <a:srgbClr val="FFFFFF"/>
              </a:solidFill>
              <a:latin typeface="Open Sans"/>
              <a:ea typeface="Open Sans"/>
              <a:cs typeface="Open Sans"/>
              <a:sym typeface="Open Sans"/>
            </a:endParaRPr>
          </a:p>
          <a:p>
            <a:pPr algn="just">
              <a:lnSpc>
                <a:spcPts val="3150"/>
              </a:lnSpc>
            </a:pPr>
            <a:endParaRPr lang="en-US" sz="2100" b="1"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423199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98644" y="-735344"/>
            <a:ext cx="5447948" cy="4093837"/>
            <a:chOff x="0" y="0"/>
            <a:chExt cx="1434851" cy="1078212"/>
          </a:xfrm>
        </p:grpSpPr>
        <p:sp>
          <p:nvSpPr>
            <p:cNvPr id="3" name="Freeform 3"/>
            <p:cNvSpPr/>
            <p:nvPr/>
          </p:nvSpPr>
          <p:spPr>
            <a:xfrm>
              <a:off x="0" y="0"/>
              <a:ext cx="1434851" cy="1078212"/>
            </a:xfrm>
            <a:custGeom>
              <a:avLst/>
              <a:gdLst/>
              <a:ahLst/>
              <a:cxnLst/>
              <a:rect l="l" t="t" r="r" b="b"/>
              <a:pathLst>
                <a:path w="1434851" h="1078212">
                  <a:moveTo>
                    <a:pt x="0" y="0"/>
                  </a:moveTo>
                  <a:lnTo>
                    <a:pt x="1434851" y="0"/>
                  </a:lnTo>
                  <a:lnTo>
                    <a:pt x="1434851" y="1078212"/>
                  </a:lnTo>
                  <a:lnTo>
                    <a:pt x="0" y="1078212"/>
                  </a:lnTo>
                  <a:close/>
                </a:path>
              </a:pathLst>
            </a:custGeom>
            <a:solidFill>
              <a:srgbClr val="060644"/>
            </a:solidFill>
          </p:spPr>
        </p:sp>
        <p:sp>
          <p:nvSpPr>
            <p:cNvPr id="4" name="TextBox 4"/>
            <p:cNvSpPr txBox="1"/>
            <p:nvPr/>
          </p:nvSpPr>
          <p:spPr>
            <a:xfrm>
              <a:off x="0" y="-38100"/>
              <a:ext cx="1434851" cy="111631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86684" y="-1461748"/>
            <a:ext cx="6099496" cy="13210497"/>
            <a:chOff x="0" y="0"/>
            <a:chExt cx="1606452" cy="3479308"/>
          </a:xfrm>
        </p:grpSpPr>
        <p:sp>
          <p:nvSpPr>
            <p:cNvPr id="6" name="Freeform 6"/>
            <p:cNvSpPr/>
            <p:nvPr/>
          </p:nvSpPr>
          <p:spPr>
            <a:xfrm>
              <a:off x="0" y="0"/>
              <a:ext cx="1606452" cy="3479308"/>
            </a:xfrm>
            <a:custGeom>
              <a:avLst/>
              <a:gdLst/>
              <a:ahLst/>
              <a:cxnLst/>
              <a:rect l="l" t="t" r="r" b="b"/>
              <a:pathLst>
                <a:path w="1606452" h="3479308">
                  <a:moveTo>
                    <a:pt x="0" y="0"/>
                  </a:moveTo>
                  <a:lnTo>
                    <a:pt x="1606452" y="0"/>
                  </a:lnTo>
                  <a:lnTo>
                    <a:pt x="1606452" y="3479308"/>
                  </a:lnTo>
                  <a:lnTo>
                    <a:pt x="0" y="3479308"/>
                  </a:lnTo>
                  <a:close/>
                </a:path>
              </a:pathLst>
            </a:custGeom>
            <a:solidFill>
              <a:srgbClr val="060644"/>
            </a:solidFill>
          </p:spPr>
        </p:sp>
        <p:sp>
          <p:nvSpPr>
            <p:cNvPr id="7" name="TextBox 7"/>
            <p:cNvSpPr txBox="1"/>
            <p:nvPr/>
          </p:nvSpPr>
          <p:spPr>
            <a:xfrm>
              <a:off x="0" y="-38100"/>
              <a:ext cx="1606452" cy="351740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076113" y="1456780"/>
            <a:ext cx="14135774" cy="7373441"/>
            <a:chOff x="0" y="0"/>
            <a:chExt cx="3723002" cy="1941976"/>
          </a:xfrm>
        </p:grpSpPr>
        <p:sp>
          <p:nvSpPr>
            <p:cNvPr id="9" name="Freeform 9"/>
            <p:cNvSpPr/>
            <p:nvPr/>
          </p:nvSpPr>
          <p:spPr>
            <a:xfrm>
              <a:off x="0" y="0"/>
              <a:ext cx="3723002" cy="1941976"/>
            </a:xfrm>
            <a:custGeom>
              <a:avLst/>
              <a:gdLst/>
              <a:ahLst/>
              <a:cxnLst/>
              <a:rect l="l" t="t" r="r" b="b"/>
              <a:pathLst>
                <a:path w="3723002" h="1941976">
                  <a:moveTo>
                    <a:pt x="0" y="0"/>
                  </a:moveTo>
                  <a:lnTo>
                    <a:pt x="3723002" y="0"/>
                  </a:lnTo>
                  <a:lnTo>
                    <a:pt x="3723002" y="1941976"/>
                  </a:lnTo>
                  <a:lnTo>
                    <a:pt x="0" y="1941976"/>
                  </a:lnTo>
                  <a:close/>
                </a:path>
              </a:pathLst>
            </a:custGeom>
            <a:solidFill>
              <a:srgbClr val="D4E8FF"/>
            </a:solidFill>
          </p:spPr>
        </p:sp>
        <p:sp>
          <p:nvSpPr>
            <p:cNvPr id="10" name="TextBox 10"/>
            <p:cNvSpPr txBox="1"/>
            <p:nvPr/>
          </p:nvSpPr>
          <p:spPr>
            <a:xfrm>
              <a:off x="0" y="-38100"/>
              <a:ext cx="3723002" cy="198007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5189356" y="4243165"/>
            <a:ext cx="7909288" cy="3465051"/>
          </a:xfrm>
          <a:prstGeom prst="rect">
            <a:avLst/>
          </a:prstGeom>
        </p:spPr>
        <p:txBody>
          <a:bodyPr lIns="0" tIns="0" rIns="0" bIns="0" rtlCol="0" anchor="t">
            <a:spAutoFit/>
          </a:bodyPr>
          <a:lstStyle/>
          <a:p>
            <a:pPr algn="just">
              <a:lnSpc>
                <a:spcPts val="3500"/>
              </a:lnSpc>
            </a:pPr>
            <a:r>
              <a:rPr lang="en-US" sz="3200" b="1" dirty="0">
                <a:solidFill>
                  <a:schemeClr val="tx2">
                    <a:lumMod val="75000"/>
                  </a:schemeClr>
                </a:solidFill>
                <a:latin typeface="Open Sans"/>
                <a:ea typeface="Open Sans"/>
                <a:cs typeface="Open Sans"/>
                <a:sym typeface="Open Sans"/>
              </a:rPr>
              <a:t>1-Objective:</a:t>
            </a:r>
            <a:r>
              <a:rPr lang="en-US" sz="2500" dirty="0">
                <a:solidFill>
                  <a:srgbClr val="060644"/>
                </a:solidFill>
                <a:latin typeface="Open Sans"/>
                <a:ea typeface="Open Sans"/>
                <a:cs typeface="Open Sans"/>
                <a:sym typeface="Open Sans"/>
              </a:rPr>
              <a:t>-</a:t>
            </a:r>
          </a:p>
          <a:p>
            <a:pPr algn="just"/>
            <a:r>
              <a:rPr lang="en-US" sz="2800" dirty="0">
                <a:solidFill>
                  <a:srgbClr val="060644"/>
                </a:solidFill>
                <a:latin typeface="Open Sans"/>
                <a:ea typeface="Open Sans"/>
                <a:cs typeface="Open Sans"/>
                <a:sym typeface="Open Sans"/>
              </a:rPr>
              <a:t>To optimize the Accounts Payable process within Oracle EBS R12 by streamlining invoice management, improving payment accuracy, and enhancing financial reporting capabilities, resulting in reduced operational costs, improved cash flow, and enhanced compliance with financial regulations.</a:t>
            </a:r>
          </a:p>
        </p:txBody>
      </p:sp>
      <p:sp>
        <p:nvSpPr>
          <p:cNvPr id="12" name="TextBox 12"/>
          <p:cNvSpPr txBox="1"/>
          <p:nvPr/>
        </p:nvSpPr>
        <p:spPr>
          <a:xfrm>
            <a:off x="4323686" y="3040285"/>
            <a:ext cx="9640627" cy="857250"/>
          </a:xfrm>
          <a:prstGeom prst="rect">
            <a:avLst/>
          </a:prstGeom>
        </p:spPr>
        <p:txBody>
          <a:bodyPr lIns="0" tIns="0" rIns="0" bIns="0" rtlCol="0" anchor="t">
            <a:spAutoFit/>
          </a:bodyPr>
          <a:lstStyle/>
          <a:p>
            <a:pPr algn="ctr">
              <a:lnSpc>
                <a:spcPts val="6600"/>
              </a:lnSpc>
            </a:pPr>
            <a:r>
              <a:rPr lang="en-US" sz="6000" b="1" dirty="0">
                <a:solidFill>
                  <a:srgbClr val="060644"/>
                </a:solidFill>
                <a:latin typeface="Open Sans Bold"/>
                <a:ea typeface="Open Sans Bold"/>
                <a:cs typeface="Open Sans Bold"/>
                <a:sym typeface="Open Sans Bold"/>
              </a:rPr>
              <a:t>PROJECT OVERVIEW</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7753" y="-421677"/>
            <a:ext cx="18965753" cy="7373441"/>
            <a:chOff x="0" y="0"/>
            <a:chExt cx="4995095" cy="1941976"/>
          </a:xfrm>
        </p:grpSpPr>
        <p:sp>
          <p:nvSpPr>
            <p:cNvPr id="3" name="Freeform 3"/>
            <p:cNvSpPr/>
            <p:nvPr/>
          </p:nvSpPr>
          <p:spPr>
            <a:xfrm>
              <a:off x="0" y="0"/>
              <a:ext cx="4995095" cy="1941976"/>
            </a:xfrm>
            <a:custGeom>
              <a:avLst/>
              <a:gdLst/>
              <a:ahLst/>
              <a:cxnLst/>
              <a:rect l="l" t="t" r="r" b="b"/>
              <a:pathLst>
                <a:path w="4995095" h="1941976">
                  <a:moveTo>
                    <a:pt x="0" y="0"/>
                  </a:moveTo>
                  <a:lnTo>
                    <a:pt x="4995095" y="0"/>
                  </a:lnTo>
                  <a:lnTo>
                    <a:pt x="4995095" y="1941976"/>
                  </a:lnTo>
                  <a:lnTo>
                    <a:pt x="0" y="1941976"/>
                  </a:lnTo>
                  <a:close/>
                </a:path>
              </a:pathLst>
            </a:custGeom>
            <a:solidFill>
              <a:srgbClr val="D4E8FF"/>
            </a:solidFill>
          </p:spPr>
        </p:sp>
        <p:sp>
          <p:nvSpPr>
            <p:cNvPr id="4" name="TextBox 4"/>
            <p:cNvSpPr txBox="1"/>
            <p:nvPr/>
          </p:nvSpPr>
          <p:spPr>
            <a:xfrm>
              <a:off x="0" y="-38100"/>
              <a:ext cx="4995095" cy="198007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213803" y="2173620"/>
            <a:ext cx="11860393" cy="7084680"/>
            <a:chOff x="0" y="0"/>
            <a:chExt cx="3123725" cy="1865924"/>
          </a:xfrm>
        </p:grpSpPr>
        <p:sp>
          <p:nvSpPr>
            <p:cNvPr id="6" name="Freeform 6"/>
            <p:cNvSpPr/>
            <p:nvPr/>
          </p:nvSpPr>
          <p:spPr>
            <a:xfrm>
              <a:off x="0" y="0"/>
              <a:ext cx="3123725" cy="1865924"/>
            </a:xfrm>
            <a:custGeom>
              <a:avLst/>
              <a:gdLst/>
              <a:ahLst/>
              <a:cxnLst/>
              <a:rect l="l" t="t" r="r" b="b"/>
              <a:pathLst>
                <a:path w="3123725" h="1865924">
                  <a:moveTo>
                    <a:pt x="0" y="0"/>
                  </a:moveTo>
                  <a:lnTo>
                    <a:pt x="3123725" y="0"/>
                  </a:lnTo>
                  <a:lnTo>
                    <a:pt x="3123725" y="1865924"/>
                  </a:lnTo>
                  <a:lnTo>
                    <a:pt x="0" y="1865924"/>
                  </a:lnTo>
                  <a:close/>
                </a:path>
              </a:pathLst>
            </a:custGeom>
            <a:solidFill>
              <a:srgbClr val="060644"/>
            </a:solidFill>
          </p:spPr>
        </p:sp>
        <p:sp>
          <p:nvSpPr>
            <p:cNvPr id="7" name="TextBox 7"/>
            <p:cNvSpPr txBox="1"/>
            <p:nvPr/>
          </p:nvSpPr>
          <p:spPr>
            <a:xfrm>
              <a:off x="0" y="-38100"/>
              <a:ext cx="3123725" cy="1904024"/>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630779" y="2229554"/>
            <a:ext cx="10348687" cy="6832640"/>
          </a:xfrm>
          <a:prstGeom prst="rect">
            <a:avLst/>
          </a:prstGeom>
        </p:spPr>
        <p:txBody>
          <a:bodyPr lIns="0" tIns="0" rIns="0" bIns="0" rtlCol="0" anchor="t">
            <a:spAutoFit/>
          </a:bodyPr>
          <a:lstStyle/>
          <a:p>
            <a:pPr>
              <a:lnSpc>
                <a:spcPct val="150000"/>
              </a:lnSpc>
            </a:pPr>
            <a:r>
              <a:rPr lang="en-US" sz="3200" b="1" dirty="0">
                <a:solidFill>
                  <a:schemeClr val="tx2">
                    <a:lumMod val="20000"/>
                    <a:lumOff val="80000"/>
                  </a:schemeClr>
                </a:solidFill>
                <a:latin typeface="Open Sans Bold"/>
                <a:ea typeface="Open Sans Bold"/>
                <a:cs typeface="Open Sans Bold"/>
                <a:sym typeface="Open Sans Bold"/>
              </a:rPr>
              <a:t>2- Scope of work:-</a:t>
            </a:r>
          </a:p>
          <a:p>
            <a:pPr>
              <a:lnSpc>
                <a:spcPct val="150000"/>
              </a:lnSpc>
            </a:pPr>
            <a:r>
              <a:rPr lang="en-US" sz="2400" b="1" dirty="0">
                <a:solidFill>
                  <a:srgbClr val="FFFFFF"/>
                </a:solidFill>
                <a:latin typeface="Open Sans Bold"/>
                <a:ea typeface="Open Sans Bold"/>
                <a:cs typeface="Open Sans Bold"/>
                <a:sym typeface="Open Sans Bold"/>
              </a:rPr>
              <a:t>Creation and Management of Supplier Invoices: Automating the entry of supplier invoices, ensuring accurate data input, and applying adjustments (discounts, taxes).</a:t>
            </a:r>
          </a:p>
          <a:p>
            <a:pPr>
              <a:lnSpc>
                <a:spcPct val="150000"/>
              </a:lnSpc>
            </a:pPr>
            <a:r>
              <a:rPr lang="en-US" sz="2400" b="1" dirty="0">
                <a:solidFill>
                  <a:srgbClr val="FFFFFF"/>
                </a:solidFill>
                <a:latin typeface="Open Sans Bold"/>
                <a:ea typeface="Open Sans Bold"/>
                <a:cs typeface="Open Sans Bold"/>
                <a:sym typeface="Open Sans Bold"/>
              </a:rPr>
              <a:t>Invoice Matching: Implementing a matching system for invoices, purchase orders, and receipts to ensure data consistency.</a:t>
            </a:r>
          </a:p>
          <a:p>
            <a:pPr>
              <a:lnSpc>
                <a:spcPct val="150000"/>
              </a:lnSpc>
            </a:pPr>
            <a:r>
              <a:rPr lang="en-US" sz="2400" b="1" dirty="0">
                <a:solidFill>
                  <a:srgbClr val="FFFFFF"/>
                </a:solidFill>
                <a:latin typeface="Open Sans Bold"/>
                <a:ea typeface="Open Sans Bold"/>
                <a:cs typeface="Open Sans Bold"/>
                <a:sym typeface="Open Sans Bold"/>
              </a:rPr>
              <a:t>Processing Payments: Setting up efficient workflows for payment batches, prepayments, and voided payments, with integration into the General Ledger.</a:t>
            </a:r>
          </a:p>
          <a:p>
            <a:pPr>
              <a:lnSpc>
                <a:spcPct val="150000"/>
              </a:lnSpc>
            </a:pPr>
            <a:r>
              <a:rPr lang="en-US" sz="2400" b="1" dirty="0">
                <a:solidFill>
                  <a:srgbClr val="FFFFFF"/>
                </a:solidFill>
                <a:latin typeface="Open Sans Bold"/>
                <a:ea typeface="Open Sans Bold"/>
                <a:cs typeface="Open Sans Bold"/>
                <a:sym typeface="Open Sans Bold"/>
              </a:rPr>
              <a:t>Period-End Closing: Closing the period within the Accounts Payable module, generating reports, and reconciling transactions with the General Ledge</a:t>
            </a:r>
          </a:p>
        </p:txBody>
      </p:sp>
      <p:grpSp>
        <p:nvGrpSpPr>
          <p:cNvPr id="9" name="Group 9"/>
          <p:cNvGrpSpPr/>
          <p:nvPr/>
        </p:nvGrpSpPr>
        <p:grpSpPr>
          <a:xfrm>
            <a:off x="-493145" y="-784903"/>
            <a:ext cx="19274290" cy="1813603"/>
            <a:chOff x="0" y="0"/>
            <a:chExt cx="5076356" cy="477657"/>
          </a:xfrm>
        </p:grpSpPr>
        <p:sp>
          <p:nvSpPr>
            <p:cNvPr id="10" name="Freeform 10"/>
            <p:cNvSpPr/>
            <p:nvPr/>
          </p:nvSpPr>
          <p:spPr>
            <a:xfrm>
              <a:off x="0" y="0"/>
              <a:ext cx="5076356" cy="477657"/>
            </a:xfrm>
            <a:custGeom>
              <a:avLst/>
              <a:gdLst/>
              <a:ahLst/>
              <a:cxnLst/>
              <a:rect l="l" t="t" r="r" b="b"/>
              <a:pathLst>
                <a:path w="5076356" h="477657">
                  <a:moveTo>
                    <a:pt x="0" y="0"/>
                  </a:moveTo>
                  <a:lnTo>
                    <a:pt x="5076356" y="0"/>
                  </a:lnTo>
                  <a:lnTo>
                    <a:pt x="5076356" y="477657"/>
                  </a:lnTo>
                  <a:lnTo>
                    <a:pt x="0" y="477657"/>
                  </a:lnTo>
                  <a:close/>
                </a:path>
              </a:pathLst>
            </a:custGeom>
            <a:solidFill>
              <a:srgbClr val="060644"/>
            </a:solidFill>
          </p:spPr>
        </p:sp>
        <p:sp>
          <p:nvSpPr>
            <p:cNvPr id="11" name="TextBox 11"/>
            <p:cNvSpPr txBox="1"/>
            <p:nvPr/>
          </p:nvSpPr>
          <p:spPr>
            <a:xfrm>
              <a:off x="0" y="-38100"/>
              <a:ext cx="5076356" cy="515757"/>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80185" y="952501"/>
            <a:ext cx="11079115" cy="8077200"/>
          </a:xfrm>
          <a:custGeom>
            <a:avLst/>
            <a:gdLst/>
            <a:ahLst/>
            <a:cxnLst/>
            <a:rect l="l" t="t" r="r" b="b"/>
            <a:pathLst>
              <a:path w="11079115" h="5811919">
                <a:moveTo>
                  <a:pt x="0" y="0"/>
                </a:moveTo>
                <a:lnTo>
                  <a:pt x="11079115" y="0"/>
                </a:lnTo>
                <a:lnTo>
                  <a:pt x="11079115" y="5811919"/>
                </a:lnTo>
                <a:lnTo>
                  <a:pt x="0" y="58119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52501"/>
            <a:ext cx="8786573" cy="8077200"/>
          </a:xfrm>
          <a:custGeom>
            <a:avLst/>
            <a:gdLst/>
            <a:ahLst/>
            <a:cxnLst/>
            <a:rect l="l" t="t" r="r" b="b"/>
            <a:pathLst>
              <a:path w="8786573" h="5811919">
                <a:moveTo>
                  <a:pt x="0" y="0"/>
                </a:moveTo>
                <a:lnTo>
                  <a:pt x="8786573" y="0"/>
                </a:lnTo>
                <a:lnTo>
                  <a:pt x="8786573" y="5811919"/>
                </a:lnTo>
                <a:lnTo>
                  <a:pt x="0" y="5811919"/>
                </a:lnTo>
                <a:lnTo>
                  <a:pt x="0" y="0"/>
                </a:lnTo>
                <a:close/>
              </a:path>
            </a:pathLst>
          </a:custGeom>
          <a:blipFill>
            <a:blip r:embed="rId2">
              <a:extLst>
                <a:ext uri="{96DAC541-7B7A-43D3-8B79-37D633B846F1}">
                  <asvg:svgBlip xmlns:asvg="http://schemas.microsoft.com/office/drawing/2016/SVG/main" r:embed="rId3"/>
                </a:ext>
              </a:extLst>
            </a:blip>
            <a:stretch>
              <a:fillRect r="-26091"/>
            </a:stretch>
          </a:blipFill>
        </p:spPr>
      </p:sp>
      <p:sp>
        <p:nvSpPr>
          <p:cNvPr id="5" name="TextBox 5"/>
          <p:cNvSpPr txBox="1"/>
          <p:nvPr/>
        </p:nvSpPr>
        <p:spPr>
          <a:xfrm>
            <a:off x="2667000" y="2247900"/>
            <a:ext cx="11802812" cy="6155531"/>
          </a:xfrm>
          <a:prstGeom prst="rect">
            <a:avLst/>
          </a:prstGeom>
        </p:spPr>
        <p:txBody>
          <a:bodyPr wrap="square" lIns="0" tIns="0" rIns="0" bIns="0" rtlCol="0" anchor="t">
            <a:spAutoFit/>
          </a:bodyPr>
          <a:lstStyle/>
          <a:p>
            <a:pPr algn="just">
              <a:lnSpc>
                <a:spcPts val="3150"/>
              </a:lnSpc>
            </a:pPr>
            <a:r>
              <a:rPr lang="en-US" sz="3200" b="1" dirty="0">
                <a:solidFill>
                  <a:schemeClr val="tx2">
                    <a:lumMod val="20000"/>
                    <a:lumOff val="80000"/>
                  </a:schemeClr>
                </a:solidFill>
                <a:latin typeface="Open Sans"/>
                <a:ea typeface="Open Sans"/>
                <a:cs typeface="Open Sans"/>
                <a:sym typeface="Open Sans"/>
              </a:rPr>
              <a:t>3- Expected outcome:-</a:t>
            </a:r>
          </a:p>
          <a:p>
            <a:pPr algn="just">
              <a:lnSpc>
                <a:spcPts val="3150"/>
              </a:lnSpc>
            </a:pPr>
            <a:endParaRPr lang="en-US" sz="2100" b="1" dirty="0">
              <a:solidFill>
                <a:schemeClr val="tx2">
                  <a:lumMod val="20000"/>
                  <a:lumOff val="80000"/>
                </a:schemeClr>
              </a:solidFill>
              <a:latin typeface="Open Sans"/>
              <a:ea typeface="Open Sans"/>
              <a:cs typeface="Open Sans"/>
              <a:sym typeface="Open Sans"/>
            </a:endParaRPr>
          </a:p>
          <a:p>
            <a:pPr algn="just">
              <a:lnSpc>
                <a:spcPts val="3150"/>
              </a:lnSpc>
            </a:pPr>
            <a:r>
              <a:rPr lang="en-US" sz="2800" b="1" dirty="0">
                <a:solidFill>
                  <a:srgbClr val="FFFFFF"/>
                </a:solidFill>
                <a:latin typeface="Open Sans"/>
                <a:ea typeface="Open Sans"/>
                <a:cs typeface="Open Sans"/>
                <a:sym typeface="Open Sans"/>
              </a:rPr>
              <a:t>Reduction in Invoice Processing Time: 30% reduction in the time needed to process invoices from receipt to system entry.</a:t>
            </a:r>
          </a:p>
          <a:p>
            <a:pPr algn="just">
              <a:lnSpc>
                <a:spcPts val="3150"/>
              </a:lnSpc>
            </a:pPr>
            <a:r>
              <a:rPr lang="en-US" sz="2800" b="1" dirty="0">
                <a:solidFill>
                  <a:srgbClr val="FFFFFF"/>
                </a:solidFill>
                <a:latin typeface="Open Sans"/>
                <a:ea typeface="Open Sans"/>
                <a:cs typeface="Open Sans"/>
                <a:sym typeface="Open Sans"/>
              </a:rPr>
              <a:t>Decrease in Accounting Errors: 50% reduction in mismatches and errors by automating invoice matching and payment processes.</a:t>
            </a:r>
          </a:p>
          <a:p>
            <a:pPr algn="just">
              <a:lnSpc>
                <a:spcPts val="3150"/>
              </a:lnSpc>
            </a:pPr>
            <a:r>
              <a:rPr lang="en-US" sz="2800" b="1" dirty="0">
                <a:solidFill>
                  <a:srgbClr val="FFFFFF"/>
                </a:solidFill>
                <a:latin typeface="Open Sans"/>
                <a:ea typeface="Open Sans"/>
                <a:cs typeface="Open Sans"/>
                <a:sym typeface="Open Sans"/>
              </a:rPr>
              <a:t>Improved Cash Flow Management: Enhanced cash flow accuracy by automating prepayments and tracking overdue invoices.</a:t>
            </a:r>
          </a:p>
          <a:p>
            <a:pPr algn="just">
              <a:lnSpc>
                <a:spcPts val="3150"/>
              </a:lnSpc>
            </a:pPr>
            <a:r>
              <a:rPr lang="en-US" sz="2800" b="1" dirty="0">
                <a:solidFill>
                  <a:srgbClr val="FFFFFF"/>
                </a:solidFill>
                <a:latin typeface="Open Sans"/>
                <a:ea typeface="Open Sans"/>
                <a:cs typeface="Open Sans"/>
                <a:sym typeface="Open Sans"/>
              </a:rPr>
              <a:t>Operational Cost Reduction: 20% reduction in administrative costs by automating accounts payable processes.</a:t>
            </a:r>
          </a:p>
          <a:p>
            <a:pPr algn="just">
              <a:lnSpc>
                <a:spcPts val="3150"/>
              </a:lnSpc>
            </a:pPr>
            <a:r>
              <a:rPr lang="en-US" sz="2800" b="1" dirty="0">
                <a:solidFill>
                  <a:srgbClr val="FFFFFF"/>
                </a:solidFill>
                <a:latin typeface="Open Sans"/>
                <a:ea typeface="Open Sans"/>
                <a:cs typeface="Open Sans"/>
                <a:sym typeface="Open Sans"/>
              </a:rPr>
              <a:t>Increased Efficiency in Reporting: 35% improvement in the speed and accuracy of generating financial reports through system automation.</a:t>
            </a:r>
          </a:p>
          <a:p>
            <a:pPr algn="just">
              <a:lnSpc>
                <a:spcPts val="3150"/>
              </a:lnSpc>
            </a:pPr>
            <a:endParaRPr lang="en-US" sz="2100" b="1" dirty="0">
              <a:solidFill>
                <a:srgbClr val="FFFFFF"/>
              </a:solidFill>
              <a:latin typeface="Open Sans"/>
              <a:ea typeface="Open Sans"/>
              <a:cs typeface="Open Sans"/>
              <a:sym typeface="Open Sans"/>
            </a:endParaRPr>
          </a:p>
          <a:p>
            <a:pPr algn="just">
              <a:lnSpc>
                <a:spcPts val="3150"/>
              </a:lnSpc>
            </a:pPr>
            <a:endParaRPr lang="en-US" sz="2100" b="1" dirty="0">
              <a:solidFill>
                <a:srgbClr val="FFFFFF"/>
              </a:solidFill>
              <a:latin typeface="Open Sans"/>
              <a:ea typeface="Open Sans"/>
              <a:cs typeface="Open Sans"/>
              <a:sym typeface="Open Sans"/>
            </a:endParaRPr>
          </a:p>
          <a:p>
            <a:pPr algn="just">
              <a:lnSpc>
                <a:spcPts val="3150"/>
              </a:lnSpc>
            </a:pPr>
            <a:endParaRPr lang="en-US" sz="2100" b="1" dirty="0">
              <a:solidFill>
                <a:srgbClr val="FFFFFF"/>
              </a:solidFill>
              <a:latin typeface="Open Sans"/>
              <a:ea typeface="Open Sans"/>
              <a:cs typeface="Open Sans"/>
              <a:sym typeface="Open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59823" y="-1"/>
            <a:ext cx="5468262" cy="11146199"/>
            <a:chOff x="0" y="-38100"/>
            <a:chExt cx="666218" cy="1500760"/>
          </a:xfrm>
        </p:grpSpPr>
        <p:sp>
          <p:nvSpPr>
            <p:cNvPr id="3" name="Freeform 3"/>
            <p:cNvSpPr/>
            <p:nvPr/>
          </p:nvSpPr>
          <p:spPr>
            <a:xfrm>
              <a:off x="0" y="0"/>
              <a:ext cx="666218" cy="1334771"/>
            </a:xfrm>
            <a:custGeom>
              <a:avLst/>
              <a:gdLst/>
              <a:ahLst/>
              <a:cxnLst/>
              <a:rect l="l" t="t" r="r" b="b"/>
              <a:pathLst>
                <a:path w="666218" h="1462660">
                  <a:moveTo>
                    <a:pt x="0" y="0"/>
                  </a:moveTo>
                  <a:lnTo>
                    <a:pt x="666218" y="0"/>
                  </a:lnTo>
                  <a:lnTo>
                    <a:pt x="666218" y="1462660"/>
                  </a:lnTo>
                  <a:lnTo>
                    <a:pt x="0" y="1462660"/>
                  </a:lnTo>
                  <a:close/>
                </a:path>
              </a:pathLst>
            </a:custGeom>
            <a:solidFill>
              <a:srgbClr val="D4E8FF"/>
            </a:solidFill>
          </p:spPr>
        </p:sp>
        <p:sp>
          <p:nvSpPr>
            <p:cNvPr id="4" name="TextBox 4"/>
            <p:cNvSpPr txBox="1"/>
            <p:nvPr/>
          </p:nvSpPr>
          <p:spPr>
            <a:xfrm>
              <a:off x="0" y="-38100"/>
              <a:ext cx="666218" cy="15007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130721" y="342900"/>
            <a:ext cx="12186701" cy="9753600"/>
          </a:xfrm>
          <a:custGeom>
            <a:avLst/>
            <a:gdLst/>
            <a:ahLst/>
            <a:cxnLst/>
            <a:rect l="l" t="t" r="r" b="b"/>
            <a:pathLst>
              <a:path w="12186701" h="6392940">
                <a:moveTo>
                  <a:pt x="0" y="0"/>
                </a:moveTo>
                <a:lnTo>
                  <a:pt x="12186700" y="0"/>
                </a:lnTo>
                <a:lnTo>
                  <a:pt x="12186700" y="6392940"/>
                </a:lnTo>
                <a:lnTo>
                  <a:pt x="0" y="63929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068440" y="3238500"/>
            <a:ext cx="10086269" cy="4955780"/>
          </a:xfrm>
          <a:prstGeom prst="rect">
            <a:avLst/>
          </a:prstGeom>
        </p:spPr>
        <p:txBody>
          <a:bodyPr lIns="0" tIns="0" rIns="0" bIns="0" rtlCol="0" anchor="t">
            <a:spAutoFit/>
          </a:bodyPr>
          <a:lstStyle/>
          <a:p>
            <a:pPr>
              <a:lnSpc>
                <a:spcPts val="3864"/>
              </a:lnSpc>
            </a:pPr>
            <a:r>
              <a:rPr lang="en-US" sz="2800" dirty="0">
                <a:solidFill>
                  <a:srgbClr val="FFFFFF"/>
                </a:solidFill>
                <a:latin typeface="Open Sans"/>
                <a:ea typeface="Open Sans"/>
                <a:cs typeface="Open Sans"/>
                <a:sym typeface="Open Sans"/>
              </a:rPr>
              <a:t>* Manual processes: Reliance on manual data entry and paper-based workflows, increasing the risk of human error and slowing down the process.</a:t>
            </a:r>
          </a:p>
          <a:p>
            <a:pPr>
              <a:lnSpc>
                <a:spcPts val="3864"/>
              </a:lnSpc>
            </a:pPr>
            <a:r>
              <a:rPr lang="en-US" sz="2800" dirty="0">
                <a:solidFill>
                  <a:srgbClr val="FFFFFF"/>
                </a:solidFill>
                <a:latin typeface="Open Sans"/>
                <a:ea typeface="Open Sans"/>
                <a:cs typeface="Open Sans"/>
                <a:sym typeface="Open Sans"/>
              </a:rPr>
              <a:t> * Lack of standardization: Inconsistent procedures for invoice matching, payment processing, and reconciliation, resulting in discrepancies and delays.</a:t>
            </a:r>
          </a:p>
          <a:p>
            <a:pPr>
              <a:lnSpc>
                <a:spcPts val="3864"/>
              </a:lnSpc>
            </a:pPr>
            <a:r>
              <a:rPr lang="en-US" sz="2800" dirty="0">
                <a:solidFill>
                  <a:srgbClr val="FFFFFF"/>
                </a:solidFill>
                <a:latin typeface="Open Sans"/>
                <a:ea typeface="Open Sans"/>
                <a:cs typeface="Open Sans"/>
                <a:sym typeface="Open Sans"/>
              </a:rPr>
              <a:t> * Limited visibility: Difficulty in monitoring vendor invoices, payment statuses, and overall AP performance.</a:t>
            </a:r>
          </a:p>
          <a:p>
            <a:pPr>
              <a:lnSpc>
                <a:spcPts val="3864"/>
              </a:lnSpc>
            </a:pPr>
            <a:r>
              <a:rPr lang="en-US" sz="2800" dirty="0">
                <a:solidFill>
                  <a:srgbClr val="FFFFFF"/>
                </a:solidFill>
                <a:latin typeface="Open Sans"/>
                <a:ea typeface="Open Sans"/>
                <a:cs typeface="Open Sans"/>
                <a:sym typeface="Open Sans"/>
              </a:rPr>
              <a:t> * Inefficient reporting: Inability to generate timely and accurate financial reports for AP-related activities</a:t>
            </a:r>
            <a:r>
              <a:rPr lang="en-US" sz="2400" dirty="0">
                <a:solidFill>
                  <a:srgbClr val="FFFFFF"/>
                </a:solidFill>
                <a:latin typeface="Open Sans"/>
                <a:ea typeface="Open Sans"/>
                <a:cs typeface="Open Sans"/>
                <a:sym typeface="Open Sans"/>
              </a:rPr>
              <a:t>.</a:t>
            </a:r>
          </a:p>
        </p:txBody>
      </p:sp>
      <p:sp>
        <p:nvSpPr>
          <p:cNvPr id="7" name="TextBox 7"/>
          <p:cNvSpPr txBox="1"/>
          <p:nvPr/>
        </p:nvSpPr>
        <p:spPr>
          <a:xfrm>
            <a:off x="4304784" y="1952078"/>
            <a:ext cx="9838576" cy="779957"/>
          </a:xfrm>
          <a:prstGeom prst="rect">
            <a:avLst/>
          </a:prstGeom>
        </p:spPr>
        <p:txBody>
          <a:bodyPr lIns="0" tIns="0" rIns="0" bIns="0" rtlCol="0" anchor="t">
            <a:spAutoFit/>
          </a:bodyPr>
          <a:lstStyle/>
          <a:p>
            <a:pPr algn="ctr">
              <a:lnSpc>
                <a:spcPts val="5740"/>
              </a:lnSpc>
            </a:pPr>
            <a:r>
              <a:rPr lang="en-US" sz="7000" b="1" dirty="0">
                <a:solidFill>
                  <a:srgbClr val="FFFFFF"/>
                </a:solidFill>
                <a:latin typeface="Open Sans Bold"/>
                <a:ea typeface="Open Sans Bold"/>
                <a:cs typeface="Open Sans Bold"/>
                <a:sym typeface="Open Sans Bold"/>
              </a:rPr>
              <a:t>Problem statement</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7222" y="-12675492"/>
            <a:ext cx="19722443" cy="18566595"/>
            <a:chOff x="0" y="0"/>
            <a:chExt cx="2402855" cy="2262034"/>
          </a:xfrm>
        </p:grpSpPr>
        <p:sp>
          <p:nvSpPr>
            <p:cNvPr id="3" name="Freeform 3"/>
            <p:cNvSpPr/>
            <p:nvPr/>
          </p:nvSpPr>
          <p:spPr>
            <a:xfrm>
              <a:off x="0" y="0"/>
              <a:ext cx="2402855" cy="2262034"/>
            </a:xfrm>
            <a:custGeom>
              <a:avLst/>
              <a:gdLst/>
              <a:ahLst/>
              <a:cxnLst/>
              <a:rect l="l" t="t" r="r" b="b"/>
              <a:pathLst>
                <a:path w="2402855" h="2262034">
                  <a:moveTo>
                    <a:pt x="0" y="0"/>
                  </a:moveTo>
                  <a:lnTo>
                    <a:pt x="2402855" y="0"/>
                  </a:lnTo>
                  <a:lnTo>
                    <a:pt x="2402855" y="2262034"/>
                  </a:lnTo>
                  <a:lnTo>
                    <a:pt x="0" y="2262034"/>
                  </a:lnTo>
                  <a:close/>
                </a:path>
              </a:pathLst>
            </a:custGeom>
            <a:solidFill>
              <a:srgbClr val="D4E8FF"/>
            </a:solidFill>
          </p:spPr>
        </p:sp>
        <p:sp>
          <p:nvSpPr>
            <p:cNvPr id="4" name="TextBox 4"/>
            <p:cNvSpPr txBox="1"/>
            <p:nvPr/>
          </p:nvSpPr>
          <p:spPr>
            <a:xfrm>
              <a:off x="0" y="-38100"/>
              <a:ext cx="2402855" cy="230013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257550" y="918630"/>
            <a:ext cx="11772900" cy="7958670"/>
          </a:xfrm>
          <a:custGeom>
            <a:avLst/>
            <a:gdLst/>
            <a:ahLst/>
            <a:cxnLst/>
            <a:rect l="l" t="t" r="r" b="b"/>
            <a:pathLst>
              <a:path w="11772900" h="6175867">
                <a:moveTo>
                  <a:pt x="0" y="0"/>
                </a:moveTo>
                <a:lnTo>
                  <a:pt x="11772900" y="0"/>
                </a:lnTo>
                <a:lnTo>
                  <a:pt x="11772900" y="6175868"/>
                </a:lnTo>
                <a:lnTo>
                  <a:pt x="0" y="6175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147883" y="3771900"/>
            <a:ext cx="10086269" cy="3955506"/>
          </a:xfrm>
          <a:prstGeom prst="rect">
            <a:avLst/>
          </a:prstGeom>
        </p:spPr>
        <p:txBody>
          <a:bodyPr lIns="0" tIns="0" rIns="0" bIns="0" rtlCol="0" anchor="t">
            <a:spAutoFit/>
          </a:bodyPr>
          <a:lstStyle/>
          <a:p>
            <a:pPr algn="ctr">
              <a:lnSpc>
                <a:spcPts val="3864"/>
              </a:lnSpc>
            </a:pPr>
            <a:r>
              <a:rPr lang="en-US" sz="2800" dirty="0">
                <a:solidFill>
                  <a:srgbClr val="FFFFFF"/>
                </a:solidFill>
                <a:latin typeface="Open Sans"/>
                <a:ea typeface="Open Sans"/>
                <a:cs typeface="Open Sans"/>
                <a:sym typeface="Open Sans"/>
              </a:rPr>
              <a:t>Technologies Used:</a:t>
            </a:r>
          </a:p>
          <a:p>
            <a:pPr algn="ctr">
              <a:lnSpc>
                <a:spcPts val="3864"/>
              </a:lnSpc>
            </a:pPr>
            <a:r>
              <a:rPr lang="en-US" sz="2800" dirty="0">
                <a:solidFill>
                  <a:srgbClr val="FFFFFF"/>
                </a:solidFill>
                <a:latin typeface="Open Sans"/>
                <a:ea typeface="Open Sans"/>
                <a:cs typeface="Open Sans"/>
                <a:sym typeface="Open Sans"/>
              </a:rPr>
              <a:t>Oracle E-Business Suite R12 for financial management and automation.</a:t>
            </a:r>
          </a:p>
          <a:p>
            <a:pPr algn="ctr">
              <a:lnSpc>
                <a:spcPts val="3864"/>
              </a:lnSpc>
            </a:pPr>
            <a:r>
              <a:rPr lang="en-US" sz="2800" dirty="0">
                <a:solidFill>
                  <a:srgbClr val="FFFFFF"/>
                </a:solidFill>
                <a:latin typeface="Open Sans"/>
                <a:ea typeface="Open Sans"/>
                <a:cs typeface="Open Sans"/>
                <a:sym typeface="Open Sans"/>
              </a:rPr>
              <a:t>System Architecture: The system integrates supplier, invoice, and payment data within Oracle EBS R12. This ensures automated workflows for invoicing, payment processing, and real-time financial reporting. The system links with the General Ledger to ensure accuracy in financial statements</a:t>
            </a:r>
            <a:r>
              <a:rPr lang="en-US" sz="2400" dirty="0">
                <a:solidFill>
                  <a:srgbClr val="FFFFFF"/>
                </a:solidFill>
                <a:latin typeface="Open Sans"/>
                <a:ea typeface="Open Sans"/>
                <a:cs typeface="Open Sans"/>
                <a:sym typeface="Open Sans"/>
              </a:rPr>
              <a:t>.</a:t>
            </a:r>
          </a:p>
        </p:txBody>
      </p:sp>
      <p:sp>
        <p:nvSpPr>
          <p:cNvPr id="7" name="TextBox 7"/>
          <p:cNvSpPr txBox="1"/>
          <p:nvPr/>
        </p:nvSpPr>
        <p:spPr>
          <a:xfrm>
            <a:off x="4123564" y="2448963"/>
            <a:ext cx="9838576" cy="779957"/>
          </a:xfrm>
          <a:prstGeom prst="rect">
            <a:avLst/>
          </a:prstGeom>
        </p:spPr>
        <p:txBody>
          <a:bodyPr lIns="0" tIns="0" rIns="0" bIns="0" rtlCol="0" anchor="t">
            <a:spAutoFit/>
          </a:bodyPr>
          <a:lstStyle/>
          <a:p>
            <a:pPr algn="ctr">
              <a:lnSpc>
                <a:spcPts val="5740"/>
              </a:lnSpc>
            </a:pPr>
            <a:r>
              <a:rPr lang="en-US" sz="7000" b="1" dirty="0">
                <a:solidFill>
                  <a:srgbClr val="FFFFFF"/>
                </a:solidFill>
                <a:latin typeface="Open Sans Bold"/>
                <a:ea typeface="Open Sans Bold"/>
                <a:cs typeface="Open Sans Bold"/>
                <a:sym typeface="Open Sans Bold"/>
              </a:rPr>
              <a:t>Proposed Solution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59823" y="-1"/>
            <a:ext cx="5468262" cy="11146199"/>
            <a:chOff x="0" y="-38100"/>
            <a:chExt cx="666218" cy="1500760"/>
          </a:xfrm>
        </p:grpSpPr>
        <p:sp>
          <p:nvSpPr>
            <p:cNvPr id="3" name="Freeform 3"/>
            <p:cNvSpPr/>
            <p:nvPr/>
          </p:nvSpPr>
          <p:spPr>
            <a:xfrm>
              <a:off x="0" y="0"/>
              <a:ext cx="666218" cy="1334771"/>
            </a:xfrm>
            <a:custGeom>
              <a:avLst/>
              <a:gdLst/>
              <a:ahLst/>
              <a:cxnLst/>
              <a:rect l="l" t="t" r="r" b="b"/>
              <a:pathLst>
                <a:path w="666218" h="1462660">
                  <a:moveTo>
                    <a:pt x="0" y="0"/>
                  </a:moveTo>
                  <a:lnTo>
                    <a:pt x="666218" y="0"/>
                  </a:lnTo>
                  <a:lnTo>
                    <a:pt x="666218" y="1462660"/>
                  </a:lnTo>
                  <a:lnTo>
                    <a:pt x="0" y="1462660"/>
                  </a:lnTo>
                  <a:close/>
                </a:path>
              </a:pathLst>
            </a:custGeom>
            <a:solidFill>
              <a:srgbClr val="D4E8FF"/>
            </a:solidFill>
          </p:spPr>
        </p:sp>
        <p:sp>
          <p:nvSpPr>
            <p:cNvPr id="4" name="TextBox 4"/>
            <p:cNvSpPr txBox="1"/>
            <p:nvPr/>
          </p:nvSpPr>
          <p:spPr>
            <a:xfrm>
              <a:off x="0" y="-38100"/>
              <a:ext cx="666218" cy="15007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018223" y="1485900"/>
            <a:ext cx="12186701" cy="7010400"/>
          </a:xfrm>
          <a:custGeom>
            <a:avLst/>
            <a:gdLst/>
            <a:ahLst/>
            <a:cxnLst/>
            <a:rect l="l" t="t" r="r" b="b"/>
            <a:pathLst>
              <a:path w="12186701" h="6392940">
                <a:moveTo>
                  <a:pt x="0" y="0"/>
                </a:moveTo>
                <a:lnTo>
                  <a:pt x="12186700" y="0"/>
                </a:lnTo>
                <a:lnTo>
                  <a:pt x="12186700" y="6392940"/>
                </a:lnTo>
                <a:lnTo>
                  <a:pt x="0" y="63929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180937" y="4435085"/>
            <a:ext cx="10086269" cy="1500411"/>
          </a:xfrm>
          <a:prstGeom prst="rect">
            <a:avLst/>
          </a:prstGeom>
        </p:spPr>
        <p:txBody>
          <a:bodyPr lIns="0" tIns="0" rIns="0" bIns="0" rtlCol="0" anchor="t">
            <a:spAutoFit/>
          </a:bodyPr>
          <a:lstStyle/>
          <a:p>
            <a:pPr algn="ctr">
              <a:lnSpc>
                <a:spcPts val="3864"/>
              </a:lnSpc>
            </a:pPr>
            <a:r>
              <a:rPr lang="en-US" sz="2800" dirty="0">
                <a:solidFill>
                  <a:srgbClr val="FFFFFF"/>
                </a:solidFill>
                <a:latin typeface="Open Sans"/>
                <a:ea typeface="Open Sans"/>
                <a:cs typeface="Open Sans"/>
                <a:sym typeface="Open Sans"/>
              </a:rPr>
              <a:t>Hardware/Software:</a:t>
            </a:r>
          </a:p>
          <a:p>
            <a:pPr algn="ctr">
              <a:lnSpc>
                <a:spcPts val="3864"/>
              </a:lnSpc>
            </a:pPr>
            <a:r>
              <a:rPr lang="en-US" sz="2800" dirty="0">
                <a:solidFill>
                  <a:srgbClr val="FFFFFF"/>
                </a:solidFill>
                <a:latin typeface="Open Sans"/>
                <a:ea typeface="Open Sans"/>
                <a:cs typeface="Open Sans"/>
                <a:sym typeface="Open Sans"/>
              </a:rPr>
              <a:t>Oracle EBS R12</a:t>
            </a:r>
          </a:p>
          <a:p>
            <a:pPr algn="ctr">
              <a:lnSpc>
                <a:spcPts val="3864"/>
              </a:lnSpc>
            </a:pPr>
            <a:r>
              <a:rPr lang="en-US" sz="2800" dirty="0">
                <a:solidFill>
                  <a:srgbClr val="FFFFFF"/>
                </a:solidFill>
                <a:latin typeface="Open Sans"/>
                <a:ea typeface="Open Sans"/>
                <a:cs typeface="Open Sans"/>
                <a:sym typeface="Open Sans"/>
              </a:rPr>
              <a:t>PCs for data entry and report generation</a:t>
            </a:r>
          </a:p>
        </p:txBody>
      </p:sp>
      <p:sp>
        <p:nvSpPr>
          <p:cNvPr id="7" name="TextBox 7"/>
          <p:cNvSpPr txBox="1"/>
          <p:nvPr/>
        </p:nvSpPr>
        <p:spPr>
          <a:xfrm>
            <a:off x="4304784" y="2758036"/>
            <a:ext cx="9838576" cy="779957"/>
          </a:xfrm>
          <a:prstGeom prst="rect">
            <a:avLst/>
          </a:prstGeom>
        </p:spPr>
        <p:txBody>
          <a:bodyPr lIns="0" tIns="0" rIns="0" bIns="0" rtlCol="0" anchor="t">
            <a:spAutoFit/>
          </a:bodyPr>
          <a:lstStyle/>
          <a:p>
            <a:pPr algn="ctr">
              <a:lnSpc>
                <a:spcPts val="5740"/>
              </a:lnSpc>
            </a:pPr>
            <a:r>
              <a:rPr lang="en-US" sz="7000" b="1" dirty="0">
                <a:solidFill>
                  <a:srgbClr val="FFFFFF"/>
                </a:solidFill>
                <a:latin typeface="Open Sans Bold"/>
                <a:ea typeface="Open Sans Bold"/>
                <a:cs typeface="Open Sans Bold"/>
                <a:sym typeface="Open Sans Bold"/>
              </a:rPr>
              <a:t>Resources Needed</a:t>
            </a:r>
          </a:p>
        </p:txBody>
      </p:sp>
    </p:spTree>
    <p:extLst>
      <p:ext uri="{BB962C8B-B14F-4D97-AF65-F5344CB8AC3E}">
        <p14:creationId xmlns:p14="http://schemas.microsoft.com/office/powerpoint/2010/main" val="58608762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456</Words>
  <Application>Microsoft Office PowerPoint</Application>
  <PresentationFormat>Custom</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Open Sans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Navy Abstract Project Presentation</dc:title>
  <dc:creator>Fatma Alzhraa</dc:creator>
  <cp:lastModifiedBy>alaa ibrahim</cp:lastModifiedBy>
  <cp:revision>8</cp:revision>
  <dcterms:created xsi:type="dcterms:W3CDTF">2006-08-16T00:00:00Z</dcterms:created>
  <dcterms:modified xsi:type="dcterms:W3CDTF">2024-10-17T20:39:46Z</dcterms:modified>
  <dc:identifier>DAGT28PUXHo</dc:identifier>
</cp:coreProperties>
</file>